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358" r:id="rId4"/>
    <p:sldId id="294" r:id="rId5"/>
    <p:sldId id="289" r:id="rId6"/>
    <p:sldId id="377" r:id="rId7"/>
    <p:sldId id="374" r:id="rId8"/>
    <p:sldId id="376" r:id="rId9"/>
    <p:sldId id="388" r:id="rId10"/>
    <p:sldId id="384" r:id="rId11"/>
    <p:sldId id="378" r:id="rId12"/>
    <p:sldId id="379" r:id="rId13"/>
    <p:sldId id="385" r:id="rId14"/>
    <p:sldId id="380" r:id="rId15"/>
    <p:sldId id="381" r:id="rId16"/>
    <p:sldId id="389" r:id="rId17"/>
    <p:sldId id="386" r:id="rId18"/>
    <p:sldId id="382" r:id="rId19"/>
    <p:sldId id="383" r:id="rId20"/>
    <p:sldId id="387" r:id="rId21"/>
    <p:sldId id="390" r:id="rId22"/>
    <p:sldId id="392" r:id="rId23"/>
    <p:sldId id="393" r:id="rId24"/>
    <p:sldId id="394" r:id="rId25"/>
    <p:sldId id="278" r:id="rId26"/>
    <p:sldId id="373" r:id="rId27"/>
    <p:sldId id="3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62709" autoAdjust="0"/>
  </p:normalViewPr>
  <p:slideViewPr>
    <p:cSldViewPr snapToGrid="0">
      <p:cViewPr varScale="1">
        <p:scale>
          <a:sx n="95" d="100"/>
          <a:sy n="95" d="100"/>
        </p:scale>
        <p:origin x="208"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D2103-8B5E-4A8A-8C91-6A90BB00E1A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726080-D96F-4B50-AB1F-1809C81893C8}">
      <dgm:prSet/>
      <dgm:spPr/>
      <dgm:t>
        <a:bodyPr/>
        <a:lstStyle/>
        <a:p>
          <a:pPr>
            <a:lnSpc>
              <a:spcPct val="100000"/>
            </a:lnSpc>
          </a:pPr>
          <a:r>
            <a:rPr lang="en-US" dirty="0"/>
            <a:t>What is Cardiology?</a:t>
          </a:r>
        </a:p>
      </dgm:t>
    </dgm:pt>
    <dgm:pt modelId="{2BD4E39E-2D93-4555-8443-AB5A2227904B}" type="parTrans" cxnId="{1D9FAADD-5748-4203-A9CC-9EFB62731135}">
      <dgm:prSet/>
      <dgm:spPr/>
      <dgm:t>
        <a:bodyPr/>
        <a:lstStyle/>
        <a:p>
          <a:endParaRPr lang="en-US"/>
        </a:p>
      </dgm:t>
    </dgm:pt>
    <dgm:pt modelId="{32A0D442-0E7E-416F-9C35-2BB03F4CBC8C}" type="sibTrans" cxnId="{1D9FAADD-5748-4203-A9CC-9EFB62731135}">
      <dgm:prSet/>
      <dgm:spPr/>
      <dgm:t>
        <a:bodyPr/>
        <a:lstStyle/>
        <a:p>
          <a:endParaRPr lang="en-US"/>
        </a:p>
      </dgm:t>
    </dgm:pt>
    <dgm:pt modelId="{331F5BF7-B893-4F4D-A895-70F9D63BF62B}">
      <dgm:prSet/>
      <dgm:spPr/>
      <dgm:t>
        <a:bodyPr/>
        <a:lstStyle/>
        <a:p>
          <a:pPr>
            <a:lnSpc>
              <a:spcPct val="100000"/>
            </a:lnSpc>
          </a:pPr>
          <a:r>
            <a:rPr lang="en-US" dirty="0"/>
            <a:t>Who works on a Cardiovascular team?</a:t>
          </a:r>
        </a:p>
      </dgm:t>
    </dgm:pt>
    <dgm:pt modelId="{172941A2-CC8F-4318-B52A-FD205670F56F}" type="parTrans" cxnId="{9B925874-B009-40D5-B395-118B1B649FF7}">
      <dgm:prSet/>
      <dgm:spPr/>
      <dgm:t>
        <a:bodyPr/>
        <a:lstStyle/>
        <a:p>
          <a:endParaRPr lang="en-US"/>
        </a:p>
      </dgm:t>
    </dgm:pt>
    <dgm:pt modelId="{F29CE17B-13AD-418C-9EFF-1C4D21F881E8}" type="sibTrans" cxnId="{9B925874-B009-40D5-B395-118B1B649FF7}">
      <dgm:prSet/>
      <dgm:spPr/>
      <dgm:t>
        <a:bodyPr/>
        <a:lstStyle/>
        <a:p>
          <a:endParaRPr lang="en-US"/>
        </a:p>
      </dgm:t>
    </dgm:pt>
    <dgm:pt modelId="{517E3E74-D1CE-4F62-9955-C7C6364E4335}">
      <dgm:prSet/>
      <dgm:spPr/>
      <dgm:t>
        <a:bodyPr/>
        <a:lstStyle/>
        <a:p>
          <a:pPr>
            <a:lnSpc>
              <a:spcPct val="100000"/>
            </a:lnSpc>
          </a:pPr>
          <a:r>
            <a:rPr lang="en-US" dirty="0"/>
            <a:t>Careers in Cardiology</a:t>
          </a:r>
        </a:p>
      </dgm:t>
    </dgm:pt>
    <dgm:pt modelId="{AE8410CF-F6C4-4633-81D8-F50FC016F256}" type="parTrans" cxnId="{1E5E4AD8-0768-489F-89D2-ED50478DD176}">
      <dgm:prSet/>
      <dgm:spPr/>
      <dgm:t>
        <a:bodyPr/>
        <a:lstStyle/>
        <a:p>
          <a:endParaRPr lang="en-US"/>
        </a:p>
      </dgm:t>
    </dgm:pt>
    <dgm:pt modelId="{CC20ED09-930E-4AE3-978E-68443BA8569B}" type="sibTrans" cxnId="{1E5E4AD8-0768-489F-89D2-ED50478DD176}">
      <dgm:prSet/>
      <dgm:spPr/>
      <dgm:t>
        <a:bodyPr/>
        <a:lstStyle/>
        <a:p>
          <a:endParaRPr lang="en-US"/>
        </a:p>
      </dgm:t>
    </dgm:pt>
    <dgm:pt modelId="{28AC9ECD-D3AC-4DC1-ADE6-7F5DDF289C3D}">
      <dgm:prSet/>
      <dgm:spPr/>
      <dgm:t>
        <a:bodyPr/>
        <a:lstStyle/>
        <a:p>
          <a:pPr>
            <a:lnSpc>
              <a:spcPct val="100000"/>
            </a:lnSpc>
          </a:pPr>
          <a:r>
            <a:rPr lang="en-US" dirty="0"/>
            <a:t>Job Responsibilities</a:t>
          </a:r>
        </a:p>
      </dgm:t>
    </dgm:pt>
    <dgm:pt modelId="{F4D69BD7-A0B4-4996-82A7-638D8CF7BD4A}" type="parTrans" cxnId="{6CA38012-301A-497A-837F-6C836D9C733E}">
      <dgm:prSet/>
      <dgm:spPr/>
      <dgm:t>
        <a:bodyPr/>
        <a:lstStyle/>
        <a:p>
          <a:endParaRPr lang="en-US"/>
        </a:p>
      </dgm:t>
    </dgm:pt>
    <dgm:pt modelId="{417E37F6-25AA-4489-A3CE-A87961E15921}" type="sibTrans" cxnId="{6CA38012-301A-497A-837F-6C836D9C733E}">
      <dgm:prSet/>
      <dgm:spPr/>
      <dgm:t>
        <a:bodyPr/>
        <a:lstStyle/>
        <a:p>
          <a:endParaRPr lang="en-US"/>
        </a:p>
      </dgm:t>
    </dgm:pt>
    <dgm:pt modelId="{FCD9C169-D22A-4D8E-904C-26012E88A542}">
      <dgm:prSet/>
      <dgm:spPr/>
      <dgm:t>
        <a:bodyPr/>
        <a:lstStyle/>
        <a:p>
          <a:pPr>
            <a:lnSpc>
              <a:spcPct val="100000"/>
            </a:lnSpc>
          </a:pPr>
          <a:r>
            <a:rPr lang="en-US" dirty="0"/>
            <a:t>Skills &amp; Competencies</a:t>
          </a:r>
        </a:p>
      </dgm:t>
    </dgm:pt>
    <dgm:pt modelId="{15C13BFC-A176-4471-8869-D30CB89B62E4}" type="parTrans" cxnId="{4C93C030-6B23-4FE3-B11D-F59C48E008A6}">
      <dgm:prSet/>
      <dgm:spPr/>
      <dgm:t>
        <a:bodyPr/>
        <a:lstStyle/>
        <a:p>
          <a:endParaRPr lang="en-US"/>
        </a:p>
      </dgm:t>
    </dgm:pt>
    <dgm:pt modelId="{814BCAC9-7944-4A04-AF57-F924030B29A1}" type="sibTrans" cxnId="{4C93C030-6B23-4FE3-B11D-F59C48E008A6}">
      <dgm:prSet/>
      <dgm:spPr/>
      <dgm:t>
        <a:bodyPr/>
        <a:lstStyle/>
        <a:p>
          <a:endParaRPr lang="en-US"/>
        </a:p>
      </dgm:t>
    </dgm:pt>
    <dgm:pt modelId="{C797E220-9C97-48BC-862A-B89CE3BDC9E7}">
      <dgm:prSet/>
      <dgm:spPr/>
      <dgm:t>
        <a:bodyPr/>
        <a:lstStyle/>
        <a:p>
          <a:pPr>
            <a:lnSpc>
              <a:spcPct val="100000"/>
            </a:lnSpc>
          </a:pPr>
          <a:r>
            <a:rPr lang="en-US" dirty="0"/>
            <a:t>Education Requirements &amp; Licensure</a:t>
          </a:r>
        </a:p>
      </dgm:t>
    </dgm:pt>
    <dgm:pt modelId="{717E5158-8105-4627-80F5-990FE5767719}" type="parTrans" cxnId="{3DA7C577-0591-4BC3-8E98-95A0AE67EB48}">
      <dgm:prSet/>
      <dgm:spPr/>
      <dgm:t>
        <a:bodyPr/>
        <a:lstStyle/>
        <a:p>
          <a:endParaRPr lang="en-US"/>
        </a:p>
      </dgm:t>
    </dgm:pt>
    <dgm:pt modelId="{3B9B3328-00B2-4D15-82FA-C9F2A3EC7C1B}" type="sibTrans" cxnId="{3DA7C577-0591-4BC3-8E98-95A0AE67EB48}">
      <dgm:prSet/>
      <dgm:spPr/>
      <dgm:t>
        <a:bodyPr/>
        <a:lstStyle/>
        <a:p>
          <a:endParaRPr lang="en-US"/>
        </a:p>
      </dgm:t>
    </dgm:pt>
    <dgm:pt modelId="{9531A474-7813-4DCA-AD7F-455A9310403B}" type="pres">
      <dgm:prSet presAssocID="{C46D2103-8B5E-4A8A-8C91-6A90BB00E1A8}" presName="root" presStyleCnt="0">
        <dgm:presLayoutVars>
          <dgm:dir/>
          <dgm:resizeHandles val="exact"/>
        </dgm:presLayoutVars>
      </dgm:prSet>
      <dgm:spPr/>
    </dgm:pt>
    <dgm:pt modelId="{EA129F05-342D-4F0C-B0D6-A7429D4B359C}" type="pres">
      <dgm:prSet presAssocID="{49726080-D96F-4B50-AB1F-1809C81893C8}" presName="compNode" presStyleCnt="0"/>
      <dgm:spPr/>
    </dgm:pt>
    <dgm:pt modelId="{BCC7A5E8-DAC5-451B-8E74-896D992C2B3F}" type="pres">
      <dgm:prSet presAssocID="{49726080-D96F-4B50-AB1F-1809C81893C8}" presName="bgRect" presStyleLbl="bgShp" presStyleIdx="0" presStyleCnt="6"/>
      <dgm:spPr/>
    </dgm:pt>
    <dgm:pt modelId="{1877377F-0632-4B74-A34B-51FC956F166F}" type="pres">
      <dgm:prSet presAssocID="{49726080-D96F-4B50-AB1F-1809C81893C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beat"/>
        </a:ext>
      </dgm:extLst>
    </dgm:pt>
    <dgm:pt modelId="{4E938DB3-74D2-4D15-A819-47E2467D4043}" type="pres">
      <dgm:prSet presAssocID="{49726080-D96F-4B50-AB1F-1809C81893C8}" presName="spaceRect" presStyleCnt="0"/>
      <dgm:spPr/>
    </dgm:pt>
    <dgm:pt modelId="{14EE3351-69FE-4DB5-92A9-8A5BFD0204C8}" type="pres">
      <dgm:prSet presAssocID="{49726080-D96F-4B50-AB1F-1809C81893C8}" presName="parTx" presStyleLbl="revTx" presStyleIdx="0" presStyleCnt="6">
        <dgm:presLayoutVars>
          <dgm:chMax val="0"/>
          <dgm:chPref val="0"/>
        </dgm:presLayoutVars>
      </dgm:prSet>
      <dgm:spPr/>
    </dgm:pt>
    <dgm:pt modelId="{8B1B0273-7DE0-4542-9AAB-F910B1642E16}" type="pres">
      <dgm:prSet presAssocID="{32A0D442-0E7E-416F-9C35-2BB03F4CBC8C}" presName="sibTrans" presStyleCnt="0"/>
      <dgm:spPr/>
    </dgm:pt>
    <dgm:pt modelId="{21308479-0E6F-4667-9156-EEC3A52F8375}" type="pres">
      <dgm:prSet presAssocID="{331F5BF7-B893-4F4D-A895-70F9D63BF62B}" presName="compNode" presStyleCnt="0"/>
      <dgm:spPr/>
    </dgm:pt>
    <dgm:pt modelId="{1EA1E413-F263-4A9E-AE0A-A6365856EC0C}" type="pres">
      <dgm:prSet presAssocID="{331F5BF7-B893-4F4D-A895-70F9D63BF62B}" presName="bgRect" presStyleLbl="bgShp" presStyleIdx="1" presStyleCnt="6"/>
      <dgm:spPr/>
    </dgm:pt>
    <dgm:pt modelId="{63BF411B-F529-4156-B0A3-9580FF4FF990}" type="pres">
      <dgm:prSet presAssocID="{331F5BF7-B893-4F4D-A895-70F9D63BF62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0CADA5F5-7CAA-4D43-9FD4-702F9D25B89B}" type="pres">
      <dgm:prSet presAssocID="{331F5BF7-B893-4F4D-A895-70F9D63BF62B}" presName="spaceRect" presStyleCnt="0"/>
      <dgm:spPr/>
    </dgm:pt>
    <dgm:pt modelId="{F73FD67F-F240-440E-8F20-C6B7138C1437}" type="pres">
      <dgm:prSet presAssocID="{331F5BF7-B893-4F4D-A895-70F9D63BF62B}" presName="parTx" presStyleLbl="revTx" presStyleIdx="1" presStyleCnt="6">
        <dgm:presLayoutVars>
          <dgm:chMax val="0"/>
          <dgm:chPref val="0"/>
        </dgm:presLayoutVars>
      </dgm:prSet>
      <dgm:spPr/>
    </dgm:pt>
    <dgm:pt modelId="{3D5A88F1-A027-45E1-8D3D-D6B6E019FEB8}" type="pres">
      <dgm:prSet presAssocID="{F29CE17B-13AD-418C-9EFF-1C4D21F881E8}" presName="sibTrans" presStyleCnt="0"/>
      <dgm:spPr/>
    </dgm:pt>
    <dgm:pt modelId="{7574CF3B-831E-44FE-AFA8-6868C53746BC}" type="pres">
      <dgm:prSet presAssocID="{517E3E74-D1CE-4F62-9955-C7C6364E4335}" presName="compNode" presStyleCnt="0"/>
      <dgm:spPr/>
    </dgm:pt>
    <dgm:pt modelId="{68F54324-9822-4265-A3B3-CA8E4196BAE5}" type="pres">
      <dgm:prSet presAssocID="{517E3E74-D1CE-4F62-9955-C7C6364E4335}" presName="bgRect" presStyleLbl="bgShp" presStyleIdx="2" presStyleCnt="6"/>
      <dgm:spPr/>
    </dgm:pt>
    <dgm:pt modelId="{79EB83FD-3410-48DB-95BF-BB8634F82081}" type="pres">
      <dgm:prSet presAssocID="{517E3E74-D1CE-4F62-9955-C7C6364E433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46ADED26-ED05-41B7-8E16-7A3BF185C510}" type="pres">
      <dgm:prSet presAssocID="{517E3E74-D1CE-4F62-9955-C7C6364E4335}" presName="spaceRect" presStyleCnt="0"/>
      <dgm:spPr/>
    </dgm:pt>
    <dgm:pt modelId="{C36CE350-A510-4988-AAAB-7FC869BA733E}" type="pres">
      <dgm:prSet presAssocID="{517E3E74-D1CE-4F62-9955-C7C6364E4335}" presName="parTx" presStyleLbl="revTx" presStyleIdx="2" presStyleCnt="6">
        <dgm:presLayoutVars>
          <dgm:chMax val="0"/>
          <dgm:chPref val="0"/>
        </dgm:presLayoutVars>
      </dgm:prSet>
      <dgm:spPr/>
    </dgm:pt>
    <dgm:pt modelId="{FDFB5ACC-E927-4AA3-A000-F130BDDD0CDC}" type="pres">
      <dgm:prSet presAssocID="{CC20ED09-930E-4AE3-978E-68443BA8569B}" presName="sibTrans" presStyleCnt="0"/>
      <dgm:spPr/>
    </dgm:pt>
    <dgm:pt modelId="{D26AFE91-9A32-4CF0-8C14-9CC189407670}" type="pres">
      <dgm:prSet presAssocID="{28AC9ECD-D3AC-4DC1-ADE6-7F5DDF289C3D}" presName="compNode" presStyleCnt="0"/>
      <dgm:spPr/>
    </dgm:pt>
    <dgm:pt modelId="{5572DBEE-43A1-4A30-82D2-5085A1C95E4B}" type="pres">
      <dgm:prSet presAssocID="{28AC9ECD-D3AC-4DC1-ADE6-7F5DDF289C3D}" presName="bgRect" presStyleLbl="bgShp" presStyleIdx="3" presStyleCnt="6"/>
      <dgm:spPr/>
    </dgm:pt>
    <dgm:pt modelId="{75178C0B-3F34-4B8C-B084-F3B1A8802F7C}" type="pres">
      <dgm:prSet presAssocID="{28AC9ECD-D3AC-4DC1-ADE6-7F5DDF289C3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A4B08CEB-6814-4916-8CE5-12B858D5E00A}" type="pres">
      <dgm:prSet presAssocID="{28AC9ECD-D3AC-4DC1-ADE6-7F5DDF289C3D}" presName="spaceRect" presStyleCnt="0"/>
      <dgm:spPr/>
    </dgm:pt>
    <dgm:pt modelId="{DAC7F760-50A4-4A23-8E36-8E5B7C2080C3}" type="pres">
      <dgm:prSet presAssocID="{28AC9ECD-D3AC-4DC1-ADE6-7F5DDF289C3D}" presName="parTx" presStyleLbl="revTx" presStyleIdx="3" presStyleCnt="6">
        <dgm:presLayoutVars>
          <dgm:chMax val="0"/>
          <dgm:chPref val="0"/>
        </dgm:presLayoutVars>
      </dgm:prSet>
      <dgm:spPr/>
    </dgm:pt>
    <dgm:pt modelId="{BE931345-17AD-4BCB-B46C-4F0A1976CD73}" type="pres">
      <dgm:prSet presAssocID="{417E37F6-25AA-4489-A3CE-A87961E15921}" presName="sibTrans" presStyleCnt="0"/>
      <dgm:spPr/>
    </dgm:pt>
    <dgm:pt modelId="{B1AE4F07-055B-4313-8B72-7AFBEAF31F61}" type="pres">
      <dgm:prSet presAssocID="{FCD9C169-D22A-4D8E-904C-26012E88A542}" presName="compNode" presStyleCnt="0"/>
      <dgm:spPr/>
    </dgm:pt>
    <dgm:pt modelId="{C8C55D68-B49D-4C22-9308-D7932FC674B3}" type="pres">
      <dgm:prSet presAssocID="{FCD9C169-D22A-4D8E-904C-26012E88A542}" presName="bgRect" presStyleLbl="bgShp" presStyleIdx="4" presStyleCnt="6"/>
      <dgm:spPr/>
    </dgm:pt>
    <dgm:pt modelId="{14157F7B-C9D4-4CA9-B0E4-473251BE8EAD}" type="pres">
      <dgm:prSet presAssocID="{FCD9C169-D22A-4D8E-904C-26012E88A54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3D312648-7145-4188-8E6E-2A5469C72B48}" type="pres">
      <dgm:prSet presAssocID="{FCD9C169-D22A-4D8E-904C-26012E88A542}" presName="spaceRect" presStyleCnt="0"/>
      <dgm:spPr/>
    </dgm:pt>
    <dgm:pt modelId="{01169FE4-9086-4A87-9CF5-FC7D9970B4C7}" type="pres">
      <dgm:prSet presAssocID="{FCD9C169-D22A-4D8E-904C-26012E88A542}" presName="parTx" presStyleLbl="revTx" presStyleIdx="4" presStyleCnt="6">
        <dgm:presLayoutVars>
          <dgm:chMax val="0"/>
          <dgm:chPref val="0"/>
        </dgm:presLayoutVars>
      </dgm:prSet>
      <dgm:spPr/>
    </dgm:pt>
    <dgm:pt modelId="{96E04A6E-0D49-4666-A772-22DA40D3216C}" type="pres">
      <dgm:prSet presAssocID="{814BCAC9-7944-4A04-AF57-F924030B29A1}" presName="sibTrans" presStyleCnt="0"/>
      <dgm:spPr/>
    </dgm:pt>
    <dgm:pt modelId="{4EFE0444-128F-4CD1-B3F4-1226469D2AC6}" type="pres">
      <dgm:prSet presAssocID="{C797E220-9C97-48BC-862A-B89CE3BDC9E7}" presName="compNode" presStyleCnt="0"/>
      <dgm:spPr/>
    </dgm:pt>
    <dgm:pt modelId="{7303752F-77CA-415C-A466-F85ABE6337FA}" type="pres">
      <dgm:prSet presAssocID="{C797E220-9C97-48BC-862A-B89CE3BDC9E7}" presName="bgRect" presStyleLbl="bgShp" presStyleIdx="5" presStyleCnt="6"/>
      <dgm:spPr/>
    </dgm:pt>
    <dgm:pt modelId="{55EC0015-5E00-4910-8AD6-E08886D24753}" type="pres">
      <dgm:prSet presAssocID="{C797E220-9C97-48BC-862A-B89CE3BDC9E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05E4F431-8337-42B7-A224-6A63CBA37E25}" type="pres">
      <dgm:prSet presAssocID="{C797E220-9C97-48BC-862A-B89CE3BDC9E7}" presName="spaceRect" presStyleCnt="0"/>
      <dgm:spPr/>
    </dgm:pt>
    <dgm:pt modelId="{63712301-0556-47EF-B9DD-AFD66F8EBF0E}" type="pres">
      <dgm:prSet presAssocID="{C797E220-9C97-48BC-862A-B89CE3BDC9E7}" presName="parTx" presStyleLbl="revTx" presStyleIdx="5" presStyleCnt="6">
        <dgm:presLayoutVars>
          <dgm:chMax val="0"/>
          <dgm:chPref val="0"/>
        </dgm:presLayoutVars>
      </dgm:prSet>
      <dgm:spPr/>
    </dgm:pt>
  </dgm:ptLst>
  <dgm:cxnLst>
    <dgm:cxn modelId="{6CA38012-301A-497A-837F-6C836D9C733E}" srcId="{C46D2103-8B5E-4A8A-8C91-6A90BB00E1A8}" destId="{28AC9ECD-D3AC-4DC1-ADE6-7F5DDF289C3D}" srcOrd="3" destOrd="0" parTransId="{F4D69BD7-A0B4-4996-82A7-638D8CF7BD4A}" sibTransId="{417E37F6-25AA-4489-A3CE-A87961E15921}"/>
    <dgm:cxn modelId="{3CEA3515-47C1-40FC-B87E-7BF29E9B4CF9}" type="presOf" srcId="{28AC9ECD-D3AC-4DC1-ADE6-7F5DDF289C3D}" destId="{DAC7F760-50A4-4A23-8E36-8E5B7C2080C3}" srcOrd="0" destOrd="0" presId="urn:microsoft.com/office/officeart/2018/2/layout/IconVerticalSolidList"/>
    <dgm:cxn modelId="{4C93C030-6B23-4FE3-B11D-F59C48E008A6}" srcId="{C46D2103-8B5E-4A8A-8C91-6A90BB00E1A8}" destId="{FCD9C169-D22A-4D8E-904C-26012E88A542}" srcOrd="4" destOrd="0" parTransId="{15C13BFC-A176-4471-8869-D30CB89B62E4}" sibTransId="{814BCAC9-7944-4A04-AF57-F924030B29A1}"/>
    <dgm:cxn modelId="{ABFB1B68-9110-4450-87E0-502E0B4BBAFC}" type="presOf" srcId="{49726080-D96F-4B50-AB1F-1809C81893C8}" destId="{14EE3351-69FE-4DB5-92A9-8A5BFD0204C8}" srcOrd="0" destOrd="0" presId="urn:microsoft.com/office/officeart/2018/2/layout/IconVerticalSolidList"/>
    <dgm:cxn modelId="{BCD3CB71-C0D0-4B6C-ACF6-074D23D24E3A}" type="presOf" srcId="{C46D2103-8B5E-4A8A-8C91-6A90BB00E1A8}" destId="{9531A474-7813-4DCA-AD7F-455A9310403B}" srcOrd="0" destOrd="0" presId="urn:microsoft.com/office/officeart/2018/2/layout/IconVerticalSolidList"/>
    <dgm:cxn modelId="{9B925874-B009-40D5-B395-118B1B649FF7}" srcId="{C46D2103-8B5E-4A8A-8C91-6A90BB00E1A8}" destId="{331F5BF7-B893-4F4D-A895-70F9D63BF62B}" srcOrd="1" destOrd="0" parTransId="{172941A2-CC8F-4318-B52A-FD205670F56F}" sibTransId="{F29CE17B-13AD-418C-9EFF-1C4D21F881E8}"/>
    <dgm:cxn modelId="{3DA7C577-0591-4BC3-8E98-95A0AE67EB48}" srcId="{C46D2103-8B5E-4A8A-8C91-6A90BB00E1A8}" destId="{C797E220-9C97-48BC-862A-B89CE3BDC9E7}" srcOrd="5" destOrd="0" parTransId="{717E5158-8105-4627-80F5-990FE5767719}" sibTransId="{3B9B3328-00B2-4D15-82FA-C9F2A3EC7C1B}"/>
    <dgm:cxn modelId="{CB85BB78-75B8-4031-AD19-A964F4B83077}" type="presOf" srcId="{C797E220-9C97-48BC-862A-B89CE3BDC9E7}" destId="{63712301-0556-47EF-B9DD-AFD66F8EBF0E}" srcOrd="0" destOrd="0" presId="urn:microsoft.com/office/officeart/2018/2/layout/IconVerticalSolidList"/>
    <dgm:cxn modelId="{A3089F8D-F9C7-4A90-B8A8-2C207BAEFDC4}" type="presOf" srcId="{FCD9C169-D22A-4D8E-904C-26012E88A542}" destId="{01169FE4-9086-4A87-9CF5-FC7D9970B4C7}" srcOrd="0" destOrd="0" presId="urn:microsoft.com/office/officeart/2018/2/layout/IconVerticalSolidList"/>
    <dgm:cxn modelId="{1E5E4AD8-0768-489F-89D2-ED50478DD176}" srcId="{C46D2103-8B5E-4A8A-8C91-6A90BB00E1A8}" destId="{517E3E74-D1CE-4F62-9955-C7C6364E4335}" srcOrd="2" destOrd="0" parTransId="{AE8410CF-F6C4-4633-81D8-F50FC016F256}" sibTransId="{CC20ED09-930E-4AE3-978E-68443BA8569B}"/>
    <dgm:cxn modelId="{1D9FAADD-5748-4203-A9CC-9EFB62731135}" srcId="{C46D2103-8B5E-4A8A-8C91-6A90BB00E1A8}" destId="{49726080-D96F-4B50-AB1F-1809C81893C8}" srcOrd="0" destOrd="0" parTransId="{2BD4E39E-2D93-4555-8443-AB5A2227904B}" sibTransId="{32A0D442-0E7E-416F-9C35-2BB03F4CBC8C}"/>
    <dgm:cxn modelId="{D974A7E2-0B35-42CE-820B-4755AFE93143}" type="presOf" srcId="{331F5BF7-B893-4F4D-A895-70F9D63BF62B}" destId="{F73FD67F-F240-440E-8F20-C6B7138C1437}" srcOrd="0" destOrd="0" presId="urn:microsoft.com/office/officeart/2018/2/layout/IconVerticalSolidList"/>
    <dgm:cxn modelId="{3BA568E8-D940-456F-BB17-23ED202FD93F}" type="presOf" srcId="{517E3E74-D1CE-4F62-9955-C7C6364E4335}" destId="{C36CE350-A510-4988-AAAB-7FC869BA733E}" srcOrd="0" destOrd="0" presId="urn:microsoft.com/office/officeart/2018/2/layout/IconVerticalSolidList"/>
    <dgm:cxn modelId="{42ECDC7B-D91F-4F23-A0D1-0E9FE49BC682}" type="presParOf" srcId="{9531A474-7813-4DCA-AD7F-455A9310403B}" destId="{EA129F05-342D-4F0C-B0D6-A7429D4B359C}" srcOrd="0" destOrd="0" presId="urn:microsoft.com/office/officeart/2018/2/layout/IconVerticalSolidList"/>
    <dgm:cxn modelId="{3775E50F-53AD-4BBE-8E5F-01DD62172AAA}" type="presParOf" srcId="{EA129F05-342D-4F0C-B0D6-A7429D4B359C}" destId="{BCC7A5E8-DAC5-451B-8E74-896D992C2B3F}" srcOrd="0" destOrd="0" presId="urn:microsoft.com/office/officeart/2018/2/layout/IconVerticalSolidList"/>
    <dgm:cxn modelId="{4841A2F7-9FA2-497E-97DF-75E7031EAABE}" type="presParOf" srcId="{EA129F05-342D-4F0C-B0D6-A7429D4B359C}" destId="{1877377F-0632-4B74-A34B-51FC956F166F}" srcOrd="1" destOrd="0" presId="urn:microsoft.com/office/officeart/2018/2/layout/IconVerticalSolidList"/>
    <dgm:cxn modelId="{02B25923-D72E-41B7-8348-17A5B3E59538}" type="presParOf" srcId="{EA129F05-342D-4F0C-B0D6-A7429D4B359C}" destId="{4E938DB3-74D2-4D15-A819-47E2467D4043}" srcOrd="2" destOrd="0" presId="urn:microsoft.com/office/officeart/2018/2/layout/IconVerticalSolidList"/>
    <dgm:cxn modelId="{46DABEB4-6FA0-4924-B8B0-9862AE6304E0}" type="presParOf" srcId="{EA129F05-342D-4F0C-B0D6-A7429D4B359C}" destId="{14EE3351-69FE-4DB5-92A9-8A5BFD0204C8}" srcOrd="3" destOrd="0" presId="urn:microsoft.com/office/officeart/2018/2/layout/IconVerticalSolidList"/>
    <dgm:cxn modelId="{78F7E7B8-C4A0-4FCE-B631-49A4C801B600}" type="presParOf" srcId="{9531A474-7813-4DCA-AD7F-455A9310403B}" destId="{8B1B0273-7DE0-4542-9AAB-F910B1642E16}" srcOrd="1" destOrd="0" presId="urn:microsoft.com/office/officeart/2018/2/layout/IconVerticalSolidList"/>
    <dgm:cxn modelId="{EE7005C6-E69F-4EE4-BAE3-C2D718AC586A}" type="presParOf" srcId="{9531A474-7813-4DCA-AD7F-455A9310403B}" destId="{21308479-0E6F-4667-9156-EEC3A52F8375}" srcOrd="2" destOrd="0" presId="urn:microsoft.com/office/officeart/2018/2/layout/IconVerticalSolidList"/>
    <dgm:cxn modelId="{C2EF5B7D-88A7-4F5F-8FDF-221E039D3D1B}" type="presParOf" srcId="{21308479-0E6F-4667-9156-EEC3A52F8375}" destId="{1EA1E413-F263-4A9E-AE0A-A6365856EC0C}" srcOrd="0" destOrd="0" presId="urn:microsoft.com/office/officeart/2018/2/layout/IconVerticalSolidList"/>
    <dgm:cxn modelId="{650C1C6D-2A39-400E-B904-F97AE683C579}" type="presParOf" srcId="{21308479-0E6F-4667-9156-EEC3A52F8375}" destId="{63BF411B-F529-4156-B0A3-9580FF4FF990}" srcOrd="1" destOrd="0" presId="urn:microsoft.com/office/officeart/2018/2/layout/IconVerticalSolidList"/>
    <dgm:cxn modelId="{D177F238-50C2-4815-974F-E9AECB2D8D25}" type="presParOf" srcId="{21308479-0E6F-4667-9156-EEC3A52F8375}" destId="{0CADA5F5-7CAA-4D43-9FD4-702F9D25B89B}" srcOrd="2" destOrd="0" presId="urn:microsoft.com/office/officeart/2018/2/layout/IconVerticalSolidList"/>
    <dgm:cxn modelId="{68441E3C-3E99-44FD-ACF6-B252673CBBEF}" type="presParOf" srcId="{21308479-0E6F-4667-9156-EEC3A52F8375}" destId="{F73FD67F-F240-440E-8F20-C6B7138C1437}" srcOrd="3" destOrd="0" presId="urn:microsoft.com/office/officeart/2018/2/layout/IconVerticalSolidList"/>
    <dgm:cxn modelId="{F7F01595-D140-4542-B5B7-CECBAFA021C8}" type="presParOf" srcId="{9531A474-7813-4DCA-AD7F-455A9310403B}" destId="{3D5A88F1-A027-45E1-8D3D-D6B6E019FEB8}" srcOrd="3" destOrd="0" presId="urn:microsoft.com/office/officeart/2018/2/layout/IconVerticalSolidList"/>
    <dgm:cxn modelId="{388C8949-0C44-45AB-BE1A-29DE8C0D3E70}" type="presParOf" srcId="{9531A474-7813-4DCA-AD7F-455A9310403B}" destId="{7574CF3B-831E-44FE-AFA8-6868C53746BC}" srcOrd="4" destOrd="0" presId="urn:microsoft.com/office/officeart/2018/2/layout/IconVerticalSolidList"/>
    <dgm:cxn modelId="{23683F32-F6DE-40D5-8C5D-4AB5B86623D2}" type="presParOf" srcId="{7574CF3B-831E-44FE-AFA8-6868C53746BC}" destId="{68F54324-9822-4265-A3B3-CA8E4196BAE5}" srcOrd="0" destOrd="0" presId="urn:microsoft.com/office/officeart/2018/2/layout/IconVerticalSolidList"/>
    <dgm:cxn modelId="{EC41ADCA-3E9E-4A81-98E0-C5E273DB6203}" type="presParOf" srcId="{7574CF3B-831E-44FE-AFA8-6868C53746BC}" destId="{79EB83FD-3410-48DB-95BF-BB8634F82081}" srcOrd="1" destOrd="0" presId="urn:microsoft.com/office/officeart/2018/2/layout/IconVerticalSolidList"/>
    <dgm:cxn modelId="{93A4B1A6-EFF6-4040-B6A9-0280B66946EB}" type="presParOf" srcId="{7574CF3B-831E-44FE-AFA8-6868C53746BC}" destId="{46ADED26-ED05-41B7-8E16-7A3BF185C510}" srcOrd="2" destOrd="0" presId="urn:microsoft.com/office/officeart/2018/2/layout/IconVerticalSolidList"/>
    <dgm:cxn modelId="{1827F883-90D3-40F7-99D3-C1F204B610F2}" type="presParOf" srcId="{7574CF3B-831E-44FE-AFA8-6868C53746BC}" destId="{C36CE350-A510-4988-AAAB-7FC869BA733E}" srcOrd="3" destOrd="0" presId="urn:microsoft.com/office/officeart/2018/2/layout/IconVerticalSolidList"/>
    <dgm:cxn modelId="{5C119E18-873A-45B8-8F1B-C2563792E5E7}" type="presParOf" srcId="{9531A474-7813-4DCA-AD7F-455A9310403B}" destId="{FDFB5ACC-E927-4AA3-A000-F130BDDD0CDC}" srcOrd="5" destOrd="0" presId="urn:microsoft.com/office/officeart/2018/2/layout/IconVerticalSolidList"/>
    <dgm:cxn modelId="{87DD869D-E332-4B82-AE42-AC920E592497}" type="presParOf" srcId="{9531A474-7813-4DCA-AD7F-455A9310403B}" destId="{D26AFE91-9A32-4CF0-8C14-9CC189407670}" srcOrd="6" destOrd="0" presId="urn:microsoft.com/office/officeart/2018/2/layout/IconVerticalSolidList"/>
    <dgm:cxn modelId="{DD912C04-4981-4C2F-BC9C-82FB805F16F4}" type="presParOf" srcId="{D26AFE91-9A32-4CF0-8C14-9CC189407670}" destId="{5572DBEE-43A1-4A30-82D2-5085A1C95E4B}" srcOrd="0" destOrd="0" presId="urn:microsoft.com/office/officeart/2018/2/layout/IconVerticalSolidList"/>
    <dgm:cxn modelId="{34F984A0-DD2C-4140-AE04-F48312710720}" type="presParOf" srcId="{D26AFE91-9A32-4CF0-8C14-9CC189407670}" destId="{75178C0B-3F34-4B8C-B084-F3B1A8802F7C}" srcOrd="1" destOrd="0" presId="urn:microsoft.com/office/officeart/2018/2/layout/IconVerticalSolidList"/>
    <dgm:cxn modelId="{D3D56285-9C67-498C-9F41-BD0117D58658}" type="presParOf" srcId="{D26AFE91-9A32-4CF0-8C14-9CC189407670}" destId="{A4B08CEB-6814-4916-8CE5-12B858D5E00A}" srcOrd="2" destOrd="0" presId="urn:microsoft.com/office/officeart/2018/2/layout/IconVerticalSolidList"/>
    <dgm:cxn modelId="{A443F865-D0D1-447B-9F7D-94AD08F14809}" type="presParOf" srcId="{D26AFE91-9A32-4CF0-8C14-9CC189407670}" destId="{DAC7F760-50A4-4A23-8E36-8E5B7C2080C3}" srcOrd="3" destOrd="0" presId="urn:microsoft.com/office/officeart/2018/2/layout/IconVerticalSolidList"/>
    <dgm:cxn modelId="{AF5F668A-09EB-464D-9944-9D09136826CA}" type="presParOf" srcId="{9531A474-7813-4DCA-AD7F-455A9310403B}" destId="{BE931345-17AD-4BCB-B46C-4F0A1976CD73}" srcOrd="7" destOrd="0" presId="urn:microsoft.com/office/officeart/2018/2/layout/IconVerticalSolidList"/>
    <dgm:cxn modelId="{067E13A1-AFFB-4A0E-8290-F7E7C315E4EE}" type="presParOf" srcId="{9531A474-7813-4DCA-AD7F-455A9310403B}" destId="{B1AE4F07-055B-4313-8B72-7AFBEAF31F61}" srcOrd="8" destOrd="0" presId="urn:microsoft.com/office/officeart/2018/2/layout/IconVerticalSolidList"/>
    <dgm:cxn modelId="{82E06AA9-703B-4931-8EB6-1ECEFE9B7DD4}" type="presParOf" srcId="{B1AE4F07-055B-4313-8B72-7AFBEAF31F61}" destId="{C8C55D68-B49D-4C22-9308-D7932FC674B3}" srcOrd="0" destOrd="0" presId="urn:microsoft.com/office/officeart/2018/2/layout/IconVerticalSolidList"/>
    <dgm:cxn modelId="{5C11A84C-6951-4E37-ADD5-84271697FFC8}" type="presParOf" srcId="{B1AE4F07-055B-4313-8B72-7AFBEAF31F61}" destId="{14157F7B-C9D4-4CA9-B0E4-473251BE8EAD}" srcOrd="1" destOrd="0" presId="urn:microsoft.com/office/officeart/2018/2/layout/IconVerticalSolidList"/>
    <dgm:cxn modelId="{52534622-9356-4F28-B467-29809275DA91}" type="presParOf" srcId="{B1AE4F07-055B-4313-8B72-7AFBEAF31F61}" destId="{3D312648-7145-4188-8E6E-2A5469C72B48}" srcOrd="2" destOrd="0" presId="urn:microsoft.com/office/officeart/2018/2/layout/IconVerticalSolidList"/>
    <dgm:cxn modelId="{261538D7-E795-4A4D-934D-54B9ED71EBB8}" type="presParOf" srcId="{B1AE4F07-055B-4313-8B72-7AFBEAF31F61}" destId="{01169FE4-9086-4A87-9CF5-FC7D9970B4C7}" srcOrd="3" destOrd="0" presId="urn:microsoft.com/office/officeart/2018/2/layout/IconVerticalSolidList"/>
    <dgm:cxn modelId="{519A720A-7BAF-44A3-B1C8-DED9AD5F63C8}" type="presParOf" srcId="{9531A474-7813-4DCA-AD7F-455A9310403B}" destId="{96E04A6E-0D49-4666-A772-22DA40D3216C}" srcOrd="9" destOrd="0" presId="urn:microsoft.com/office/officeart/2018/2/layout/IconVerticalSolidList"/>
    <dgm:cxn modelId="{FDC501B8-F4CD-4B51-8268-ED0D68AB80F0}" type="presParOf" srcId="{9531A474-7813-4DCA-AD7F-455A9310403B}" destId="{4EFE0444-128F-4CD1-B3F4-1226469D2AC6}" srcOrd="10" destOrd="0" presId="urn:microsoft.com/office/officeart/2018/2/layout/IconVerticalSolidList"/>
    <dgm:cxn modelId="{7B40D88B-D9DF-4BE5-ADFC-55D49268E489}" type="presParOf" srcId="{4EFE0444-128F-4CD1-B3F4-1226469D2AC6}" destId="{7303752F-77CA-415C-A466-F85ABE6337FA}" srcOrd="0" destOrd="0" presId="urn:microsoft.com/office/officeart/2018/2/layout/IconVerticalSolidList"/>
    <dgm:cxn modelId="{0CD04204-3F1A-4D07-8E60-4A546E77D18F}" type="presParOf" srcId="{4EFE0444-128F-4CD1-B3F4-1226469D2AC6}" destId="{55EC0015-5E00-4910-8AD6-E08886D24753}" srcOrd="1" destOrd="0" presId="urn:microsoft.com/office/officeart/2018/2/layout/IconVerticalSolidList"/>
    <dgm:cxn modelId="{4A82B078-7603-4448-9584-3798BE20A7F8}" type="presParOf" srcId="{4EFE0444-128F-4CD1-B3F4-1226469D2AC6}" destId="{05E4F431-8337-42B7-A224-6A63CBA37E25}" srcOrd="2" destOrd="0" presId="urn:microsoft.com/office/officeart/2018/2/layout/IconVerticalSolidList"/>
    <dgm:cxn modelId="{0B9E09C7-EE2D-4E0C-A987-D1CB1C4E2A4D}" type="presParOf" srcId="{4EFE0444-128F-4CD1-B3F4-1226469D2AC6}" destId="{63712301-0556-47EF-B9DD-AFD66F8EBF0E}"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9E7FF5-9148-4321-9C18-3C749693D658}"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6BE1A137-8E30-486C-82CD-807270D29D8B}">
      <dgm:prSet/>
      <dgm:spPr/>
      <dgm:t>
        <a:bodyPr/>
        <a:lstStyle/>
        <a:p>
          <a:pPr>
            <a:defRPr b="1"/>
          </a:pPr>
          <a:r>
            <a:rPr lang="en-US" dirty="0"/>
            <a:t>List</a:t>
          </a:r>
        </a:p>
      </dgm:t>
    </dgm:pt>
    <dgm:pt modelId="{D1615946-4D78-439B-A0B6-F753602B1E1F}" type="parTrans" cxnId="{B43F6580-A8D8-4D6F-AEBD-CD5E680C053E}">
      <dgm:prSet/>
      <dgm:spPr/>
      <dgm:t>
        <a:bodyPr/>
        <a:lstStyle/>
        <a:p>
          <a:endParaRPr lang="en-US"/>
        </a:p>
      </dgm:t>
    </dgm:pt>
    <dgm:pt modelId="{4DE7A2F7-841D-4ACD-B3A7-959FDE99E3BF}" type="sibTrans" cxnId="{B43F6580-A8D8-4D6F-AEBD-CD5E680C053E}">
      <dgm:prSet/>
      <dgm:spPr/>
      <dgm:t>
        <a:bodyPr/>
        <a:lstStyle/>
        <a:p>
          <a:endParaRPr lang="en-US"/>
        </a:p>
      </dgm:t>
    </dgm:pt>
    <dgm:pt modelId="{F59C8163-7BF7-4EA3-90A4-F6799EB0EF5C}">
      <dgm:prSet/>
      <dgm:spPr/>
      <dgm:t>
        <a:bodyPr/>
        <a:lstStyle/>
        <a:p>
          <a:r>
            <a:rPr lang="en-US" dirty="0"/>
            <a:t>List 3 careers in Cardiology</a:t>
          </a:r>
        </a:p>
      </dgm:t>
    </dgm:pt>
    <dgm:pt modelId="{3038CA25-8E33-4318-8B9C-6F5C7415953B}" type="parTrans" cxnId="{8EA17552-F70C-4D31-8002-905EE750251F}">
      <dgm:prSet/>
      <dgm:spPr/>
      <dgm:t>
        <a:bodyPr/>
        <a:lstStyle/>
        <a:p>
          <a:endParaRPr lang="en-US"/>
        </a:p>
      </dgm:t>
    </dgm:pt>
    <dgm:pt modelId="{FCCC9659-463E-44EC-A4B8-DF38DE9B4446}" type="sibTrans" cxnId="{8EA17552-F70C-4D31-8002-905EE750251F}">
      <dgm:prSet/>
      <dgm:spPr/>
      <dgm:t>
        <a:bodyPr/>
        <a:lstStyle/>
        <a:p>
          <a:endParaRPr lang="en-US"/>
        </a:p>
      </dgm:t>
    </dgm:pt>
    <dgm:pt modelId="{FA00621F-4321-4FBC-8DA6-C2B6983794E4}">
      <dgm:prSet/>
      <dgm:spPr/>
      <dgm:t>
        <a:bodyPr/>
        <a:lstStyle/>
        <a:p>
          <a:pPr>
            <a:defRPr b="1"/>
          </a:pPr>
          <a:r>
            <a:rPr lang="en-US" dirty="0"/>
            <a:t>Name</a:t>
          </a:r>
        </a:p>
      </dgm:t>
    </dgm:pt>
    <dgm:pt modelId="{F5071646-9C56-42B4-A587-B673543196E1}" type="parTrans" cxnId="{90FFD250-F090-41EF-B5D4-7361C7F93F3A}">
      <dgm:prSet/>
      <dgm:spPr/>
      <dgm:t>
        <a:bodyPr/>
        <a:lstStyle/>
        <a:p>
          <a:endParaRPr lang="en-US"/>
        </a:p>
      </dgm:t>
    </dgm:pt>
    <dgm:pt modelId="{CDC3A34E-27EE-4CCF-AA45-F9D75C17EC04}" type="sibTrans" cxnId="{90FFD250-F090-41EF-B5D4-7361C7F93F3A}">
      <dgm:prSet/>
      <dgm:spPr/>
      <dgm:t>
        <a:bodyPr/>
        <a:lstStyle/>
        <a:p>
          <a:endParaRPr lang="en-US"/>
        </a:p>
      </dgm:t>
    </dgm:pt>
    <dgm:pt modelId="{AB3443DD-320D-4A59-9E4A-DF9466006E2E}">
      <dgm:prSet/>
      <dgm:spPr/>
      <dgm:t>
        <a:bodyPr/>
        <a:lstStyle/>
        <a:p>
          <a:pPr>
            <a:defRPr b="1"/>
          </a:pPr>
          <a:r>
            <a:rPr lang="en-US" dirty="0"/>
            <a:t>Describe</a:t>
          </a:r>
        </a:p>
      </dgm:t>
    </dgm:pt>
    <dgm:pt modelId="{00C2CCE5-BB09-49F0-B6E4-D9B0FAE1889C}" type="parTrans" cxnId="{2F771745-41B0-429A-B508-E1B3374FC219}">
      <dgm:prSet/>
      <dgm:spPr/>
      <dgm:t>
        <a:bodyPr/>
        <a:lstStyle/>
        <a:p>
          <a:endParaRPr lang="en-US"/>
        </a:p>
      </dgm:t>
    </dgm:pt>
    <dgm:pt modelId="{AFD8AE9A-AE7B-4C6E-8259-C1F5627FBCE5}" type="sibTrans" cxnId="{2F771745-41B0-429A-B508-E1B3374FC219}">
      <dgm:prSet/>
      <dgm:spPr/>
      <dgm:t>
        <a:bodyPr/>
        <a:lstStyle/>
        <a:p>
          <a:endParaRPr lang="en-US"/>
        </a:p>
      </dgm:t>
    </dgm:pt>
    <dgm:pt modelId="{88C0CC11-FCD2-4955-8956-6637FF7E08C1}">
      <dgm:prSet/>
      <dgm:spPr/>
      <dgm:t>
        <a:bodyPr/>
        <a:lstStyle/>
        <a:p>
          <a:r>
            <a:rPr lang="en-US" dirty="0"/>
            <a:t>Describe 3 job responsibilities of a Cardiologist </a:t>
          </a:r>
        </a:p>
      </dgm:t>
    </dgm:pt>
    <dgm:pt modelId="{9AB9BA42-1A7C-4A65-81BF-1A186D754EA1}" type="parTrans" cxnId="{9F878321-EF61-4468-B406-FF026AB4DFA8}">
      <dgm:prSet/>
      <dgm:spPr/>
      <dgm:t>
        <a:bodyPr/>
        <a:lstStyle/>
        <a:p>
          <a:endParaRPr lang="en-US"/>
        </a:p>
      </dgm:t>
    </dgm:pt>
    <dgm:pt modelId="{6AD9CFC6-74D5-41B3-B52E-DF13319B5EEB}" type="sibTrans" cxnId="{9F878321-EF61-4468-B406-FF026AB4DFA8}">
      <dgm:prSet/>
      <dgm:spPr/>
      <dgm:t>
        <a:bodyPr/>
        <a:lstStyle/>
        <a:p>
          <a:endParaRPr lang="en-US"/>
        </a:p>
      </dgm:t>
    </dgm:pt>
    <dgm:pt modelId="{8F57C528-1FD2-4BAD-9343-369B17FB23D3}">
      <dgm:prSet/>
      <dgm:spPr/>
      <dgm:t>
        <a:bodyPr/>
        <a:lstStyle/>
        <a:p>
          <a:pPr>
            <a:defRPr b="1"/>
          </a:pPr>
          <a:r>
            <a:rPr lang="en-US" dirty="0"/>
            <a:t>List</a:t>
          </a:r>
        </a:p>
      </dgm:t>
    </dgm:pt>
    <dgm:pt modelId="{4C6E926A-C399-4253-B17F-28FE0729B9C9}" type="parTrans" cxnId="{0C8E6761-213F-4B0D-931A-627D6E581E29}">
      <dgm:prSet/>
      <dgm:spPr/>
      <dgm:t>
        <a:bodyPr/>
        <a:lstStyle/>
        <a:p>
          <a:endParaRPr lang="en-US"/>
        </a:p>
      </dgm:t>
    </dgm:pt>
    <dgm:pt modelId="{73F79C08-2931-471E-9BDB-ACB0D912D282}" type="sibTrans" cxnId="{0C8E6761-213F-4B0D-931A-627D6E581E29}">
      <dgm:prSet/>
      <dgm:spPr/>
      <dgm:t>
        <a:bodyPr/>
        <a:lstStyle/>
        <a:p>
          <a:endParaRPr lang="en-US"/>
        </a:p>
      </dgm:t>
    </dgm:pt>
    <dgm:pt modelId="{578EFC2E-0DBE-455E-A540-6830B25F8D52}">
      <dgm:prSet/>
      <dgm:spPr/>
      <dgm:t>
        <a:bodyPr/>
        <a:lstStyle/>
        <a:p>
          <a:r>
            <a:rPr lang="en-US" dirty="0"/>
            <a:t>List 3 skills &amp; competencies of a Cardiovascular Technician</a:t>
          </a:r>
        </a:p>
      </dgm:t>
    </dgm:pt>
    <dgm:pt modelId="{5C9E19DC-E5B2-4846-B9D0-129BD0903E49}" type="parTrans" cxnId="{0F95BAC3-F3D6-4AB1-A901-EC70844EEB95}">
      <dgm:prSet/>
      <dgm:spPr/>
      <dgm:t>
        <a:bodyPr/>
        <a:lstStyle/>
        <a:p>
          <a:endParaRPr lang="en-US"/>
        </a:p>
      </dgm:t>
    </dgm:pt>
    <dgm:pt modelId="{95544402-7059-4273-BE94-85DD53779FB1}" type="sibTrans" cxnId="{0F95BAC3-F3D6-4AB1-A901-EC70844EEB95}">
      <dgm:prSet/>
      <dgm:spPr/>
      <dgm:t>
        <a:bodyPr/>
        <a:lstStyle/>
        <a:p>
          <a:endParaRPr lang="en-US"/>
        </a:p>
      </dgm:t>
    </dgm:pt>
    <dgm:pt modelId="{5B33FFF3-FEE1-4677-96E8-D324627FC621}">
      <dgm:prSet/>
      <dgm:spPr/>
      <dgm:t>
        <a:bodyPr/>
        <a:lstStyle/>
        <a:p>
          <a:pPr>
            <a:defRPr b="1"/>
          </a:pPr>
          <a:r>
            <a:rPr lang="en-US" dirty="0"/>
            <a:t>Discuss</a:t>
          </a:r>
        </a:p>
      </dgm:t>
    </dgm:pt>
    <dgm:pt modelId="{22D4B221-F5B3-455F-AAA3-2FB7246AF688}" type="parTrans" cxnId="{368D243E-BA1B-4D90-9ED0-22CEE8DEDAA4}">
      <dgm:prSet/>
      <dgm:spPr/>
      <dgm:t>
        <a:bodyPr/>
        <a:lstStyle/>
        <a:p>
          <a:endParaRPr lang="en-US"/>
        </a:p>
      </dgm:t>
    </dgm:pt>
    <dgm:pt modelId="{28C13D72-A34A-468E-B670-B55A80FA6EBD}" type="sibTrans" cxnId="{368D243E-BA1B-4D90-9ED0-22CEE8DEDAA4}">
      <dgm:prSet/>
      <dgm:spPr/>
      <dgm:t>
        <a:bodyPr/>
        <a:lstStyle/>
        <a:p>
          <a:endParaRPr lang="en-US"/>
        </a:p>
      </dgm:t>
    </dgm:pt>
    <dgm:pt modelId="{D35C0BAC-B273-4016-A3D0-46C7347D1D80}">
      <dgm:prSet/>
      <dgm:spPr/>
      <dgm:t>
        <a:bodyPr/>
        <a:lstStyle/>
        <a:p>
          <a:r>
            <a:rPr lang="en-US" dirty="0"/>
            <a:t>Discuss the educational pathway to work in Cardiology</a:t>
          </a:r>
        </a:p>
      </dgm:t>
    </dgm:pt>
    <dgm:pt modelId="{73A12772-B05A-4557-A8C7-1A147CC2FB14}" type="parTrans" cxnId="{58344AD5-F828-4EC4-93C4-833B9DF05EC1}">
      <dgm:prSet/>
      <dgm:spPr/>
      <dgm:t>
        <a:bodyPr/>
        <a:lstStyle/>
        <a:p>
          <a:endParaRPr lang="en-US"/>
        </a:p>
      </dgm:t>
    </dgm:pt>
    <dgm:pt modelId="{0EEA4177-77F3-4F40-AE53-2DC41B9210E3}" type="sibTrans" cxnId="{58344AD5-F828-4EC4-93C4-833B9DF05EC1}">
      <dgm:prSet/>
      <dgm:spPr/>
      <dgm:t>
        <a:bodyPr/>
        <a:lstStyle/>
        <a:p>
          <a:endParaRPr lang="en-US"/>
        </a:p>
      </dgm:t>
    </dgm:pt>
    <dgm:pt modelId="{DAB29015-6423-40AB-BDBF-BD6C286EA0CD}">
      <dgm:prSet/>
      <dgm:spPr/>
      <dgm:t>
        <a:bodyPr/>
        <a:lstStyle/>
        <a:p>
          <a:r>
            <a:rPr lang="en-US" dirty="0"/>
            <a:t>Name 2 areas of the body that Cardiovascular Specialists treat</a:t>
          </a:r>
        </a:p>
      </dgm:t>
    </dgm:pt>
    <dgm:pt modelId="{72F53A94-7346-44DE-8035-F8A03B8C2DDE}" type="parTrans" cxnId="{EC99333F-E308-4FE9-B303-DBD2A0187C9A}">
      <dgm:prSet/>
      <dgm:spPr/>
      <dgm:t>
        <a:bodyPr/>
        <a:lstStyle/>
        <a:p>
          <a:endParaRPr lang="en-US"/>
        </a:p>
      </dgm:t>
    </dgm:pt>
    <dgm:pt modelId="{7B19A10F-BC4E-44F4-A355-A0927D474C64}" type="sibTrans" cxnId="{EC99333F-E308-4FE9-B303-DBD2A0187C9A}">
      <dgm:prSet/>
      <dgm:spPr/>
      <dgm:t>
        <a:bodyPr/>
        <a:lstStyle/>
        <a:p>
          <a:endParaRPr lang="en-US"/>
        </a:p>
      </dgm:t>
    </dgm:pt>
    <dgm:pt modelId="{DE6EF091-7DBC-48B5-8EE8-018E9FE719A7}" type="pres">
      <dgm:prSet presAssocID="{B49E7FF5-9148-4321-9C18-3C749693D658}" presName="diagram" presStyleCnt="0">
        <dgm:presLayoutVars>
          <dgm:chPref val="1"/>
          <dgm:dir/>
          <dgm:animOne val="branch"/>
          <dgm:animLvl val="lvl"/>
          <dgm:resizeHandles/>
        </dgm:presLayoutVars>
      </dgm:prSet>
      <dgm:spPr/>
    </dgm:pt>
    <dgm:pt modelId="{A216DB03-199F-44B7-BFC6-BD716396723F}" type="pres">
      <dgm:prSet presAssocID="{6BE1A137-8E30-486C-82CD-807270D29D8B}" presName="root" presStyleCnt="0"/>
      <dgm:spPr/>
    </dgm:pt>
    <dgm:pt modelId="{63F23EB8-7C40-4B64-B458-DEDCA2B3B511}" type="pres">
      <dgm:prSet presAssocID="{6BE1A137-8E30-486C-82CD-807270D29D8B}" presName="rootComposite" presStyleCnt="0"/>
      <dgm:spPr/>
    </dgm:pt>
    <dgm:pt modelId="{A0719C03-23D8-4274-8006-FD9E2DB633CA}" type="pres">
      <dgm:prSet presAssocID="{6BE1A137-8E30-486C-82CD-807270D29D8B}" presName="rootText" presStyleLbl="node1" presStyleIdx="0" presStyleCnt="5"/>
      <dgm:spPr/>
    </dgm:pt>
    <dgm:pt modelId="{E082DA45-686E-49D2-8128-94BD2EA28E0D}" type="pres">
      <dgm:prSet presAssocID="{6BE1A137-8E30-486C-82CD-807270D29D8B}" presName="rootConnector" presStyleLbl="node1" presStyleIdx="0" presStyleCnt="5"/>
      <dgm:spPr/>
    </dgm:pt>
    <dgm:pt modelId="{0110FF07-BACB-4017-A6D3-39DD212A65F4}" type="pres">
      <dgm:prSet presAssocID="{6BE1A137-8E30-486C-82CD-807270D29D8B}" presName="childShape" presStyleCnt="0"/>
      <dgm:spPr/>
    </dgm:pt>
    <dgm:pt modelId="{42EC25F9-7CDB-4D41-8DF4-EED1BA3E45EE}" type="pres">
      <dgm:prSet presAssocID="{3038CA25-8E33-4318-8B9C-6F5C7415953B}" presName="Name13" presStyleLbl="parChTrans1D2" presStyleIdx="0" presStyleCnt="5"/>
      <dgm:spPr/>
    </dgm:pt>
    <dgm:pt modelId="{5E5D2794-A23B-4C37-AAE9-01615B138EBE}" type="pres">
      <dgm:prSet presAssocID="{F59C8163-7BF7-4EA3-90A4-F6799EB0EF5C}" presName="childText" presStyleLbl="bgAcc1" presStyleIdx="0" presStyleCnt="5">
        <dgm:presLayoutVars>
          <dgm:bulletEnabled val="1"/>
        </dgm:presLayoutVars>
      </dgm:prSet>
      <dgm:spPr/>
    </dgm:pt>
    <dgm:pt modelId="{A4A92175-1896-45DC-9D3E-D0611CC96EF7}" type="pres">
      <dgm:prSet presAssocID="{FA00621F-4321-4FBC-8DA6-C2B6983794E4}" presName="root" presStyleCnt="0"/>
      <dgm:spPr/>
    </dgm:pt>
    <dgm:pt modelId="{208111BA-517B-489C-B8D0-FE52CD91A096}" type="pres">
      <dgm:prSet presAssocID="{FA00621F-4321-4FBC-8DA6-C2B6983794E4}" presName="rootComposite" presStyleCnt="0"/>
      <dgm:spPr/>
    </dgm:pt>
    <dgm:pt modelId="{EE8E5E59-89ED-4531-8F2E-E3FC9A27D252}" type="pres">
      <dgm:prSet presAssocID="{FA00621F-4321-4FBC-8DA6-C2B6983794E4}" presName="rootText" presStyleLbl="node1" presStyleIdx="1" presStyleCnt="5"/>
      <dgm:spPr/>
    </dgm:pt>
    <dgm:pt modelId="{413B11B0-02BB-44ED-A9E5-A1BF143EC25F}" type="pres">
      <dgm:prSet presAssocID="{FA00621F-4321-4FBC-8DA6-C2B6983794E4}" presName="rootConnector" presStyleLbl="node1" presStyleIdx="1" presStyleCnt="5"/>
      <dgm:spPr/>
    </dgm:pt>
    <dgm:pt modelId="{0FF4F3A6-9765-4006-8F49-826FD45BBB06}" type="pres">
      <dgm:prSet presAssocID="{FA00621F-4321-4FBC-8DA6-C2B6983794E4}" presName="childShape" presStyleCnt="0"/>
      <dgm:spPr/>
    </dgm:pt>
    <dgm:pt modelId="{8981A086-791B-460B-B6B3-30F4229A31C8}" type="pres">
      <dgm:prSet presAssocID="{72F53A94-7346-44DE-8035-F8A03B8C2DDE}" presName="Name13" presStyleLbl="parChTrans1D2" presStyleIdx="1" presStyleCnt="5"/>
      <dgm:spPr/>
    </dgm:pt>
    <dgm:pt modelId="{EF71F5C7-D0E0-4DF1-A5B7-1FD39CE58ED4}" type="pres">
      <dgm:prSet presAssocID="{DAB29015-6423-40AB-BDBF-BD6C286EA0CD}" presName="childText" presStyleLbl="bgAcc1" presStyleIdx="1" presStyleCnt="5">
        <dgm:presLayoutVars>
          <dgm:bulletEnabled val="1"/>
        </dgm:presLayoutVars>
      </dgm:prSet>
      <dgm:spPr/>
    </dgm:pt>
    <dgm:pt modelId="{BB7BDE47-4052-4548-9178-E8ECED1F3139}" type="pres">
      <dgm:prSet presAssocID="{AB3443DD-320D-4A59-9E4A-DF9466006E2E}" presName="root" presStyleCnt="0"/>
      <dgm:spPr/>
    </dgm:pt>
    <dgm:pt modelId="{6855E67A-8EB7-45D2-B526-AC4658A29CD8}" type="pres">
      <dgm:prSet presAssocID="{AB3443DD-320D-4A59-9E4A-DF9466006E2E}" presName="rootComposite" presStyleCnt="0"/>
      <dgm:spPr/>
    </dgm:pt>
    <dgm:pt modelId="{52203A51-5A10-48AA-83BD-5B0C260FAEC2}" type="pres">
      <dgm:prSet presAssocID="{AB3443DD-320D-4A59-9E4A-DF9466006E2E}" presName="rootText" presStyleLbl="node1" presStyleIdx="2" presStyleCnt="5"/>
      <dgm:spPr/>
    </dgm:pt>
    <dgm:pt modelId="{30A5E47F-5ACF-430D-BAA4-8C6D405FE143}" type="pres">
      <dgm:prSet presAssocID="{AB3443DD-320D-4A59-9E4A-DF9466006E2E}" presName="rootConnector" presStyleLbl="node1" presStyleIdx="2" presStyleCnt="5"/>
      <dgm:spPr/>
    </dgm:pt>
    <dgm:pt modelId="{B96FE775-EACE-4165-8651-2EB040C2D114}" type="pres">
      <dgm:prSet presAssocID="{AB3443DD-320D-4A59-9E4A-DF9466006E2E}" presName="childShape" presStyleCnt="0"/>
      <dgm:spPr/>
    </dgm:pt>
    <dgm:pt modelId="{412EF396-3A39-43AA-BC1D-960C8CD38E2C}" type="pres">
      <dgm:prSet presAssocID="{9AB9BA42-1A7C-4A65-81BF-1A186D754EA1}" presName="Name13" presStyleLbl="parChTrans1D2" presStyleIdx="2" presStyleCnt="5"/>
      <dgm:spPr/>
    </dgm:pt>
    <dgm:pt modelId="{CDB794F4-D0F3-4D6C-8EFB-9D57D26EF450}" type="pres">
      <dgm:prSet presAssocID="{88C0CC11-FCD2-4955-8956-6637FF7E08C1}" presName="childText" presStyleLbl="bgAcc1" presStyleIdx="2" presStyleCnt="5">
        <dgm:presLayoutVars>
          <dgm:bulletEnabled val="1"/>
        </dgm:presLayoutVars>
      </dgm:prSet>
      <dgm:spPr/>
    </dgm:pt>
    <dgm:pt modelId="{EF14CE14-9135-458C-8BB1-FDF2A1F36392}" type="pres">
      <dgm:prSet presAssocID="{8F57C528-1FD2-4BAD-9343-369B17FB23D3}" presName="root" presStyleCnt="0"/>
      <dgm:spPr/>
    </dgm:pt>
    <dgm:pt modelId="{24888405-C644-4233-8CCE-98CCAF939F9C}" type="pres">
      <dgm:prSet presAssocID="{8F57C528-1FD2-4BAD-9343-369B17FB23D3}" presName="rootComposite" presStyleCnt="0"/>
      <dgm:spPr/>
    </dgm:pt>
    <dgm:pt modelId="{294FBD2B-26C6-40A3-8B27-38FB76BBEA76}" type="pres">
      <dgm:prSet presAssocID="{8F57C528-1FD2-4BAD-9343-369B17FB23D3}" presName="rootText" presStyleLbl="node1" presStyleIdx="3" presStyleCnt="5"/>
      <dgm:spPr/>
    </dgm:pt>
    <dgm:pt modelId="{08276254-D375-402E-82CC-5B23D1FE788C}" type="pres">
      <dgm:prSet presAssocID="{8F57C528-1FD2-4BAD-9343-369B17FB23D3}" presName="rootConnector" presStyleLbl="node1" presStyleIdx="3" presStyleCnt="5"/>
      <dgm:spPr/>
    </dgm:pt>
    <dgm:pt modelId="{A4A0AB17-2217-4C89-8AAB-9DADAF5995DD}" type="pres">
      <dgm:prSet presAssocID="{8F57C528-1FD2-4BAD-9343-369B17FB23D3}" presName="childShape" presStyleCnt="0"/>
      <dgm:spPr/>
    </dgm:pt>
    <dgm:pt modelId="{58FE5895-5B9D-4D15-B2E7-DEDFDF26BA7E}" type="pres">
      <dgm:prSet presAssocID="{5C9E19DC-E5B2-4846-B9D0-129BD0903E49}" presName="Name13" presStyleLbl="parChTrans1D2" presStyleIdx="3" presStyleCnt="5"/>
      <dgm:spPr/>
    </dgm:pt>
    <dgm:pt modelId="{172D6A63-717E-4A94-AB98-FFA88D0EDDB5}" type="pres">
      <dgm:prSet presAssocID="{578EFC2E-0DBE-455E-A540-6830B25F8D52}" presName="childText" presStyleLbl="bgAcc1" presStyleIdx="3" presStyleCnt="5">
        <dgm:presLayoutVars>
          <dgm:bulletEnabled val="1"/>
        </dgm:presLayoutVars>
      </dgm:prSet>
      <dgm:spPr/>
    </dgm:pt>
    <dgm:pt modelId="{8EC6B2C2-0442-4450-8189-8F390D265278}" type="pres">
      <dgm:prSet presAssocID="{5B33FFF3-FEE1-4677-96E8-D324627FC621}" presName="root" presStyleCnt="0"/>
      <dgm:spPr/>
    </dgm:pt>
    <dgm:pt modelId="{FACDFA38-177A-42B5-8F40-10133D9E32B1}" type="pres">
      <dgm:prSet presAssocID="{5B33FFF3-FEE1-4677-96E8-D324627FC621}" presName="rootComposite" presStyleCnt="0"/>
      <dgm:spPr/>
    </dgm:pt>
    <dgm:pt modelId="{E5B3E50B-AA4D-42B1-90F8-D9908ACA4245}" type="pres">
      <dgm:prSet presAssocID="{5B33FFF3-FEE1-4677-96E8-D324627FC621}" presName="rootText" presStyleLbl="node1" presStyleIdx="4" presStyleCnt="5"/>
      <dgm:spPr/>
    </dgm:pt>
    <dgm:pt modelId="{4FCFD9C7-DC8B-4197-BF86-6F63D04FF043}" type="pres">
      <dgm:prSet presAssocID="{5B33FFF3-FEE1-4677-96E8-D324627FC621}" presName="rootConnector" presStyleLbl="node1" presStyleIdx="4" presStyleCnt="5"/>
      <dgm:spPr/>
    </dgm:pt>
    <dgm:pt modelId="{C4254135-E8AC-41F4-A7AF-FDF80CFF3423}" type="pres">
      <dgm:prSet presAssocID="{5B33FFF3-FEE1-4677-96E8-D324627FC621}" presName="childShape" presStyleCnt="0"/>
      <dgm:spPr/>
    </dgm:pt>
    <dgm:pt modelId="{7B894856-55E3-4DFC-9CE4-121A5B0912C9}" type="pres">
      <dgm:prSet presAssocID="{73A12772-B05A-4557-A8C7-1A147CC2FB14}" presName="Name13" presStyleLbl="parChTrans1D2" presStyleIdx="4" presStyleCnt="5"/>
      <dgm:spPr/>
    </dgm:pt>
    <dgm:pt modelId="{A9672AFC-67E0-40F3-8D53-C2253E097F03}" type="pres">
      <dgm:prSet presAssocID="{D35C0BAC-B273-4016-A3D0-46C7347D1D80}" presName="childText" presStyleLbl="bgAcc1" presStyleIdx="4" presStyleCnt="5">
        <dgm:presLayoutVars>
          <dgm:bulletEnabled val="1"/>
        </dgm:presLayoutVars>
      </dgm:prSet>
      <dgm:spPr/>
    </dgm:pt>
  </dgm:ptLst>
  <dgm:cxnLst>
    <dgm:cxn modelId="{DF417201-0879-4C8B-A505-9DF5988EFE78}" type="presOf" srcId="{FA00621F-4321-4FBC-8DA6-C2B6983794E4}" destId="{EE8E5E59-89ED-4531-8F2E-E3FC9A27D252}" srcOrd="0" destOrd="0" presId="urn:microsoft.com/office/officeart/2005/8/layout/hierarchy3"/>
    <dgm:cxn modelId="{11017D08-540A-4E19-96B8-F941F10AA699}" type="presOf" srcId="{DAB29015-6423-40AB-BDBF-BD6C286EA0CD}" destId="{EF71F5C7-D0E0-4DF1-A5B7-1FD39CE58ED4}" srcOrd="0" destOrd="0" presId="urn:microsoft.com/office/officeart/2005/8/layout/hierarchy3"/>
    <dgm:cxn modelId="{32BBD30E-3A86-4219-AE8E-EC27C579583B}" type="presOf" srcId="{6BE1A137-8E30-486C-82CD-807270D29D8B}" destId="{A0719C03-23D8-4274-8006-FD9E2DB633CA}" srcOrd="0" destOrd="0" presId="urn:microsoft.com/office/officeart/2005/8/layout/hierarchy3"/>
    <dgm:cxn modelId="{FCAE5D11-DAAC-4FFD-B965-DD09454E79A5}" type="presOf" srcId="{5B33FFF3-FEE1-4677-96E8-D324627FC621}" destId="{4FCFD9C7-DC8B-4197-BF86-6F63D04FF043}" srcOrd="1" destOrd="0" presId="urn:microsoft.com/office/officeart/2005/8/layout/hierarchy3"/>
    <dgm:cxn modelId="{59AF5718-1A03-4E3A-A097-F085298D5A47}" type="presOf" srcId="{F59C8163-7BF7-4EA3-90A4-F6799EB0EF5C}" destId="{5E5D2794-A23B-4C37-AAE9-01615B138EBE}" srcOrd="0" destOrd="0" presId="urn:microsoft.com/office/officeart/2005/8/layout/hierarchy3"/>
    <dgm:cxn modelId="{9F878321-EF61-4468-B406-FF026AB4DFA8}" srcId="{AB3443DD-320D-4A59-9E4A-DF9466006E2E}" destId="{88C0CC11-FCD2-4955-8956-6637FF7E08C1}" srcOrd="0" destOrd="0" parTransId="{9AB9BA42-1A7C-4A65-81BF-1A186D754EA1}" sibTransId="{6AD9CFC6-74D5-41B3-B52E-DF13319B5EEB}"/>
    <dgm:cxn modelId="{AFA6EB34-7471-4F32-A9BE-B2C5CE4E09D3}" type="presOf" srcId="{FA00621F-4321-4FBC-8DA6-C2B6983794E4}" destId="{413B11B0-02BB-44ED-A9E5-A1BF143EC25F}" srcOrd="1" destOrd="0" presId="urn:microsoft.com/office/officeart/2005/8/layout/hierarchy3"/>
    <dgm:cxn modelId="{368D243E-BA1B-4D90-9ED0-22CEE8DEDAA4}" srcId="{B49E7FF5-9148-4321-9C18-3C749693D658}" destId="{5B33FFF3-FEE1-4677-96E8-D324627FC621}" srcOrd="4" destOrd="0" parTransId="{22D4B221-F5B3-455F-AAA3-2FB7246AF688}" sibTransId="{28C13D72-A34A-468E-B670-B55A80FA6EBD}"/>
    <dgm:cxn modelId="{EC99333F-E308-4FE9-B303-DBD2A0187C9A}" srcId="{FA00621F-4321-4FBC-8DA6-C2B6983794E4}" destId="{DAB29015-6423-40AB-BDBF-BD6C286EA0CD}" srcOrd="0" destOrd="0" parTransId="{72F53A94-7346-44DE-8035-F8A03B8C2DDE}" sibTransId="{7B19A10F-BC4E-44F4-A355-A0927D474C64}"/>
    <dgm:cxn modelId="{D4B16344-6AC9-40AC-8750-666B12F6A5F1}" type="presOf" srcId="{578EFC2E-0DBE-455E-A540-6830B25F8D52}" destId="{172D6A63-717E-4A94-AB98-FFA88D0EDDB5}" srcOrd="0" destOrd="0" presId="urn:microsoft.com/office/officeart/2005/8/layout/hierarchy3"/>
    <dgm:cxn modelId="{2F771745-41B0-429A-B508-E1B3374FC219}" srcId="{B49E7FF5-9148-4321-9C18-3C749693D658}" destId="{AB3443DD-320D-4A59-9E4A-DF9466006E2E}" srcOrd="2" destOrd="0" parTransId="{00C2CCE5-BB09-49F0-B6E4-D9B0FAE1889C}" sibTransId="{AFD8AE9A-AE7B-4C6E-8259-C1F5627FBCE5}"/>
    <dgm:cxn modelId="{11A1FD49-C021-46B2-836E-F7EFBC02556A}" type="presOf" srcId="{5B33FFF3-FEE1-4677-96E8-D324627FC621}" destId="{E5B3E50B-AA4D-42B1-90F8-D9908ACA4245}" srcOrd="0" destOrd="0" presId="urn:microsoft.com/office/officeart/2005/8/layout/hierarchy3"/>
    <dgm:cxn modelId="{90FFD250-F090-41EF-B5D4-7361C7F93F3A}" srcId="{B49E7FF5-9148-4321-9C18-3C749693D658}" destId="{FA00621F-4321-4FBC-8DA6-C2B6983794E4}" srcOrd="1" destOrd="0" parTransId="{F5071646-9C56-42B4-A587-B673543196E1}" sibTransId="{CDC3A34E-27EE-4CCF-AA45-F9D75C17EC04}"/>
    <dgm:cxn modelId="{FC43DE50-DEC9-4ACE-8CAA-FD4876CF8F52}" type="presOf" srcId="{73A12772-B05A-4557-A8C7-1A147CC2FB14}" destId="{7B894856-55E3-4DFC-9CE4-121A5B0912C9}" srcOrd="0" destOrd="0" presId="urn:microsoft.com/office/officeart/2005/8/layout/hierarchy3"/>
    <dgm:cxn modelId="{8EA17552-F70C-4D31-8002-905EE750251F}" srcId="{6BE1A137-8E30-486C-82CD-807270D29D8B}" destId="{F59C8163-7BF7-4EA3-90A4-F6799EB0EF5C}" srcOrd="0" destOrd="0" parTransId="{3038CA25-8E33-4318-8B9C-6F5C7415953B}" sibTransId="{FCCC9659-463E-44EC-A4B8-DF38DE9B4446}"/>
    <dgm:cxn modelId="{2C1FC753-93B1-4A9A-9392-716FEDD77CBD}" type="presOf" srcId="{9AB9BA42-1A7C-4A65-81BF-1A186D754EA1}" destId="{412EF396-3A39-43AA-BC1D-960C8CD38E2C}" srcOrd="0" destOrd="0" presId="urn:microsoft.com/office/officeart/2005/8/layout/hierarchy3"/>
    <dgm:cxn modelId="{006C7B58-EE8A-47AC-A3E8-FF60AD27DC20}" type="presOf" srcId="{8F57C528-1FD2-4BAD-9343-369B17FB23D3}" destId="{08276254-D375-402E-82CC-5B23D1FE788C}" srcOrd="1" destOrd="0" presId="urn:microsoft.com/office/officeart/2005/8/layout/hierarchy3"/>
    <dgm:cxn modelId="{0C8E6761-213F-4B0D-931A-627D6E581E29}" srcId="{B49E7FF5-9148-4321-9C18-3C749693D658}" destId="{8F57C528-1FD2-4BAD-9343-369B17FB23D3}" srcOrd="3" destOrd="0" parTransId="{4C6E926A-C399-4253-B17F-28FE0729B9C9}" sibTransId="{73F79C08-2931-471E-9BDB-ACB0D912D282}"/>
    <dgm:cxn modelId="{DEC04569-EC60-4A18-8765-8E591733A33C}" type="presOf" srcId="{72F53A94-7346-44DE-8035-F8A03B8C2DDE}" destId="{8981A086-791B-460B-B6B3-30F4229A31C8}" srcOrd="0" destOrd="0" presId="urn:microsoft.com/office/officeart/2005/8/layout/hierarchy3"/>
    <dgm:cxn modelId="{E0A06E6E-A0D8-4B98-8681-9A108E1063E0}" type="presOf" srcId="{D35C0BAC-B273-4016-A3D0-46C7347D1D80}" destId="{A9672AFC-67E0-40F3-8D53-C2253E097F03}" srcOrd="0" destOrd="0" presId="urn:microsoft.com/office/officeart/2005/8/layout/hierarchy3"/>
    <dgm:cxn modelId="{FBE9E772-04CB-43A4-83E4-12C437DBB071}" type="presOf" srcId="{B49E7FF5-9148-4321-9C18-3C749693D658}" destId="{DE6EF091-7DBC-48B5-8EE8-018E9FE719A7}" srcOrd="0" destOrd="0" presId="urn:microsoft.com/office/officeart/2005/8/layout/hierarchy3"/>
    <dgm:cxn modelId="{B43F6580-A8D8-4D6F-AEBD-CD5E680C053E}" srcId="{B49E7FF5-9148-4321-9C18-3C749693D658}" destId="{6BE1A137-8E30-486C-82CD-807270D29D8B}" srcOrd="0" destOrd="0" parTransId="{D1615946-4D78-439B-A0B6-F753602B1E1F}" sibTransId="{4DE7A2F7-841D-4ACD-B3A7-959FDE99E3BF}"/>
    <dgm:cxn modelId="{B2DAFE8A-0B56-4F67-9F46-BF4418B26DBD}" type="presOf" srcId="{6BE1A137-8E30-486C-82CD-807270D29D8B}" destId="{E082DA45-686E-49D2-8128-94BD2EA28E0D}" srcOrd="1" destOrd="0" presId="urn:microsoft.com/office/officeart/2005/8/layout/hierarchy3"/>
    <dgm:cxn modelId="{D6D1FC8C-05C8-4D33-B2F3-8B2C270B2BD1}" type="presOf" srcId="{AB3443DD-320D-4A59-9E4A-DF9466006E2E}" destId="{30A5E47F-5ACF-430D-BAA4-8C6D405FE143}" srcOrd="1" destOrd="0" presId="urn:microsoft.com/office/officeart/2005/8/layout/hierarchy3"/>
    <dgm:cxn modelId="{035ADF9F-8F97-4C46-9606-209FDC26011A}" type="presOf" srcId="{8F57C528-1FD2-4BAD-9343-369B17FB23D3}" destId="{294FBD2B-26C6-40A3-8B27-38FB76BBEA76}" srcOrd="0" destOrd="0" presId="urn:microsoft.com/office/officeart/2005/8/layout/hierarchy3"/>
    <dgm:cxn modelId="{EF7D78A5-103A-4CBD-A0D0-948FDC5AC685}" type="presOf" srcId="{5C9E19DC-E5B2-4846-B9D0-129BD0903E49}" destId="{58FE5895-5B9D-4D15-B2E7-DEDFDF26BA7E}" srcOrd="0" destOrd="0" presId="urn:microsoft.com/office/officeart/2005/8/layout/hierarchy3"/>
    <dgm:cxn modelId="{650B20A9-BF60-4DA7-B78B-7317AD61C06C}" type="presOf" srcId="{3038CA25-8E33-4318-8B9C-6F5C7415953B}" destId="{42EC25F9-7CDB-4D41-8DF4-EED1BA3E45EE}" srcOrd="0" destOrd="0" presId="urn:microsoft.com/office/officeart/2005/8/layout/hierarchy3"/>
    <dgm:cxn modelId="{84F4ECBE-86D0-462C-BEDB-8F967E54961B}" type="presOf" srcId="{AB3443DD-320D-4A59-9E4A-DF9466006E2E}" destId="{52203A51-5A10-48AA-83BD-5B0C260FAEC2}" srcOrd="0" destOrd="0" presId="urn:microsoft.com/office/officeart/2005/8/layout/hierarchy3"/>
    <dgm:cxn modelId="{0F95BAC3-F3D6-4AB1-A901-EC70844EEB95}" srcId="{8F57C528-1FD2-4BAD-9343-369B17FB23D3}" destId="{578EFC2E-0DBE-455E-A540-6830B25F8D52}" srcOrd="0" destOrd="0" parTransId="{5C9E19DC-E5B2-4846-B9D0-129BD0903E49}" sibTransId="{95544402-7059-4273-BE94-85DD53779FB1}"/>
    <dgm:cxn modelId="{58344AD5-F828-4EC4-93C4-833B9DF05EC1}" srcId="{5B33FFF3-FEE1-4677-96E8-D324627FC621}" destId="{D35C0BAC-B273-4016-A3D0-46C7347D1D80}" srcOrd="0" destOrd="0" parTransId="{73A12772-B05A-4557-A8C7-1A147CC2FB14}" sibTransId="{0EEA4177-77F3-4F40-AE53-2DC41B9210E3}"/>
    <dgm:cxn modelId="{470E0DF6-6500-440D-B8B9-D66F6DF68CFA}" type="presOf" srcId="{88C0CC11-FCD2-4955-8956-6637FF7E08C1}" destId="{CDB794F4-D0F3-4D6C-8EFB-9D57D26EF450}" srcOrd="0" destOrd="0" presId="urn:microsoft.com/office/officeart/2005/8/layout/hierarchy3"/>
    <dgm:cxn modelId="{D54D5948-C37D-48E8-A399-157A35AA0360}" type="presParOf" srcId="{DE6EF091-7DBC-48B5-8EE8-018E9FE719A7}" destId="{A216DB03-199F-44B7-BFC6-BD716396723F}" srcOrd="0" destOrd="0" presId="urn:microsoft.com/office/officeart/2005/8/layout/hierarchy3"/>
    <dgm:cxn modelId="{4A3E0786-BB7C-4D02-9B92-B42E7DE5BE0D}" type="presParOf" srcId="{A216DB03-199F-44B7-BFC6-BD716396723F}" destId="{63F23EB8-7C40-4B64-B458-DEDCA2B3B511}" srcOrd="0" destOrd="0" presId="urn:microsoft.com/office/officeart/2005/8/layout/hierarchy3"/>
    <dgm:cxn modelId="{54CAEC50-65E0-48F1-95B3-80FFFC822345}" type="presParOf" srcId="{63F23EB8-7C40-4B64-B458-DEDCA2B3B511}" destId="{A0719C03-23D8-4274-8006-FD9E2DB633CA}" srcOrd="0" destOrd="0" presId="urn:microsoft.com/office/officeart/2005/8/layout/hierarchy3"/>
    <dgm:cxn modelId="{FA690CAA-C43A-4E3A-8F67-B1B83D157EDC}" type="presParOf" srcId="{63F23EB8-7C40-4B64-B458-DEDCA2B3B511}" destId="{E082DA45-686E-49D2-8128-94BD2EA28E0D}" srcOrd="1" destOrd="0" presId="urn:microsoft.com/office/officeart/2005/8/layout/hierarchy3"/>
    <dgm:cxn modelId="{6482EA4F-C416-4AD8-BD8A-983F6532BC49}" type="presParOf" srcId="{A216DB03-199F-44B7-BFC6-BD716396723F}" destId="{0110FF07-BACB-4017-A6D3-39DD212A65F4}" srcOrd="1" destOrd="0" presId="urn:microsoft.com/office/officeart/2005/8/layout/hierarchy3"/>
    <dgm:cxn modelId="{E1A55040-5C08-4D20-B4FD-ED3AF091A629}" type="presParOf" srcId="{0110FF07-BACB-4017-A6D3-39DD212A65F4}" destId="{42EC25F9-7CDB-4D41-8DF4-EED1BA3E45EE}" srcOrd="0" destOrd="0" presId="urn:microsoft.com/office/officeart/2005/8/layout/hierarchy3"/>
    <dgm:cxn modelId="{1F7BB3B5-A19B-4B3C-8939-ECA605F081EE}" type="presParOf" srcId="{0110FF07-BACB-4017-A6D3-39DD212A65F4}" destId="{5E5D2794-A23B-4C37-AAE9-01615B138EBE}" srcOrd="1" destOrd="0" presId="urn:microsoft.com/office/officeart/2005/8/layout/hierarchy3"/>
    <dgm:cxn modelId="{FA262499-99A0-4D2B-93A6-DD3E116F6EC6}" type="presParOf" srcId="{DE6EF091-7DBC-48B5-8EE8-018E9FE719A7}" destId="{A4A92175-1896-45DC-9D3E-D0611CC96EF7}" srcOrd="1" destOrd="0" presId="urn:microsoft.com/office/officeart/2005/8/layout/hierarchy3"/>
    <dgm:cxn modelId="{E45CA2A0-5203-41A0-9E57-35B7A9D1E4B4}" type="presParOf" srcId="{A4A92175-1896-45DC-9D3E-D0611CC96EF7}" destId="{208111BA-517B-489C-B8D0-FE52CD91A096}" srcOrd="0" destOrd="0" presId="urn:microsoft.com/office/officeart/2005/8/layout/hierarchy3"/>
    <dgm:cxn modelId="{4676293B-AA31-4821-9F3D-CCE858663D28}" type="presParOf" srcId="{208111BA-517B-489C-B8D0-FE52CD91A096}" destId="{EE8E5E59-89ED-4531-8F2E-E3FC9A27D252}" srcOrd="0" destOrd="0" presId="urn:microsoft.com/office/officeart/2005/8/layout/hierarchy3"/>
    <dgm:cxn modelId="{86B8F180-6C9A-418D-A87E-C31860959C19}" type="presParOf" srcId="{208111BA-517B-489C-B8D0-FE52CD91A096}" destId="{413B11B0-02BB-44ED-A9E5-A1BF143EC25F}" srcOrd="1" destOrd="0" presId="urn:microsoft.com/office/officeart/2005/8/layout/hierarchy3"/>
    <dgm:cxn modelId="{B6687E1B-60BE-4B9E-9E4D-0FDF49EB16AB}" type="presParOf" srcId="{A4A92175-1896-45DC-9D3E-D0611CC96EF7}" destId="{0FF4F3A6-9765-4006-8F49-826FD45BBB06}" srcOrd="1" destOrd="0" presId="urn:microsoft.com/office/officeart/2005/8/layout/hierarchy3"/>
    <dgm:cxn modelId="{E14001BF-4694-4056-8D87-34E1F068E74B}" type="presParOf" srcId="{0FF4F3A6-9765-4006-8F49-826FD45BBB06}" destId="{8981A086-791B-460B-B6B3-30F4229A31C8}" srcOrd="0" destOrd="0" presId="urn:microsoft.com/office/officeart/2005/8/layout/hierarchy3"/>
    <dgm:cxn modelId="{6088638E-CD80-453F-96B2-796C69DD7E39}" type="presParOf" srcId="{0FF4F3A6-9765-4006-8F49-826FD45BBB06}" destId="{EF71F5C7-D0E0-4DF1-A5B7-1FD39CE58ED4}" srcOrd="1" destOrd="0" presId="urn:microsoft.com/office/officeart/2005/8/layout/hierarchy3"/>
    <dgm:cxn modelId="{DB39A785-23EB-4A4C-904E-747B38A49FF2}" type="presParOf" srcId="{DE6EF091-7DBC-48B5-8EE8-018E9FE719A7}" destId="{BB7BDE47-4052-4548-9178-E8ECED1F3139}" srcOrd="2" destOrd="0" presId="urn:microsoft.com/office/officeart/2005/8/layout/hierarchy3"/>
    <dgm:cxn modelId="{4F459CB8-F563-4B7C-BAE7-40778F69AD1A}" type="presParOf" srcId="{BB7BDE47-4052-4548-9178-E8ECED1F3139}" destId="{6855E67A-8EB7-45D2-B526-AC4658A29CD8}" srcOrd="0" destOrd="0" presId="urn:microsoft.com/office/officeart/2005/8/layout/hierarchy3"/>
    <dgm:cxn modelId="{4416207D-F878-4F2F-B200-462181578C63}" type="presParOf" srcId="{6855E67A-8EB7-45D2-B526-AC4658A29CD8}" destId="{52203A51-5A10-48AA-83BD-5B0C260FAEC2}" srcOrd="0" destOrd="0" presId="urn:microsoft.com/office/officeart/2005/8/layout/hierarchy3"/>
    <dgm:cxn modelId="{FAC195EB-FADB-47ED-B658-3BBC3979BD57}" type="presParOf" srcId="{6855E67A-8EB7-45D2-B526-AC4658A29CD8}" destId="{30A5E47F-5ACF-430D-BAA4-8C6D405FE143}" srcOrd="1" destOrd="0" presId="urn:microsoft.com/office/officeart/2005/8/layout/hierarchy3"/>
    <dgm:cxn modelId="{B6124FF4-1C0B-4F90-B51E-07D5B01DAA33}" type="presParOf" srcId="{BB7BDE47-4052-4548-9178-E8ECED1F3139}" destId="{B96FE775-EACE-4165-8651-2EB040C2D114}" srcOrd="1" destOrd="0" presId="urn:microsoft.com/office/officeart/2005/8/layout/hierarchy3"/>
    <dgm:cxn modelId="{5C08E8DB-744A-46A7-A8EE-72296E834208}" type="presParOf" srcId="{B96FE775-EACE-4165-8651-2EB040C2D114}" destId="{412EF396-3A39-43AA-BC1D-960C8CD38E2C}" srcOrd="0" destOrd="0" presId="urn:microsoft.com/office/officeart/2005/8/layout/hierarchy3"/>
    <dgm:cxn modelId="{50EBE27A-51B3-4BC1-AE8D-F6EEAC2F4B1D}" type="presParOf" srcId="{B96FE775-EACE-4165-8651-2EB040C2D114}" destId="{CDB794F4-D0F3-4D6C-8EFB-9D57D26EF450}" srcOrd="1" destOrd="0" presId="urn:microsoft.com/office/officeart/2005/8/layout/hierarchy3"/>
    <dgm:cxn modelId="{3F50024C-DB9E-43CD-BC5C-119B1E1DCE17}" type="presParOf" srcId="{DE6EF091-7DBC-48B5-8EE8-018E9FE719A7}" destId="{EF14CE14-9135-458C-8BB1-FDF2A1F36392}" srcOrd="3" destOrd="0" presId="urn:microsoft.com/office/officeart/2005/8/layout/hierarchy3"/>
    <dgm:cxn modelId="{CE162FC4-2A66-4FB4-9078-D83BBCABC842}" type="presParOf" srcId="{EF14CE14-9135-458C-8BB1-FDF2A1F36392}" destId="{24888405-C644-4233-8CCE-98CCAF939F9C}" srcOrd="0" destOrd="0" presId="urn:microsoft.com/office/officeart/2005/8/layout/hierarchy3"/>
    <dgm:cxn modelId="{119AFAA2-FCD6-4846-B0D8-B2876625CFD7}" type="presParOf" srcId="{24888405-C644-4233-8CCE-98CCAF939F9C}" destId="{294FBD2B-26C6-40A3-8B27-38FB76BBEA76}" srcOrd="0" destOrd="0" presId="urn:microsoft.com/office/officeart/2005/8/layout/hierarchy3"/>
    <dgm:cxn modelId="{4C82462C-B5F0-4CC0-9587-6632D40B47DC}" type="presParOf" srcId="{24888405-C644-4233-8CCE-98CCAF939F9C}" destId="{08276254-D375-402E-82CC-5B23D1FE788C}" srcOrd="1" destOrd="0" presId="urn:microsoft.com/office/officeart/2005/8/layout/hierarchy3"/>
    <dgm:cxn modelId="{3080D07C-836D-4291-BDF5-1A7AFFEB192B}" type="presParOf" srcId="{EF14CE14-9135-458C-8BB1-FDF2A1F36392}" destId="{A4A0AB17-2217-4C89-8AAB-9DADAF5995DD}" srcOrd="1" destOrd="0" presId="urn:microsoft.com/office/officeart/2005/8/layout/hierarchy3"/>
    <dgm:cxn modelId="{CF04705D-DB44-408A-9B10-C8DA3E81FF6A}" type="presParOf" srcId="{A4A0AB17-2217-4C89-8AAB-9DADAF5995DD}" destId="{58FE5895-5B9D-4D15-B2E7-DEDFDF26BA7E}" srcOrd="0" destOrd="0" presId="urn:microsoft.com/office/officeart/2005/8/layout/hierarchy3"/>
    <dgm:cxn modelId="{8337228B-8669-4D60-9A6F-B4D6EC8BE28F}" type="presParOf" srcId="{A4A0AB17-2217-4C89-8AAB-9DADAF5995DD}" destId="{172D6A63-717E-4A94-AB98-FFA88D0EDDB5}" srcOrd="1" destOrd="0" presId="urn:microsoft.com/office/officeart/2005/8/layout/hierarchy3"/>
    <dgm:cxn modelId="{292FF163-83D5-4D96-A153-DCDF7804C586}" type="presParOf" srcId="{DE6EF091-7DBC-48B5-8EE8-018E9FE719A7}" destId="{8EC6B2C2-0442-4450-8189-8F390D265278}" srcOrd="4" destOrd="0" presId="urn:microsoft.com/office/officeart/2005/8/layout/hierarchy3"/>
    <dgm:cxn modelId="{A833459D-9EB0-4A27-B865-394F0824F79A}" type="presParOf" srcId="{8EC6B2C2-0442-4450-8189-8F390D265278}" destId="{FACDFA38-177A-42B5-8F40-10133D9E32B1}" srcOrd="0" destOrd="0" presId="urn:microsoft.com/office/officeart/2005/8/layout/hierarchy3"/>
    <dgm:cxn modelId="{C5165CD1-1605-45D3-A59B-D4FCBE819238}" type="presParOf" srcId="{FACDFA38-177A-42B5-8F40-10133D9E32B1}" destId="{E5B3E50B-AA4D-42B1-90F8-D9908ACA4245}" srcOrd="0" destOrd="0" presId="urn:microsoft.com/office/officeart/2005/8/layout/hierarchy3"/>
    <dgm:cxn modelId="{30C5D0E5-E1F0-4636-A517-EF15BAF534B5}" type="presParOf" srcId="{FACDFA38-177A-42B5-8F40-10133D9E32B1}" destId="{4FCFD9C7-DC8B-4197-BF86-6F63D04FF043}" srcOrd="1" destOrd="0" presId="urn:microsoft.com/office/officeart/2005/8/layout/hierarchy3"/>
    <dgm:cxn modelId="{1E5E7211-5589-4AF1-A014-CE652CAD4396}" type="presParOf" srcId="{8EC6B2C2-0442-4450-8189-8F390D265278}" destId="{C4254135-E8AC-41F4-A7AF-FDF80CFF3423}" srcOrd="1" destOrd="0" presId="urn:microsoft.com/office/officeart/2005/8/layout/hierarchy3"/>
    <dgm:cxn modelId="{A2436AFC-1C4F-4214-8028-4190BFBD30B9}" type="presParOf" srcId="{C4254135-E8AC-41F4-A7AF-FDF80CFF3423}" destId="{7B894856-55E3-4DFC-9CE4-121A5B0912C9}" srcOrd="0" destOrd="0" presId="urn:microsoft.com/office/officeart/2005/8/layout/hierarchy3"/>
    <dgm:cxn modelId="{DC687790-E142-409D-8C7F-2DD666D00726}" type="presParOf" srcId="{C4254135-E8AC-41F4-A7AF-FDF80CFF3423}" destId="{A9672AFC-67E0-40F3-8D53-C2253E097F03}"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1A5F35-31FA-4FE6-84D6-B6B794F3A9C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6C76D0E-121A-4278-966D-6AA7D7EE12E0}">
      <dgm:prSet/>
      <dgm:spPr/>
      <dgm:t>
        <a:bodyPr/>
        <a:lstStyle/>
        <a:p>
          <a:pPr>
            <a:lnSpc>
              <a:spcPct val="100000"/>
            </a:lnSpc>
          </a:pPr>
          <a:r>
            <a:rPr lang="en-US" dirty="0"/>
            <a:t>Dexterity</a:t>
          </a:r>
        </a:p>
      </dgm:t>
    </dgm:pt>
    <dgm:pt modelId="{CC35AF29-E047-42EC-9E9C-EA011B69566B}" type="parTrans" cxnId="{8B43255D-11AA-4497-939D-6072EB3905A6}">
      <dgm:prSet/>
      <dgm:spPr/>
      <dgm:t>
        <a:bodyPr/>
        <a:lstStyle/>
        <a:p>
          <a:endParaRPr lang="en-US"/>
        </a:p>
      </dgm:t>
    </dgm:pt>
    <dgm:pt modelId="{0C385B7D-85C7-45BD-B8BC-0859F66F7958}" type="sibTrans" cxnId="{8B43255D-11AA-4497-939D-6072EB3905A6}">
      <dgm:prSet/>
      <dgm:spPr/>
      <dgm:t>
        <a:bodyPr/>
        <a:lstStyle/>
        <a:p>
          <a:endParaRPr lang="en-US"/>
        </a:p>
      </dgm:t>
    </dgm:pt>
    <dgm:pt modelId="{5D852E5B-9739-471D-90FC-ADD9D8DF5ECB}">
      <dgm:prSet/>
      <dgm:spPr/>
      <dgm:t>
        <a:bodyPr/>
        <a:lstStyle/>
        <a:p>
          <a:pPr>
            <a:lnSpc>
              <a:spcPct val="100000"/>
            </a:lnSpc>
          </a:pPr>
          <a:r>
            <a:rPr lang="en-US" dirty="0"/>
            <a:t>Physical stamina</a:t>
          </a:r>
        </a:p>
      </dgm:t>
    </dgm:pt>
    <dgm:pt modelId="{25373494-9519-4E2A-9554-32F73BCADE3C}" type="parTrans" cxnId="{B11FD72B-65E0-4675-B26D-645D41E633A2}">
      <dgm:prSet/>
      <dgm:spPr/>
      <dgm:t>
        <a:bodyPr/>
        <a:lstStyle/>
        <a:p>
          <a:endParaRPr lang="en-US"/>
        </a:p>
      </dgm:t>
    </dgm:pt>
    <dgm:pt modelId="{47A43CD5-43C3-4D5C-919A-B6817657DA16}" type="sibTrans" cxnId="{B11FD72B-65E0-4675-B26D-645D41E633A2}">
      <dgm:prSet/>
      <dgm:spPr/>
      <dgm:t>
        <a:bodyPr/>
        <a:lstStyle/>
        <a:p>
          <a:endParaRPr lang="en-US"/>
        </a:p>
      </dgm:t>
    </dgm:pt>
    <dgm:pt modelId="{C1B23A11-58E2-4EF4-A42E-5240CC5A399F}">
      <dgm:prSet/>
      <dgm:spPr/>
      <dgm:t>
        <a:bodyPr/>
        <a:lstStyle/>
        <a:p>
          <a:pPr>
            <a:lnSpc>
              <a:spcPct val="100000"/>
            </a:lnSpc>
          </a:pPr>
          <a:r>
            <a:rPr lang="en-US" dirty="0"/>
            <a:t>Strong communication</a:t>
          </a:r>
        </a:p>
      </dgm:t>
    </dgm:pt>
    <dgm:pt modelId="{C39FF90C-E7E3-4447-9B92-EDD2C014CF1C}" type="parTrans" cxnId="{2FD78208-EA93-413F-9A6E-366A8B493541}">
      <dgm:prSet/>
      <dgm:spPr/>
      <dgm:t>
        <a:bodyPr/>
        <a:lstStyle/>
        <a:p>
          <a:endParaRPr lang="en-US"/>
        </a:p>
      </dgm:t>
    </dgm:pt>
    <dgm:pt modelId="{AB3C258A-F64E-4C14-8CB5-68DEEE795757}" type="sibTrans" cxnId="{2FD78208-EA93-413F-9A6E-366A8B493541}">
      <dgm:prSet/>
      <dgm:spPr/>
      <dgm:t>
        <a:bodyPr/>
        <a:lstStyle/>
        <a:p>
          <a:endParaRPr lang="en-US"/>
        </a:p>
      </dgm:t>
    </dgm:pt>
    <dgm:pt modelId="{DC721206-1AF0-4608-9CE7-A179D068BB45}">
      <dgm:prSet/>
      <dgm:spPr/>
      <dgm:t>
        <a:bodyPr/>
        <a:lstStyle/>
        <a:p>
          <a:pPr>
            <a:lnSpc>
              <a:spcPct val="100000"/>
            </a:lnSpc>
          </a:pPr>
          <a:r>
            <a:rPr lang="en-US" dirty="0"/>
            <a:t>Problem-solving skills</a:t>
          </a:r>
        </a:p>
      </dgm:t>
    </dgm:pt>
    <dgm:pt modelId="{A98D1822-B5BA-4136-AD2E-034589675773}" type="parTrans" cxnId="{100DE4FF-0104-40C5-B06C-9B39EB6FBD34}">
      <dgm:prSet/>
      <dgm:spPr/>
      <dgm:t>
        <a:bodyPr/>
        <a:lstStyle/>
        <a:p>
          <a:endParaRPr lang="en-US"/>
        </a:p>
      </dgm:t>
    </dgm:pt>
    <dgm:pt modelId="{F0EC1785-B4C8-485F-ABC0-1146353745AF}" type="sibTrans" cxnId="{100DE4FF-0104-40C5-B06C-9B39EB6FBD34}">
      <dgm:prSet/>
      <dgm:spPr/>
      <dgm:t>
        <a:bodyPr/>
        <a:lstStyle/>
        <a:p>
          <a:endParaRPr lang="en-US"/>
        </a:p>
      </dgm:t>
    </dgm:pt>
    <dgm:pt modelId="{2933DBAE-710E-4DC7-9151-46CD75E09922}">
      <dgm:prSet/>
      <dgm:spPr/>
      <dgm:t>
        <a:bodyPr/>
        <a:lstStyle/>
        <a:p>
          <a:pPr>
            <a:lnSpc>
              <a:spcPct val="100000"/>
            </a:lnSpc>
          </a:pPr>
          <a:r>
            <a:rPr lang="en-US" dirty="0"/>
            <a:t>Patience</a:t>
          </a:r>
        </a:p>
      </dgm:t>
    </dgm:pt>
    <dgm:pt modelId="{B4D76A47-7483-4673-9195-6F3B2EDE323C}" type="parTrans" cxnId="{9F2EDC77-6E35-4D37-84AF-456BC91F0BD9}">
      <dgm:prSet/>
      <dgm:spPr/>
      <dgm:t>
        <a:bodyPr/>
        <a:lstStyle/>
        <a:p>
          <a:endParaRPr lang="en-US"/>
        </a:p>
      </dgm:t>
    </dgm:pt>
    <dgm:pt modelId="{8004BAF2-D859-47AD-90F4-347E840DFBFD}" type="sibTrans" cxnId="{9F2EDC77-6E35-4D37-84AF-456BC91F0BD9}">
      <dgm:prSet/>
      <dgm:spPr/>
      <dgm:t>
        <a:bodyPr/>
        <a:lstStyle/>
        <a:p>
          <a:endParaRPr lang="en-US"/>
        </a:p>
      </dgm:t>
    </dgm:pt>
    <dgm:pt modelId="{7799B044-131F-4B67-A39A-D503E0F417D3}">
      <dgm:prSet/>
      <dgm:spPr/>
      <dgm:t>
        <a:bodyPr/>
        <a:lstStyle/>
        <a:p>
          <a:pPr>
            <a:lnSpc>
              <a:spcPct val="100000"/>
            </a:lnSpc>
          </a:pPr>
          <a:r>
            <a:rPr lang="en-US" dirty="0"/>
            <a:t>Compassion</a:t>
          </a:r>
        </a:p>
      </dgm:t>
    </dgm:pt>
    <dgm:pt modelId="{5032F7F2-5815-4851-AF70-75D7FFC49B57}" type="parTrans" cxnId="{FDFBEC91-8103-4E86-AA09-AF2C6B0C49F7}">
      <dgm:prSet/>
      <dgm:spPr/>
      <dgm:t>
        <a:bodyPr/>
        <a:lstStyle/>
        <a:p>
          <a:endParaRPr lang="en-US"/>
        </a:p>
      </dgm:t>
    </dgm:pt>
    <dgm:pt modelId="{ED6AEC8E-A45B-4A24-A6CF-4E01A813FF4E}" type="sibTrans" cxnId="{FDFBEC91-8103-4E86-AA09-AF2C6B0C49F7}">
      <dgm:prSet/>
      <dgm:spPr/>
      <dgm:t>
        <a:bodyPr/>
        <a:lstStyle/>
        <a:p>
          <a:endParaRPr lang="en-US"/>
        </a:p>
      </dgm:t>
    </dgm:pt>
    <dgm:pt modelId="{E1B9B3B5-616E-488F-B24A-7A8F2A8D8FF4}" type="pres">
      <dgm:prSet presAssocID="{F21A5F35-31FA-4FE6-84D6-B6B794F3A9C6}" presName="root" presStyleCnt="0">
        <dgm:presLayoutVars>
          <dgm:dir/>
          <dgm:resizeHandles val="exact"/>
        </dgm:presLayoutVars>
      </dgm:prSet>
      <dgm:spPr/>
    </dgm:pt>
    <dgm:pt modelId="{E46BB5C6-4B40-4F56-8E2A-7727FC9668E8}" type="pres">
      <dgm:prSet presAssocID="{A6C76D0E-121A-4278-966D-6AA7D7EE12E0}" presName="compNode" presStyleCnt="0"/>
      <dgm:spPr/>
    </dgm:pt>
    <dgm:pt modelId="{F6100F30-95C8-4355-991E-6511092E0B0F}" type="pres">
      <dgm:prSet presAssocID="{A6C76D0E-121A-4278-966D-6AA7D7EE12E0}" presName="bgRect" presStyleLbl="bgShp" presStyleIdx="0" presStyleCnt="6"/>
      <dgm:spPr/>
    </dgm:pt>
    <dgm:pt modelId="{457F2996-A97A-4709-85BF-C5CD05045084}" type="pres">
      <dgm:prSet presAssocID="{A6C76D0E-121A-4278-966D-6AA7D7EE12E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rseshoe"/>
        </a:ext>
      </dgm:extLst>
    </dgm:pt>
    <dgm:pt modelId="{759D1539-8BAD-4D7C-9818-0BCCD3376889}" type="pres">
      <dgm:prSet presAssocID="{A6C76D0E-121A-4278-966D-6AA7D7EE12E0}" presName="spaceRect" presStyleCnt="0"/>
      <dgm:spPr/>
    </dgm:pt>
    <dgm:pt modelId="{9551910E-FCB1-4DCE-9E9A-4C51FFF8532B}" type="pres">
      <dgm:prSet presAssocID="{A6C76D0E-121A-4278-966D-6AA7D7EE12E0}" presName="parTx" presStyleLbl="revTx" presStyleIdx="0" presStyleCnt="6">
        <dgm:presLayoutVars>
          <dgm:chMax val="0"/>
          <dgm:chPref val="0"/>
        </dgm:presLayoutVars>
      </dgm:prSet>
      <dgm:spPr/>
    </dgm:pt>
    <dgm:pt modelId="{74B0FDDD-AE91-46EF-B1BF-7CF03A8B0474}" type="pres">
      <dgm:prSet presAssocID="{0C385B7D-85C7-45BD-B8BC-0859F66F7958}" presName="sibTrans" presStyleCnt="0"/>
      <dgm:spPr/>
    </dgm:pt>
    <dgm:pt modelId="{D6DB1EA0-ABC2-47B3-A9B8-7BB555229BA1}" type="pres">
      <dgm:prSet presAssocID="{5D852E5B-9739-471D-90FC-ADD9D8DF5ECB}" presName="compNode" presStyleCnt="0"/>
      <dgm:spPr/>
    </dgm:pt>
    <dgm:pt modelId="{5FBCAE73-2706-4CEF-8945-187CD9B13E54}" type="pres">
      <dgm:prSet presAssocID="{5D852E5B-9739-471D-90FC-ADD9D8DF5ECB}" presName="bgRect" presStyleLbl="bgShp" presStyleIdx="1" presStyleCnt="6"/>
      <dgm:spPr/>
    </dgm:pt>
    <dgm:pt modelId="{774C12E2-69C8-460D-BB93-C677276D9FAB}" type="pres">
      <dgm:prSet presAssocID="{5D852E5B-9739-471D-90FC-ADD9D8DF5EC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67C50866-58DF-455C-A447-E5F667C6E559}" type="pres">
      <dgm:prSet presAssocID="{5D852E5B-9739-471D-90FC-ADD9D8DF5ECB}" presName="spaceRect" presStyleCnt="0"/>
      <dgm:spPr/>
    </dgm:pt>
    <dgm:pt modelId="{497B54D0-4512-41C0-B336-65A2D64C9AC2}" type="pres">
      <dgm:prSet presAssocID="{5D852E5B-9739-471D-90FC-ADD9D8DF5ECB}" presName="parTx" presStyleLbl="revTx" presStyleIdx="1" presStyleCnt="6">
        <dgm:presLayoutVars>
          <dgm:chMax val="0"/>
          <dgm:chPref val="0"/>
        </dgm:presLayoutVars>
      </dgm:prSet>
      <dgm:spPr/>
    </dgm:pt>
    <dgm:pt modelId="{77E57982-F984-4D87-AA2C-920090FFA1B0}" type="pres">
      <dgm:prSet presAssocID="{47A43CD5-43C3-4D5C-919A-B6817657DA16}" presName="sibTrans" presStyleCnt="0"/>
      <dgm:spPr/>
    </dgm:pt>
    <dgm:pt modelId="{3F8F5EE9-47AC-4CE3-927D-80720D47CD23}" type="pres">
      <dgm:prSet presAssocID="{C1B23A11-58E2-4EF4-A42E-5240CC5A399F}" presName="compNode" presStyleCnt="0"/>
      <dgm:spPr/>
    </dgm:pt>
    <dgm:pt modelId="{D40E1614-D2BD-4AFD-9E96-2C77FDD03CC5}" type="pres">
      <dgm:prSet presAssocID="{C1B23A11-58E2-4EF4-A42E-5240CC5A399F}" presName="bgRect" presStyleLbl="bgShp" presStyleIdx="2" presStyleCnt="6"/>
      <dgm:spPr/>
    </dgm:pt>
    <dgm:pt modelId="{0F3471D3-2D18-467A-9AAB-718C30CD1D36}" type="pres">
      <dgm:prSet presAssocID="{C1B23A11-58E2-4EF4-A42E-5240CC5A399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4EE16D1F-0959-490E-A68A-64CBBF655017}" type="pres">
      <dgm:prSet presAssocID="{C1B23A11-58E2-4EF4-A42E-5240CC5A399F}" presName="spaceRect" presStyleCnt="0"/>
      <dgm:spPr/>
    </dgm:pt>
    <dgm:pt modelId="{B7054397-CED5-4679-8DE8-DED191156B5C}" type="pres">
      <dgm:prSet presAssocID="{C1B23A11-58E2-4EF4-A42E-5240CC5A399F}" presName="parTx" presStyleLbl="revTx" presStyleIdx="2" presStyleCnt="6">
        <dgm:presLayoutVars>
          <dgm:chMax val="0"/>
          <dgm:chPref val="0"/>
        </dgm:presLayoutVars>
      </dgm:prSet>
      <dgm:spPr/>
    </dgm:pt>
    <dgm:pt modelId="{9DAB159A-9F75-4607-9D1E-8AE4FCE61797}" type="pres">
      <dgm:prSet presAssocID="{AB3C258A-F64E-4C14-8CB5-68DEEE795757}" presName="sibTrans" presStyleCnt="0"/>
      <dgm:spPr/>
    </dgm:pt>
    <dgm:pt modelId="{D42B5B71-2DF1-4452-8A89-E103BC23477C}" type="pres">
      <dgm:prSet presAssocID="{DC721206-1AF0-4608-9CE7-A179D068BB45}" presName="compNode" presStyleCnt="0"/>
      <dgm:spPr/>
    </dgm:pt>
    <dgm:pt modelId="{1C40E3A2-7C14-4C9D-AAD6-10A5188857A9}" type="pres">
      <dgm:prSet presAssocID="{DC721206-1AF0-4608-9CE7-A179D068BB45}" presName="bgRect" presStyleLbl="bgShp" presStyleIdx="3" presStyleCnt="6"/>
      <dgm:spPr/>
    </dgm:pt>
    <dgm:pt modelId="{5B13337B-10E2-4760-B19A-029537DC5276}" type="pres">
      <dgm:prSet presAssocID="{DC721206-1AF0-4608-9CE7-A179D068BB4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E72F3452-1250-42D3-83D2-6AD2632E56B8}" type="pres">
      <dgm:prSet presAssocID="{DC721206-1AF0-4608-9CE7-A179D068BB45}" presName="spaceRect" presStyleCnt="0"/>
      <dgm:spPr/>
    </dgm:pt>
    <dgm:pt modelId="{A9AF93B8-A284-443A-A225-8620867F2F63}" type="pres">
      <dgm:prSet presAssocID="{DC721206-1AF0-4608-9CE7-A179D068BB45}" presName="parTx" presStyleLbl="revTx" presStyleIdx="3" presStyleCnt="6">
        <dgm:presLayoutVars>
          <dgm:chMax val="0"/>
          <dgm:chPref val="0"/>
        </dgm:presLayoutVars>
      </dgm:prSet>
      <dgm:spPr/>
    </dgm:pt>
    <dgm:pt modelId="{F59814BF-C642-429E-9811-7CFA34E55E13}" type="pres">
      <dgm:prSet presAssocID="{F0EC1785-B4C8-485F-ABC0-1146353745AF}" presName="sibTrans" presStyleCnt="0"/>
      <dgm:spPr/>
    </dgm:pt>
    <dgm:pt modelId="{17E2F8EE-41A6-4F5B-951F-0B0B1BF604DD}" type="pres">
      <dgm:prSet presAssocID="{2933DBAE-710E-4DC7-9151-46CD75E09922}" presName="compNode" presStyleCnt="0"/>
      <dgm:spPr/>
    </dgm:pt>
    <dgm:pt modelId="{3DE37539-8BFC-4D23-9ABA-A6DEAD80CABD}" type="pres">
      <dgm:prSet presAssocID="{2933DBAE-710E-4DC7-9151-46CD75E09922}" presName="bgRect" presStyleLbl="bgShp" presStyleIdx="4" presStyleCnt="6"/>
      <dgm:spPr/>
    </dgm:pt>
    <dgm:pt modelId="{3006CA41-7D96-4157-B6E6-1917E1FE4E90}" type="pres">
      <dgm:prSet presAssocID="{2933DBAE-710E-4DC7-9151-46CD75E0992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rglass"/>
        </a:ext>
      </dgm:extLst>
    </dgm:pt>
    <dgm:pt modelId="{810C5AA1-49E1-406B-B723-777B3DEE8F59}" type="pres">
      <dgm:prSet presAssocID="{2933DBAE-710E-4DC7-9151-46CD75E09922}" presName="spaceRect" presStyleCnt="0"/>
      <dgm:spPr/>
    </dgm:pt>
    <dgm:pt modelId="{6FB2B380-B1E9-437B-8D05-23A32B0332E2}" type="pres">
      <dgm:prSet presAssocID="{2933DBAE-710E-4DC7-9151-46CD75E09922}" presName="parTx" presStyleLbl="revTx" presStyleIdx="4" presStyleCnt="6">
        <dgm:presLayoutVars>
          <dgm:chMax val="0"/>
          <dgm:chPref val="0"/>
        </dgm:presLayoutVars>
      </dgm:prSet>
      <dgm:spPr/>
    </dgm:pt>
    <dgm:pt modelId="{D065D25C-BC75-43F6-BDD9-424C53ACCDD5}" type="pres">
      <dgm:prSet presAssocID="{8004BAF2-D859-47AD-90F4-347E840DFBFD}" presName="sibTrans" presStyleCnt="0"/>
      <dgm:spPr/>
    </dgm:pt>
    <dgm:pt modelId="{0C35E30F-2454-47E9-8F5F-ECA6EAA21E5B}" type="pres">
      <dgm:prSet presAssocID="{7799B044-131F-4B67-A39A-D503E0F417D3}" presName="compNode" presStyleCnt="0"/>
      <dgm:spPr/>
    </dgm:pt>
    <dgm:pt modelId="{6F41FBA1-4B3B-4626-AC0B-5848B331D1EB}" type="pres">
      <dgm:prSet presAssocID="{7799B044-131F-4B67-A39A-D503E0F417D3}" presName="bgRect" presStyleLbl="bgShp" presStyleIdx="5" presStyleCnt="6"/>
      <dgm:spPr/>
    </dgm:pt>
    <dgm:pt modelId="{BC3B1727-7123-4989-98A9-59EF2BE3F2FB}" type="pres">
      <dgm:prSet presAssocID="{7799B044-131F-4B67-A39A-D503E0F417D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63645D6E-523E-4DBB-9A1A-6CB6FDFE10B1}" type="pres">
      <dgm:prSet presAssocID="{7799B044-131F-4B67-A39A-D503E0F417D3}" presName="spaceRect" presStyleCnt="0"/>
      <dgm:spPr/>
    </dgm:pt>
    <dgm:pt modelId="{3C6C41D9-97D6-4B4F-8A1B-AF17016E7B1E}" type="pres">
      <dgm:prSet presAssocID="{7799B044-131F-4B67-A39A-D503E0F417D3}" presName="parTx" presStyleLbl="revTx" presStyleIdx="5" presStyleCnt="6">
        <dgm:presLayoutVars>
          <dgm:chMax val="0"/>
          <dgm:chPref val="0"/>
        </dgm:presLayoutVars>
      </dgm:prSet>
      <dgm:spPr/>
    </dgm:pt>
  </dgm:ptLst>
  <dgm:cxnLst>
    <dgm:cxn modelId="{2FD78208-EA93-413F-9A6E-366A8B493541}" srcId="{F21A5F35-31FA-4FE6-84D6-B6B794F3A9C6}" destId="{C1B23A11-58E2-4EF4-A42E-5240CC5A399F}" srcOrd="2" destOrd="0" parTransId="{C39FF90C-E7E3-4447-9B92-EDD2C014CF1C}" sibTransId="{AB3C258A-F64E-4C14-8CB5-68DEEE795757}"/>
    <dgm:cxn modelId="{B11FD72B-65E0-4675-B26D-645D41E633A2}" srcId="{F21A5F35-31FA-4FE6-84D6-B6B794F3A9C6}" destId="{5D852E5B-9739-471D-90FC-ADD9D8DF5ECB}" srcOrd="1" destOrd="0" parTransId="{25373494-9519-4E2A-9554-32F73BCADE3C}" sibTransId="{47A43CD5-43C3-4D5C-919A-B6817657DA16}"/>
    <dgm:cxn modelId="{8B43255D-11AA-4497-939D-6072EB3905A6}" srcId="{F21A5F35-31FA-4FE6-84D6-B6B794F3A9C6}" destId="{A6C76D0E-121A-4278-966D-6AA7D7EE12E0}" srcOrd="0" destOrd="0" parTransId="{CC35AF29-E047-42EC-9E9C-EA011B69566B}" sibTransId="{0C385B7D-85C7-45BD-B8BC-0859F66F7958}"/>
    <dgm:cxn modelId="{3E81895E-DF22-42E1-B7A7-48D4E9D976FD}" type="presOf" srcId="{DC721206-1AF0-4608-9CE7-A179D068BB45}" destId="{A9AF93B8-A284-443A-A225-8620867F2F63}" srcOrd="0" destOrd="0" presId="urn:microsoft.com/office/officeart/2018/2/layout/IconVerticalSolidList"/>
    <dgm:cxn modelId="{9F2EDC77-6E35-4D37-84AF-456BC91F0BD9}" srcId="{F21A5F35-31FA-4FE6-84D6-B6B794F3A9C6}" destId="{2933DBAE-710E-4DC7-9151-46CD75E09922}" srcOrd="4" destOrd="0" parTransId="{B4D76A47-7483-4673-9195-6F3B2EDE323C}" sibTransId="{8004BAF2-D859-47AD-90F4-347E840DFBFD}"/>
    <dgm:cxn modelId="{0EA14C83-86D7-443A-B98E-07D8E12B7BCD}" type="presOf" srcId="{7799B044-131F-4B67-A39A-D503E0F417D3}" destId="{3C6C41D9-97D6-4B4F-8A1B-AF17016E7B1E}" srcOrd="0" destOrd="0" presId="urn:microsoft.com/office/officeart/2018/2/layout/IconVerticalSolidList"/>
    <dgm:cxn modelId="{D3B37D87-2430-40AC-9F1F-E1C67D97752C}" type="presOf" srcId="{2933DBAE-710E-4DC7-9151-46CD75E09922}" destId="{6FB2B380-B1E9-437B-8D05-23A32B0332E2}" srcOrd="0" destOrd="0" presId="urn:microsoft.com/office/officeart/2018/2/layout/IconVerticalSolidList"/>
    <dgm:cxn modelId="{FDFBEC91-8103-4E86-AA09-AF2C6B0C49F7}" srcId="{F21A5F35-31FA-4FE6-84D6-B6B794F3A9C6}" destId="{7799B044-131F-4B67-A39A-D503E0F417D3}" srcOrd="5" destOrd="0" parTransId="{5032F7F2-5815-4851-AF70-75D7FFC49B57}" sibTransId="{ED6AEC8E-A45B-4A24-A6CF-4E01A813FF4E}"/>
    <dgm:cxn modelId="{932E399C-DACC-49D4-9210-D9B4F6485CFE}" type="presOf" srcId="{C1B23A11-58E2-4EF4-A42E-5240CC5A399F}" destId="{B7054397-CED5-4679-8DE8-DED191156B5C}" srcOrd="0" destOrd="0" presId="urn:microsoft.com/office/officeart/2018/2/layout/IconVerticalSolidList"/>
    <dgm:cxn modelId="{05CFE5D5-EE8B-4EDA-82B0-7BEA7C6F8113}" type="presOf" srcId="{A6C76D0E-121A-4278-966D-6AA7D7EE12E0}" destId="{9551910E-FCB1-4DCE-9E9A-4C51FFF8532B}" srcOrd="0" destOrd="0" presId="urn:microsoft.com/office/officeart/2018/2/layout/IconVerticalSolidList"/>
    <dgm:cxn modelId="{220BAAE3-8F37-4B8B-AF9F-69B515D242CB}" type="presOf" srcId="{F21A5F35-31FA-4FE6-84D6-B6B794F3A9C6}" destId="{E1B9B3B5-616E-488F-B24A-7A8F2A8D8FF4}" srcOrd="0" destOrd="0" presId="urn:microsoft.com/office/officeart/2018/2/layout/IconVerticalSolidList"/>
    <dgm:cxn modelId="{1EBAC6EC-AEFA-4A45-83D4-6C440ABF0B24}" type="presOf" srcId="{5D852E5B-9739-471D-90FC-ADD9D8DF5ECB}" destId="{497B54D0-4512-41C0-B336-65A2D64C9AC2}" srcOrd="0" destOrd="0" presId="urn:microsoft.com/office/officeart/2018/2/layout/IconVerticalSolidList"/>
    <dgm:cxn modelId="{100DE4FF-0104-40C5-B06C-9B39EB6FBD34}" srcId="{F21A5F35-31FA-4FE6-84D6-B6B794F3A9C6}" destId="{DC721206-1AF0-4608-9CE7-A179D068BB45}" srcOrd="3" destOrd="0" parTransId="{A98D1822-B5BA-4136-AD2E-034589675773}" sibTransId="{F0EC1785-B4C8-485F-ABC0-1146353745AF}"/>
    <dgm:cxn modelId="{42ABF41B-89C6-4ABC-ADC4-0FD7B13378DD}" type="presParOf" srcId="{E1B9B3B5-616E-488F-B24A-7A8F2A8D8FF4}" destId="{E46BB5C6-4B40-4F56-8E2A-7727FC9668E8}" srcOrd="0" destOrd="0" presId="urn:microsoft.com/office/officeart/2018/2/layout/IconVerticalSolidList"/>
    <dgm:cxn modelId="{94EB6774-3622-426C-99E9-3DCA3440CAB0}" type="presParOf" srcId="{E46BB5C6-4B40-4F56-8E2A-7727FC9668E8}" destId="{F6100F30-95C8-4355-991E-6511092E0B0F}" srcOrd="0" destOrd="0" presId="urn:microsoft.com/office/officeart/2018/2/layout/IconVerticalSolidList"/>
    <dgm:cxn modelId="{0D1D3495-9CC2-42C8-BD50-E96526A26CCE}" type="presParOf" srcId="{E46BB5C6-4B40-4F56-8E2A-7727FC9668E8}" destId="{457F2996-A97A-4709-85BF-C5CD05045084}" srcOrd="1" destOrd="0" presId="urn:microsoft.com/office/officeart/2018/2/layout/IconVerticalSolidList"/>
    <dgm:cxn modelId="{C99BAA2B-23F9-44C7-A5A1-074817FBBED9}" type="presParOf" srcId="{E46BB5C6-4B40-4F56-8E2A-7727FC9668E8}" destId="{759D1539-8BAD-4D7C-9818-0BCCD3376889}" srcOrd="2" destOrd="0" presId="urn:microsoft.com/office/officeart/2018/2/layout/IconVerticalSolidList"/>
    <dgm:cxn modelId="{E9FCA694-CD22-4B39-AFC4-C2CBD71C5A00}" type="presParOf" srcId="{E46BB5C6-4B40-4F56-8E2A-7727FC9668E8}" destId="{9551910E-FCB1-4DCE-9E9A-4C51FFF8532B}" srcOrd="3" destOrd="0" presId="urn:microsoft.com/office/officeart/2018/2/layout/IconVerticalSolidList"/>
    <dgm:cxn modelId="{9ABAB12A-85A5-4537-A656-08732F1C5580}" type="presParOf" srcId="{E1B9B3B5-616E-488F-B24A-7A8F2A8D8FF4}" destId="{74B0FDDD-AE91-46EF-B1BF-7CF03A8B0474}" srcOrd="1" destOrd="0" presId="urn:microsoft.com/office/officeart/2018/2/layout/IconVerticalSolidList"/>
    <dgm:cxn modelId="{F75C0010-6382-4636-9E64-3C22863FE8D4}" type="presParOf" srcId="{E1B9B3B5-616E-488F-B24A-7A8F2A8D8FF4}" destId="{D6DB1EA0-ABC2-47B3-A9B8-7BB555229BA1}" srcOrd="2" destOrd="0" presId="urn:microsoft.com/office/officeart/2018/2/layout/IconVerticalSolidList"/>
    <dgm:cxn modelId="{77B2BF19-F526-4D2B-9755-9887BCAFBB1F}" type="presParOf" srcId="{D6DB1EA0-ABC2-47B3-A9B8-7BB555229BA1}" destId="{5FBCAE73-2706-4CEF-8945-187CD9B13E54}" srcOrd="0" destOrd="0" presId="urn:microsoft.com/office/officeart/2018/2/layout/IconVerticalSolidList"/>
    <dgm:cxn modelId="{FE9EB43D-4458-4AD4-BD9B-5FC8CBE75CEC}" type="presParOf" srcId="{D6DB1EA0-ABC2-47B3-A9B8-7BB555229BA1}" destId="{774C12E2-69C8-460D-BB93-C677276D9FAB}" srcOrd="1" destOrd="0" presId="urn:microsoft.com/office/officeart/2018/2/layout/IconVerticalSolidList"/>
    <dgm:cxn modelId="{F664A93A-BE45-4C0A-BFFA-41AE8C72F258}" type="presParOf" srcId="{D6DB1EA0-ABC2-47B3-A9B8-7BB555229BA1}" destId="{67C50866-58DF-455C-A447-E5F667C6E559}" srcOrd="2" destOrd="0" presId="urn:microsoft.com/office/officeart/2018/2/layout/IconVerticalSolidList"/>
    <dgm:cxn modelId="{8067DE1F-EE7D-42C1-8D19-3765781D27CF}" type="presParOf" srcId="{D6DB1EA0-ABC2-47B3-A9B8-7BB555229BA1}" destId="{497B54D0-4512-41C0-B336-65A2D64C9AC2}" srcOrd="3" destOrd="0" presId="urn:microsoft.com/office/officeart/2018/2/layout/IconVerticalSolidList"/>
    <dgm:cxn modelId="{E7DF3D78-7AE9-488F-B63A-A63348D7C030}" type="presParOf" srcId="{E1B9B3B5-616E-488F-B24A-7A8F2A8D8FF4}" destId="{77E57982-F984-4D87-AA2C-920090FFA1B0}" srcOrd="3" destOrd="0" presId="urn:microsoft.com/office/officeart/2018/2/layout/IconVerticalSolidList"/>
    <dgm:cxn modelId="{A714F9D0-2338-470A-8226-08CE22909133}" type="presParOf" srcId="{E1B9B3B5-616E-488F-B24A-7A8F2A8D8FF4}" destId="{3F8F5EE9-47AC-4CE3-927D-80720D47CD23}" srcOrd="4" destOrd="0" presId="urn:microsoft.com/office/officeart/2018/2/layout/IconVerticalSolidList"/>
    <dgm:cxn modelId="{49A19CB5-DC57-48D3-845D-69E51D0F2326}" type="presParOf" srcId="{3F8F5EE9-47AC-4CE3-927D-80720D47CD23}" destId="{D40E1614-D2BD-4AFD-9E96-2C77FDD03CC5}" srcOrd="0" destOrd="0" presId="urn:microsoft.com/office/officeart/2018/2/layout/IconVerticalSolidList"/>
    <dgm:cxn modelId="{30C12DDD-97C3-40DC-B822-3163C4F90CE2}" type="presParOf" srcId="{3F8F5EE9-47AC-4CE3-927D-80720D47CD23}" destId="{0F3471D3-2D18-467A-9AAB-718C30CD1D36}" srcOrd="1" destOrd="0" presId="urn:microsoft.com/office/officeart/2018/2/layout/IconVerticalSolidList"/>
    <dgm:cxn modelId="{BDBB8C53-AC09-48EF-B651-18A031DAC496}" type="presParOf" srcId="{3F8F5EE9-47AC-4CE3-927D-80720D47CD23}" destId="{4EE16D1F-0959-490E-A68A-64CBBF655017}" srcOrd="2" destOrd="0" presId="urn:microsoft.com/office/officeart/2018/2/layout/IconVerticalSolidList"/>
    <dgm:cxn modelId="{B1C9421D-EF86-4926-9B06-EFF987357C42}" type="presParOf" srcId="{3F8F5EE9-47AC-4CE3-927D-80720D47CD23}" destId="{B7054397-CED5-4679-8DE8-DED191156B5C}" srcOrd="3" destOrd="0" presId="urn:microsoft.com/office/officeart/2018/2/layout/IconVerticalSolidList"/>
    <dgm:cxn modelId="{720B6518-8C09-4497-8488-C75EE5419338}" type="presParOf" srcId="{E1B9B3B5-616E-488F-B24A-7A8F2A8D8FF4}" destId="{9DAB159A-9F75-4607-9D1E-8AE4FCE61797}" srcOrd="5" destOrd="0" presId="urn:microsoft.com/office/officeart/2018/2/layout/IconVerticalSolidList"/>
    <dgm:cxn modelId="{E46952C6-188B-4C9D-AA00-ADA8C32738FF}" type="presParOf" srcId="{E1B9B3B5-616E-488F-B24A-7A8F2A8D8FF4}" destId="{D42B5B71-2DF1-4452-8A89-E103BC23477C}" srcOrd="6" destOrd="0" presId="urn:microsoft.com/office/officeart/2018/2/layout/IconVerticalSolidList"/>
    <dgm:cxn modelId="{7658DB0D-77A6-4AF8-BA2E-9FE1EC9700F6}" type="presParOf" srcId="{D42B5B71-2DF1-4452-8A89-E103BC23477C}" destId="{1C40E3A2-7C14-4C9D-AAD6-10A5188857A9}" srcOrd="0" destOrd="0" presId="urn:microsoft.com/office/officeart/2018/2/layout/IconVerticalSolidList"/>
    <dgm:cxn modelId="{2CEB829C-99D0-4C8A-8FE8-B29928F93419}" type="presParOf" srcId="{D42B5B71-2DF1-4452-8A89-E103BC23477C}" destId="{5B13337B-10E2-4760-B19A-029537DC5276}" srcOrd="1" destOrd="0" presId="urn:microsoft.com/office/officeart/2018/2/layout/IconVerticalSolidList"/>
    <dgm:cxn modelId="{14DCAA4C-1A94-444D-AF00-A56DB24D2B45}" type="presParOf" srcId="{D42B5B71-2DF1-4452-8A89-E103BC23477C}" destId="{E72F3452-1250-42D3-83D2-6AD2632E56B8}" srcOrd="2" destOrd="0" presId="urn:microsoft.com/office/officeart/2018/2/layout/IconVerticalSolidList"/>
    <dgm:cxn modelId="{1D1C7CAD-9224-4A68-89FA-6BEF01B3BE1E}" type="presParOf" srcId="{D42B5B71-2DF1-4452-8A89-E103BC23477C}" destId="{A9AF93B8-A284-443A-A225-8620867F2F63}" srcOrd="3" destOrd="0" presId="urn:microsoft.com/office/officeart/2018/2/layout/IconVerticalSolidList"/>
    <dgm:cxn modelId="{AC5699CF-9160-4254-AC3A-74C34F086B99}" type="presParOf" srcId="{E1B9B3B5-616E-488F-B24A-7A8F2A8D8FF4}" destId="{F59814BF-C642-429E-9811-7CFA34E55E13}" srcOrd="7" destOrd="0" presId="urn:microsoft.com/office/officeart/2018/2/layout/IconVerticalSolidList"/>
    <dgm:cxn modelId="{9D513B10-248F-4C63-8824-323428839853}" type="presParOf" srcId="{E1B9B3B5-616E-488F-B24A-7A8F2A8D8FF4}" destId="{17E2F8EE-41A6-4F5B-951F-0B0B1BF604DD}" srcOrd="8" destOrd="0" presId="urn:microsoft.com/office/officeart/2018/2/layout/IconVerticalSolidList"/>
    <dgm:cxn modelId="{5C0CDBFD-9309-4BEA-8925-8E5FA25B7EB2}" type="presParOf" srcId="{17E2F8EE-41A6-4F5B-951F-0B0B1BF604DD}" destId="{3DE37539-8BFC-4D23-9ABA-A6DEAD80CABD}" srcOrd="0" destOrd="0" presId="urn:microsoft.com/office/officeart/2018/2/layout/IconVerticalSolidList"/>
    <dgm:cxn modelId="{8AE7339F-0633-4F3C-8E5C-2E7BFE9391CE}" type="presParOf" srcId="{17E2F8EE-41A6-4F5B-951F-0B0B1BF604DD}" destId="{3006CA41-7D96-4157-B6E6-1917E1FE4E90}" srcOrd="1" destOrd="0" presId="urn:microsoft.com/office/officeart/2018/2/layout/IconVerticalSolidList"/>
    <dgm:cxn modelId="{575D7FE8-622A-4FCA-A78B-60228420277C}" type="presParOf" srcId="{17E2F8EE-41A6-4F5B-951F-0B0B1BF604DD}" destId="{810C5AA1-49E1-406B-B723-777B3DEE8F59}" srcOrd="2" destOrd="0" presId="urn:microsoft.com/office/officeart/2018/2/layout/IconVerticalSolidList"/>
    <dgm:cxn modelId="{F0CDF762-6692-41C1-B779-CD0E94C38A14}" type="presParOf" srcId="{17E2F8EE-41A6-4F5B-951F-0B0B1BF604DD}" destId="{6FB2B380-B1E9-437B-8D05-23A32B0332E2}" srcOrd="3" destOrd="0" presId="urn:microsoft.com/office/officeart/2018/2/layout/IconVerticalSolidList"/>
    <dgm:cxn modelId="{9CE87761-934B-4797-A016-5F1DA4FDDFDB}" type="presParOf" srcId="{E1B9B3B5-616E-488F-B24A-7A8F2A8D8FF4}" destId="{D065D25C-BC75-43F6-BDD9-424C53ACCDD5}" srcOrd="9" destOrd="0" presId="urn:microsoft.com/office/officeart/2018/2/layout/IconVerticalSolidList"/>
    <dgm:cxn modelId="{5FBC7235-0FC4-4A18-B5CE-4B28C1FAD292}" type="presParOf" srcId="{E1B9B3B5-616E-488F-B24A-7A8F2A8D8FF4}" destId="{0C35E30F-2454-47E9-8F5F-ECA6EAA21E5B}" srcOrd="10" destOrd="0" presId="urn:microsoft.com/office/officeart/2018/2/layout/IconVerticalSolidList"/>
    <dgm:cxn modelId="{6786C61D-30D6-448D-9377-34A3E5DB5C7B}" type="presParOf" srcId="{0C35E30F-2454-47E9-8F5F-ECA6EAA21E5B}" destId="{6F41FBA1-4B3B-4626-AC0B-5848B331D1EB}" srcOrd="0" destOrd="0" presId="urn:microsoft.com/office/officeart/2018/2/layout/IconVerticalSolidList"/>
    <dgm:cxn modelId="{8126B536-977A-44EC-B016-414418B03D22}" type="presParOf" srcId="{0C35E30F-2454-47E9-8F5F-ECA6EAA21E5B}" destId="{BC3B1727-7123-4989-98A9-59EF2BE3F2FB}" srcOrd="1" destOrd="0" presId="urn:microsoft.com/office/officeart/2018/2/layout/IconVerticalSolidList"/>
    <dgm:cxn modelId="{5ED3F2CD-AD80-42AE-97AD-9AB450621BFC}" type="presParOf" srcId="{0C35E30F-2454-47E9-8F5F-ECA6EAA21E5B}" destId="{63645D6E-523E-4DBB-9A1A-6CB6FDFE10B1}" srcOrd="2" destOrd="0" presId="urn:microsoft.com/office/officeart/2018/2/layout/IconVerticalSolidList"/>
    <dgm:cxn modelId="{5D1CBB72-2B9D-4497-B8C5-B04B820DAC74}" type="presParOf" srcId="{0C35E30F-2454-47E9-8F5F-ECA6EAA21E5B}" destId="{3C6C41D9-97D6-4B4F-8A1B-AF17016E7B1E}"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51E257-2F63-4C42-AFA9-1BBAD3164546}"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C4FBB11-C8C1-4CCA-910F-626F06E12BA4}">
      <dgm:prSet/>
      <dgm:spPr/>
      <dgm:t>
        <a:bodyPr/>
        <a:lstStyle/>
        <a:p>
          <a:r>
            <a:rPr lang="en-US" dirty="0"/>
            <a:t>Obtain a 4 year Bachelors degree with a Pre-med Emphasis</a:t>
          </a:r>
        </a:p>
      </dgm:t>
    </dgm:pt>
    <dgm:pt modelId="{DE5C635A-5683-44FD-9DAD-8579ED04B789}" type="parTrans" cxnId="{092F5A10-B55A-4100-8F51-1D261AACCB81}">
      <dgm:prSet/>
      <dgm:spPr/>
      <dgm:t>
        <a:bodyPr/>
        <a:lstStyle/>
        <a:p>
          <a:endParaRPr lang="en-US"/>
        </a:p>
      </dgm:t>
    </dgm:pt>
    <dgm:pt modelId="{227B593C-E5F9-4B81-81EE-3CE1E6FD18C7}" type="sibTrans" cxnId="{092F5A10-B55A-4100-8F51-1D261AACCB81}">
      <dgm:prSet/>
      <dgm:spPr/>
      <dgm:t>
        <a:bodyPr/>
        <a:lstStyle/>
        <a:p>
          <a:endParaRPr lang="en-US" dirty="0"/>
        </a:p>
      </dgm:t>
    </dgm:pt>
    <dgm:pt modelId="{76247EF7-451E-4E79-BEE6-3605F217188B}">
      <dgm:prSet/>
      <dgm:spPr/>
      <dgm:t>
        <a:bodyPr/>
        <a:lstStyle/>
        <a:p>
          <a:r>
            <a:rPr lang="en-US" dirty="0"/>
            <a:t>Complete 4 years of Medical School</a:t>
          </a:r>
        </a:p>
      </dgm:t>
    </dgm:pt>
    <dgm:pt modelId="{875BC887-DE2B-4AA7-9395-CFD48EFE2992}" type="parTrans" cxnId="{C5A2BAB7-6E95-480B-B74E-CB54B6600C9F}">
      <dgm:prSet/>
      <dgm:spPr/>
      <dgm:t>
        <a:bodyPr/>
        <a:lstStyle/>
        <a:p>
          <a:endParaRPr lang="en-US"/>
        </a:p>
      </dgm:t>
    </dgm:pt>
    <dgm:pt modelId="{899816BD-3FB1-4990-A9BF-2834C6B48505}" type="sibTrans" cxnId="{C5A2BAB7-6E95-480B-B74E-CB54B6600C9F}">
      <dgm:prSet/>
      <dgm:spPr/>
      <dgm:t>
        <a:bodyPr/>
        <a:lstStyle/>
        <a:p>
          <a:endParaRPr lang="en-US" dirty="0"/>
        </a:p>
      </dgm:t>
    </dgm:pt>
    <dgm:pt modelId="{A407F8CB-52A0-4E16-A0D2-B86D4EDD6BDE}">
      <dgm:prSet/>
      <dgm:spPr/>
      <dgm:t>
        <a:bodyPr/>
        <a:lstStyle/>
        <a:p>
          <a:r>
            <a:rPr lang="en-US" dirty="0"/>
            <a:t>Pass the US Medical Licensing Exam</a:t>
          </a:r>
        </a:p>
      </dgm:t>
    </dgm:pt>
    <dgm:pt modelId="{30A95D55-24F1-407D-8583-A3315F06639C}" type="parTrans" cxnId="{A0506D23-973B-4D6D-A4A8-E98CA84718A2}">
      <dgm:prSet/>
      <dgm:spPr/>
      <dgm:t>
        <a:bodyPr/>
        <a:lstStyle/>
        <a:p>
          <a:endParaRPr lang="en-US"/>
        </a:p>
      </dgm:t>
    </dgm:pt>
    <dgm:pt modelId="{A80776B5-C805-485C-B94B-E0147581D546}" type="sibTrans" cxnId="{A0506D23-973B-4D6D-A4A8-E98CA84718A2}">
      <dgm:prSet/>
      <dgm:spPr/>
      <dgm:t>
        <a:bodyPr/>
        <a:lstStyle/>
        <a:p>
          <a:endParaRPr lang="en-US" dirty="0"/>
        </a:p>
      </dgm:t>
    </dgm:pt>
    <dgm:pt modelId="{B775C7AC-B098-4F94-81D8-0A2419BA365F}">
      <dgm:prSet/>
      <dgm:spPr/>
      <dgm:t>
        <a:bodyPr/>
        <a:lstStyle/>
        <a:p>
          <a:r>
            <a:rPr lang="en-US" dirty="0"/>
            <a:t>Complete 4-5 years of Residency in General Surgery</a:t>
          </a:r>
        </a:p>
      </dgm:t>
    </dgm:pt>
    <dgm:pt modelId="{667D9966-3A68-4B88-9D96-6C2F51748158}" type="parTrans" cxnId="{A849758C-97A7-45AE-830B-F422A5FE4A09}">
      <dgm:prSet/>
      <dgm:spPr/>
      <dgm:t>
        <a:bodyPr/>
        <a:lstStyle/>
        <a:p>
          <a:endParaRPr lang="en-US"/>
        </a:p>
      </dgm:t>
    </dgm:pt>
    <dgm:pt modelId="{34672464-0DAD-43AA-9C7B-8C4EC6F9C349}" type="sibTrans" cxnId="{A849758C-97A7-45AE-830B-F422A5FE4A09}">
      <dgm:prSet/>
      <dgm:spPr/>
      <dgm:t>
        <a:bodyPr/>
        <a:lstStyle/>
        <a:p>
          <a:endParaRPr lang="en-US" dirty="0"/>
        </a:p>
      </dgm:t>
    </dgm:pt>
    <dgm:pt modelId="{8CDA430F-E642-44BB-9D45-683B8F0CB9FB}">
      <dgm:prSet/>
      <dgm:spPr/>
      <dgm:t>
        <a:bodyPr/>
        <a:lstStyle/>
        <a:p>
          <a:r>
            <a:rPr lang="en-US" dirty="0"/>
            <a:t>Complete at least 2 years in a Specialty Fellowship in Cardiovascular Surgery</a:t>
          </a:r>
        </a:p>
      </dgm:t>
    </dgm:pt>
    <dgm:pt modelId="{9FCF5822-5F6B-411A-B2BE-199918F89BD2}" type="parTrans" cxnId="{959A040D-F9CF-47B9-BB89-7F862DF42A38}">
      <dgm:prSet/>
      <dgm:spPr/>
      <dgm:t>
        <a:bodyPr/>
        <a:lstStyle/>
        <a:p>
          <a:endParaRPr lang="en-US"/>
        </a:p>
      </dgm:t>
    </dgm:pt>
    <dgm:pt modelId="{3D55D979-9CF9-4C87-8028-CD71959FF9D3}" type="sibTrans" cxnId="{959A040D-F9CF-47B9-BB89-7F862DF42A38}">
      <dgm:prSet/>
      <dgm:spPr/>
      <dgm:t>
        <a:bodyPr/>
        <a:lstStyle/>
        <a:p>
          <a:endParaRPr lang="en-US" dirty="0"/>
        </a:p>
      </dgm:t>
    </dgm:pt>
    <dgm:pt modelId="{CB408999-02D8-4CC9-AC23-E302D4F72EC6}">
      <dgm:prSet/>
      <dgm:spPr/>
      <dgm:t>
        <a:bodyPr/>
        <a:lstStyle/>
        <a:p>
          <a:r>
            <a:rPr lang="en-US" dirty="0"/>
            <a:t>Pass the American Board of Specialties Certification Exam</a:t>
          </a:r>
        </a:p>
      </dgm:t>
    </dgm:pt>
    <dgm:pt modelId="{D8ECF6F1-64E3-47A9-9071-8D83E610CCFA}" type="parTrans" cxnId="{B4AD4531-E3CE-4C72-83ED-008173963549}">
      <dgm:prSet/>
      <dgm:spPr/>
      <dgm:t>
        <a:bodyPr/>
        <a:lstStyle/>
        <a:p>
          <a:endParaRPr lang="en-US"/>
        </a:p>
      </dgm:t>
    </dgm:pt>
    <dgm:pt modelId="{8806186B-A31A-426A-BB49-27CAEB3C6D1F}" type="sibTrans" cxnId="{B4AD4531-E3CE-4C72-83ED-008173963549}">
      <dgm:prSet/>
      <dgm:spPr/>
      <dgm:t>
        <a:bodyPr/>
        <a:lstStyle/>
        <a:p>
          <a:endParaRPr lang="en-US"/>
        </a:p>
      </dgm:t>
    </dgm:pt>
    <dgm:pt modelId="{87EAB5E8-651D-4B94-BE32-C60951AB378C}" type="pres">
      <dgm:prSet presAssocID="{F151E257-2F63-4C42-AFA9-1BBAD3164546}" presName="Name0" presStyleCnt="0">
        <dgm:presLayoutVars>
          <dgm:dir/>
          <dgm:resizeHandles val="exact"/>
        </dgm:presLayoutVars>
      </dgm:prSet>
      <dgm:spPr/>
    </dgm:pt>
    <dgm:pt modelId="{61D3B095-03FA-47EB-88E4-5D2BA4A980B1}" type="pres">
      <dgm:prSet presAssocID="{4C4FBB11-C8C1-4CCA-910F-626F06E12BA4}" presName="node" presStyleLbl="node1" presStyleIdx="0" presStyleCnt="6">
        <dgm:presLayoutVars>
          <dgm:bulletEnabled val="1"/>
        </dgm:presLayoutVars>
      </dgm:prSet>
      <dgm:spPr/>
    </dgm:pt>
    <dgm:pt modelId="{DF742C7B-EE26-4D54-B8B0-C182DDAE73A6}" type="pres">
      <dgm:prSet presAssocID="{227B593C-E5F9-4B81-81EE-3CE1E6FD18C7}" presName="sibTrans" presStyleLbl="sibTrans1D1" presStyleIdx="0" presStyleCnt="5"/>
      <dgm:spPr/>
    </dgm:pt>
    <dgm:pt modelId="{5FC661F4-FFE1-44DF-9982-0855EE39D9B8}" type="pres">
      <dgm:prSet presAssocID="{227B593C-E5F9-4B81-81EE-3CE1E6FD18C7}" presName="connectorText" presStyleLbl="sibTrans1D1" presStyleIdx="0" presStyleCnt="5"/>
      <dgm:spPr/>
    </dgm:pt>
    <dgm:pt modelId="{EA4AE66F-78B7-4950-AFE2-CC5127282D37}" type="pres">
      <dgm:prSet presAssocID="{76247EF7-451E-4E79-BEE6-3605F217188B}" presName="node" presStyleLbl="node1" presStyleIdx="1" presStyleCnt="6">
        <dgm:presLayoutVars>
          <dgm:bulletEnabled val="1"/>
        </dgm:presLayoutVars>
      </dgm:prSet>
      <dgm:spPr/>
    </dgm:pt>
    <dgm:pt modelId="{2B3C5137-FB9B-43F4-A9AA-E6B0CE74A0BB}" type="pres">
      <dgm:prSet presAssocID="{899816BD-3FB1-4990-A9BF-2834C6B48505}" presName="sibTrans" presStyleLbl="sibTrans1D1" presStyleIdx="1" presStyleCnt="5"/>
      <dgm:spPr/>
    </dgm:pt>
    <dgm:pt modelId="{95BB6A62-8646-4989-BC43-1BE69F815444}" type="pres">
      <dgm:prSet presAssocID="{899816BD-3FB1-4990-A9BF-2834C6B48505}" presName="connectorText" presStyleLbl="sibTrans1D1" presStyleIdx="1" presStyleCnt="5"/>
      <dgm:spPr/>
    </dgm:pt>
    <dgm:pt modelId="{2897E1A1-531D-4055-A129-BAC8027C3718}" type="pres">
      <dgm:prSet presAssocID="{A407F8CB-52A0-4E16-A0D2-B86D4EDD6BDE}" presName="node" presStyleLbl="node1" presStyleIdx="2" presStyleCnt="6">
        <dgm:presLayoutVars>
          <dgm:bulletEnabled val="1"/>
        </dgm:presLayoutVars>
      </dgm:prSet>
      <dgm:spPr/>
    </dgm:pt>
    <dgm:pt modelId="{D23384DC-83A2-4C41-AA91-9EC39867FEF4}" type="pres">
      <dgm:prSet presAssocID="{A80776B5-C805-485C-B94B-E0147581D546}" presName="sibTrans" presStyleLbl="sibTrans1D1" presStyleIdx="2" presStyleCnt="5"/>
      <dgm:spPr/>
    </dgm:pt>
    <dgm:pt modelId="{C22EC688-FEC7-4626-AFA4-07E1021EF223}" type="pres">
      <dgm:prSet presAssocID="{A80776B5-C805-485C-B94B-E0147581D546}" presName="connectorText" presStyleLbl="sibTrans1D1" presStyleIdx="2" presStyleCnt="5"/>
      <dgm:spPr/>
    </dgm:pt>
    <dgm:pt modelId="{5F449B85-CB67-4C70-BD29-9F57223AB884}" type="pres">
      <dgm:prSet presAssocID="{B775C7AC-B098-4F94-81D8-0A2419BA365F}" presName="node" presStyleLbl="node1" presStyleIdx="3" presStyleCnt="6">
        <dgm:presLayoutVars>
          <dgm:bulletEnabled val="1"/>
        </dgm:presLayoutVars>
      </dgm:prSet>
      <dgm:spPr/>
    </dgm:pt>
    <dgm:pt modelId="{0B0AAD87-A9D6-4244-9D3B-BBB788EB9FC2}" type="pres">
      <dgm:prSet presAssocID="{34672464-0DAD-43AA-9C7B-8C4EC6F9C349}" presName="sibTrans" presStyleLbl="sibTrans1D1" presStyleIdx="3" presStyleCnt="5"/>
      <dgm:spPr/>
    </dgm:pt>
    <dgm:pt modelId="{13015648-AA19-4CF8-B38C-D82283531025}" type="pres">
      <dgm:prSet presAssocID="{34672464-0DAD-43AA-9C7B-8C4EC6F9C349}" presName="connectorText" presStyleLbl="sibTrans1D1" presStyleIdx="3" presStyleCnt="5"/>
      <dgm:spPr/>
    </dgm:pt>
    <dgm:pt modelId="{0DC9DBFE-4C43-426F-8C81-E9EA3F9B1D4A}" type="pres">
      <dgm:prSet presAssocID="{8CDA430F-E642-44BB-9D45-683B8F0CB9FB}" presName="node" presStyleLbl="node1" presStyleIdx="4" presStyleCnt="6">
        <dgm:presLayoutVars>
          <dgm:bulletEnabled val="1"/>
        </dgm:presLayoutVars>
      </dgm:prSet>
      <dgm:spPr/>
    </dgm:pt>
    <dgm:pt modelId="{AA12BD14-C087-4291-B9E6-415B95901064}" type="pres">
      <dgm:prSet presAssocID="{3D55D979-9CF9-4C87-8028-CD71959FF9D3}" presName="sibTrans" presStyleLbl="sibTrans1D1" presStyleIdx="4" presStyleCnt="5"/>
      <dgm:spPr/>
    </dgm:pt>
    <dgm:pt modelId="{6E2D5E65-6110-4EE0-AAD5-50CB261128F3}" type="pres">
      <dgm:prSet presAssocID="{3D55D979-9CF9-4C87-8028-CD71959FF9D3}" presName="connectorText" presStyleLbl="sibTrans1D1" presStyleIdx="4" presStyleCnt="5"/>
      <dgm:spPr/>
    </dgm:pt>
    <dgm:pt modelId="{C493D328-7EBD-424B-AABF-B97A413C7250}" type="pres">
      <dgm:prSet presAssocID="{CB408999-02D8-4CC9-AC23-E302D4F72EC6}" presName="node" presStyleLbl="node1" presStyleIdx="5" presStyleCnt="6">
        <dgm:presLayoutVars>
          <dgm:bulletEnabled val="1"/>
        </dgm:presLayoutVars>
      </dgm:prSet>
      <dgm:spPr/>
    </dgm:pt>
  </dgm:ptLst>
  <dgm:cxnLst>
    <dgm:cxn modelId="{FCE3BC06-98E0-410F-BCAD-576E10836D05}" type="presOf" srcId="{227B593C-E5F9-4B81-81EE-3CE1E6FD18C7}" destId="{DF742C7B-EE26-4D54-B8B0-C182DDAE73A6}" srcOrd="0" destOrd="0" presId="urn:microsoft.com/office/officeart/2016/7/layout/RepeatingBendingProcessNew"/>
    <dgm:cxn modelId="{959A040D-F9CF-47B9-BB89-7F862DF42A38}" srcId="{F151E257-2F63-4C42-AFA9-1BBAD3164546}" destId="{8CDA430F-E642-44BB-9D45-683B8F0CB9FB}" srcOrd="4" destOrd="0" parTransId="{9FCF5822-5F6B-411A-B2BE-199918F89BD2}" sibTransId="{3D55D979-9CF9-4C87-8028-CD71959FF9D3}"/>
    <dgm:cxn modelId="{092F5A10-B55A-4100-8F51-1D261AACCB81}" srcId="{F151E257-2F63-4C42-AFA9-1BBAD3164546}" destId="{4C4FBB11-C8C1-4CCA-910F-626F06E12BA4}" srcOrd="0" destOrd="0" parTransId="{DE5C635A-5683-44FD-9DAD-8579ED04B789}" sibTransId="{227B593C-E5F9-4B81-81EE-3CE1E6FD18C7}"/>
    <dgm:cxn modelId="{204D6C1F-1EF0-4E97-9E4C-A889F7FACEF3}" type="presOf" srcId="{A80776B5-C805-485C-B94B-E0147581D546}" destId="{C22EC688-FEC7-4626-AFA4-07E1021EF223}" srcOrd="1" destOrd="0" presId="urn:microsoft.com/office/officeart/2016/7/layout/RepeatingBendingProcessNew"/>
    <dgm:cxn modelId="{A0506D23-973B-4D6D-A4A8-E98CA84718A2}" srcId="{F151E257-2F63-4C42-AFA9-1BBAD3164546}" destId="{A407F8CB-52A0-4E16-A0D2-B86D4EDD6BDE}" srcOrd="2" destOrd="0" parTransId="{30A95D55-24F1-407D-8583-A3315F06639C}" sibTransId="{A80776B5-C805-485C-B94B-E0147581D546}"/>
    <dgm:cxn modelId="{B4AD4531-E3CE-4C72-83ED-008173963549}" srcId="{F151E257-2F63-4C42-AFA9-1BBAD3164546}" destId="{CB408999-02D8-4CC9-AC23-E302D4F72EC6}" srcOrd="5" destOrd="0" parTransId="{D8ECF6F1-64E3-47A9-9071-8D83E610CCFA}" sibTransId="{8806186B-A31A-426A-BB49-27CAEB3C6D1F}"/>
    <dgm:cxn modelId="{87C02B3E-F9EF-47CE-9D37-8C556379B2FD}" type="presOf" srcId="{CB408999-02D8-4CC9-AC23-E302D4F72EC6}" destId="{C493D328-7EBD-424B-AABF-B97A413C7250}" srcOrd="0" destOrd="0" presId="urn:microsoft.com/office/officeart/2016/7/layout/RepeatingBendingProcessNew"/>
    <dgm:cxn modelId="{EE15933F-1C06-497D-84E4-786382F9962F}" type="presOf" srcId="{A80776B5-C805-485C-B94B-E0147581D546}" destId="{D23384DC-83A2-4C41-AA91-9EC39867FEF4}" srcOrd="0" destOrd="0" presId="urn:microsoft.com/office/officeart/2016/7/layout/RepeatingBendingProcessNew"/>
    <dgm:cxn modelId="{4B33125F-74C8-468D-B2F2-F6EA991A9656}" type="presOf" srcId="{4C4FBB11-C8C1-4CCA-910F-626F06E12BA4}" destId="{61D3B095-03FA-47EB-88E4-5D2BA4A980B1}" srcOrd="0" destOrd="0" presId="urn:microsoft.com/office/officeart/2016/7/layout/RepeatingBendingProcessNew"/>
    <dgm:cxn modelId="{92C2D174-B110-4C3E-950C-489BA8DDD434}" type="presOf" srcId="{899816BD-3FB1-4990-A9BF-2834C6B48505}" destId="{95BB6A62-8646-4989-BC43-1BE69F815444}" srcOrd="1" destOrd="0" presId="urn:microsoft.com/office/officeart/2016/7/layout/RepeatingBendingProcessNew"/>
    <dgm:cxn modelId="{7CF12478-3CBD-413A-9D98-CBCFA672C380}" type="presOf" srcId="{3D55D979-9CF9-4C87-8028-CD71959FF9D3}" destId="{6E2D5E65-6110-4EE0-AAD5-50CB261128F3}" srcOrd="1" destOrd="0" presId="urn:microsoft.com/office/officeart/2016/7/layout/RepeatingBendingProcessNew"/>
    <dgm:cxn modelId="{6B76147B-21BA-4B04-9214-611C97CCAA2A}" type="presOf" srcId="{8CDA430F-E642-44BB-9D45-683B8F0CB9FB}" destId="{0DC9DBFE-4C43-426F-8C81-E9EA3F9B1D4A}" srcOrd="0" destOrd="0" presId="urn:microsoft.com/office/officeart/2016/7/layout/RepeatingBendingProcessNew"/>
    <dgm:cxn modelId="{960AF77C-E78C-426B-AD6B-AE4B00563F58}" type="presOf" srcId="{34672464-0DAD-43AA-9C7B-8C4EC6F9C349}" destId="{0B0AAD87-A9D6-4244-9D3B-BBB788EB9FC2}" srcOrd="0" destOrd="0" presId="urn:microsoft.com/office/officeart/2016/7/layout/RepeatingBendingProcessNew"/>
    <dgm:cxn modelId="{DCE0BA87-399F-4088-A4CB-EC4EE3D51900}" type="presOf" srcId="{B775C7AC-B098-4F94-81D8-0A2419BA365F}" destId="{5F449B85-CB67-4C70-BD29-9F57223AB884}" srcOrd="0" destOrd="0" presId="urn:microsoft.com/office/officeart/2016/7/layout/RepeatingBendingProcessNew"/>
    <dgm:cxn modelId="{A849758C-97A7-45AE-830B-F422A5FE4A09}" srcId="{F151E257-2F63-4C42-AFA9-1BBAD3164546}" destId="{B775C7AC-B098-4F94-81D8-0A2419BA365F}" srcOrd="3" destOrd="0" parTransId="{667D9966-3A68-4B88-9D96-6C2F51748158}" sibTransId="{34672464-0DAD-43AA-9C7B-8C4EC6F9C349}"/>
    <dgm:cxn modelId="{B121E090-07A2-4B52-8163-D7988B929AE9}" type="presOf" srcId="{3D55D979-9CF9-4C87-8028-CD71959FF9D3}" destId="{AA12BD14-C087-4291-B9E6-415B95901064}" srcOrd="0" destOrd="0" presId="urn:microsoft.com/office/officeart/2016/7/layout/RepeatingBendingProcessNew"/>
    <dgm:cxn modelId="{1A7CBCA1-E286-4EA9-ADF0-905886A7EF33}" type="presOf" srcId="{34672464-0DAD-43AA-9C7B-8C4EC6F9C349}" destId="{13015648-AA19-4CF8-B38C-D82283531025}" srcOrd="1" destOrd="0" presId="urn:microsoft.com/office/officeart/2016/7/layout/RepeatingBendingProcessNew"/>
    <dgm:cxn modelId="{C38935A8-3723-4263-91F5-B9A947570313}" type="presOf" srcId="{A407F8CB-52A0-4E16-A0D2-B86D4EDD6BDE}" destId="{2897E1A1-531D-4055-A129-BAC8027C3718}" srcOrd="0" destOrd="0" presId="urn:microsoft.com/office/officeart/2016/7/layout/RepeatingBendingProcessNew"/>
    <dgm:cxn modelId="{C5A2BAB7-6E95-480B-B74E-CB54B6600C9F}" srcId="{F151E257-2F63-4C42-AFA9-1BBAD3164546}" destId="{76247EF7-451E-4E79-BEE6-3605F217188B}" srcOrd="1" destOrd="0" parTransId="{875BC887-DE2B-4AA7-9395-CFD48EFE2992}" sibTransId="{899816BD-3FB1-4990-A9BF-2834C6B48505}"/>
    <dgm:cxn modelId="{617AA3B8-B14C-46DC-9BD2-0DAC27D7B2ED}" type="presOf" srcId="{F151E257-2F63-4C42-AFA9-1BBAD3164546}" destId="{87EAB5E8-651D-4B94-BE32-C60951AB378C}" srcOrd="0" destOrd="0" presId="urn:microsoft.com/office/officeart/2016/7/layout/RepeatingBendingProcessNew"/>
    <dgm:cxn modelId="{D13F79C9-A477-483F-8C48-9563EC402DB7}" type="presOf" srcId="{227B593C-E5F9-4B81-81EE-3CE1E6FD18C7}" destId="{5FC661F4-FFE1-44DF-9982-0855EE39D9B8}" srcOrd="1" destOrd="0" presId="urn:microsoft.com/office/officeart/2016/7/layout/RepeatingBendingProcessNew"/>
    <dgm:cxn modelId="{35764DEF-4D6B-4DC5-8761-5415A4E4A444}" type="presOf" srcId="{76247EF7-451E-4E79-BEE6-3605F217188B}" destId="{EA4AE66F-78B7-4950-AFE2-CC5127282D37}" srcOrd="0" destOrd="0" presId="urn:microsoft.com/office/officeart/2016/7/layout/RepeatingBendingProcessNew"/>
    <dgm:cxn modelId="{0DF2B8FC-848E-42C1-8397-71084F7C4E2B}" type="presOf" srcId="{899816BD-3FB1-4990-A9BF-2834C6B48505}" destId="{2B3C5137-FB9B-43F4-A9AA-E6B0CE74A0BB}" srcOrd="0" destOrd="0" presId="urn:microsoft.com/office/officeart/2016/7/layout/RepeatingBendingProcessNew"/>
    <dgm:cxn modelId="{1B711E63-0031-455F-845D-1D6B1BB560E3}" type="presParOf" srcId="{87EAB5E8-651D-4B94-BE32-C60951AB378C}" destId="{61D3B095-03FA-47EB-88E4-5D2BA4A980B1}" srcOrd="0" destOrd="0" presId="urn:microsoft.com/office/officeart/2016/7/layout/RepeatingBendingProcessNew"/>
    <dgm:cxn modelId="{62A21204-265F-45EE-9FCF-CE4760959BF6}" type="presParOf" srcId="{87EAB5E8-651D-4B94-BE32-C60951AB378C}" destId="{DF742C7B-EE26-4D54-B8B0-C182DDAE73A6}" srcOrd="1" destOrd="0" presId="urn:microsoft.com/office/officeart/2016/7/layout/RepeatingBendingProcessNew"/>
    <dgm:cxn modelId="{71665FDA-CE7F-4928-A51E-F1A95011BF65}" type="presParOf" srcId="{DF742C7B-EE26-4D54-B8B0-C182DDAE73A6}" destId="{5FC661F4-FFE1-44DF-9982-0855EE39D9B8}" srcOrd="0" destOrd="0" presId="urn:microsoft.com/office/officeart/2016/7/layout/RepeatingBendingProcessNew"/>
    <dgm:cxn modelId="{CBE945B8-2969-4A52-A0D5-45B4C41BC19E}" type="presParOf" srcId="{87EAB5E8-651D-4B94-BE32-C60951AB378C}" destId="{EA4AE66F-78B7-4950-AFE2-CC5127282D37}" srcOrd="2" destOrd="0" presId="urn:microsoft.com/office/officeart/2016/7/layout/RepeatingBendingProcessNew"/>
    <dgm:cxn modelId="{A84C88A3-F10E-4BB2-A1EC-910F91754143}" type="presParOf" srcId="{87EAB5E8-651D-4B94-BE32-C60951AB378C}" destId="{2B3C5137-FB9B-43F4-A9AA-E6B0CE74A0BB}" srcOrd="3" destOrd="0" presId="urn:microsoft.com/office/officeart/2016/7/layout/RepeatingBendingProcessNew"/>
    <dgm:cxn modelId="{803DD393-4F17-4ECB-A747-61A0CA0DA720}" type="presParOf" srcId="{2B3C5137-FB9B-43F4-A9AA-E6B0CE74A0BB}" destId="{95BB6A62-8646-4989-BC43-1BE69F815444}" srcOrd="0" destOrd="0" presId="urn:microsoft.com/office/officeart/2016/7/layout/RepeatingBendingProcessNew"/>
    <dgm:cxn modelId="{FDD09D7D-021E-4135-BB1C-34876A9CAE83}" type="presParOf" srcId="{87EAB5E8-651D-4B94-BE32-C60951AB378C}" destId="{2897E1A1-531D-4055-A129-BAC8027C3718}" srcOrd="4" destOrd="0" presId="urn:microsoft.com/office/officeart/2016/7/layout/RepeatingBendingProcessNew"/>
    <dgm:cxn modelId="{E041C189-2444-4645-94E4-B2E5646B6E1A}" type="presParOf" srcId="{87EAB5E8-651D-4B94-BE32-C60951AB378C}" destId="{D23384DC-83A2-4C41-AA91-9EC39867FEF4}" srcOrd="5" destOrd="0" presId="urn:microsoft.com/office/officeart/2016/7/layout/RepeatingBendingProcessNew"/>
    <dgm:cxn modelId="{9003309C-B22B-47A5-BC69-E20768E53BEE}" type="presParOf" srcId="{D23384DC-83A2-4C41-AA91-9EC39867FEF4}" destId="{C22EC688-FEC7-4626-AFA4-07E1021EF223}" srcOrd="0" destOrd="0" presId="urn:microsoft.com/office/officeart/2016/7/layout/RepeatingBendingProcessNew"/>
    <dgm:cxn modelId="{82BD3F0D-74B5-4EA6-AA7F-DB729924F265}" type="presParOf" srcId="{87EAB5E8-651D-4B94-BE32-C60951AB378C}" destId="{5F449B85-CB67-4C70-BD29-9F57223AB884}" srcOrd="6" destOrd="0" presId="urn:microsoft.com/office/officeart/2016/7/layout/RepeatingBendingProcessNew"/>
    <dgm:cxn modelId="{FA465AC7-45C8-451B-ACA2-95C0B84F2B13}" type="presParOf" srcId="{87EAB5E8-651D-4B94-BE32-C60951AB378C}" destId="{0B0AAD87-A9D6-4244-9D3B-BBB788EB9FC2}" srcOrd="7" destOrd="0" presId="urn:microsoft.com/office/officeart/2016/7/layout/RepeatingBendingProcessNew"/>
    <dgm:cxn modelId="{20746AD9-BD6A-4337-9BD1-188E5CAF536A}" type="presParOf" srcId="{0B0AAD87-A9D6-4244-9D3B-BBB788EB9FC2}" destId="{13015648-AA19-4CF8-B38C-D82283531025}" srcOrd="0" destOrd="0" presId="urn:microsoft.com/office/officeart/2016/7/layout/RepeatingBendingProcessNew"/>
    <dgm:cxn modelId="{7D31AF6E-96D7-42F3-A821-59D6E0578393}" type="presParOf" srcId="{87EAB5E8-651D-4B94-BE32-C60951AB378C}" destId="{0DC9DBFE-4C43-426F-8C81-E9EA3F9B1D4A}" srcOrd="8" destOrd="0" presId="urn:microsoft.com/office/officeart/2016/7/layout/RepeatingBendingProcessNew"/>
    <dgm:cxn modelId="{B036EA04-62B2-4DF5-875C-66CA150FA3C7}" type="presParOf" srcId="{87EAB5E8-651D-4B94-BE32-C60951AB378C}" destId="{AA12BD14-C087-4291-B9E6-415B95901064}" srcOrd="9" destOrd="0" presId="urn:microsoft.com/office/officeart/2016/7/layout/RepeatingBendingProcessNew"/>
    <dgm:cxn modelId="{A4F9F1C4-4F11-4BEF-8367-A167E88CD1A1}" type="presParOf" srcId="{AA12BD14-C087-4291-B9E6-415B95901064}" destId="{6E2D5E65-6110-4EE0-AAD5-50CB261128F3}" srcOrd="0" destOrd="0" presId="urn:microsoft.com/office/officeart/2016/7/layout/RepeatingBendingProcessNew"/>
    <dgm:cxn modelId="{F95F7A37-7502-401C-B0D0-20199228BED5}" type="presParOf" srcId="{87EAB5E8-651D-4B94-BE32-C60951AB378C}" destId="{C493D328-7EBD-424B-AABF-B97A413C7250}" srcOrd="10" destOrd="0" presId="urn:microsoft.com/office/officeart/2016/7/layout/RepeatingBendingProcessNew"/>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E89903-AF68-4903-8B58-7F7D97ACA40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83BEB320-5081-4F84-A353-7AB2AEE5BB40}">
      <dgm:prSet/>
      <dgm:spPr/>
      <dgm:t>
        <a:bodyPr/>
        <a:lstStyle/>
        <a:p>
          <a:r>
            <a:rPr lang="en-US" dirty="0"/>
            <a:t>Critical thinking skills</a:t>
          </a:r>
        </a:p>
      </dgm:t>
    </dgm:pt>
    <dgm:pt modelId="{B6F7ABEA-9D25-4292-8B62-A185EAA5E2D0}" type="parTrans" cxnId="{8BD05CBD-2699-4763-8CBD-6A905F376150}">
      <dgm:prSet/>
      <dgm:spPr/>
      <dgm:t>
        <a:bodyPr/>
        <a:lstStyle/>
        <a:p>
          <a:endParaRPr lang="en-US"/>
        </a:p>
      </dgm:t>
    </dgm:pt>
    <dgm:pt modelId="{2CB3B8AD-2404-4AA4-87FC-6A4EA72A0691}" type="sibTrans" cxnId="{8BD05CBD-2699-4763-8CBD-6A905F376150}">
      <dgm:prSet/>
      <dgm:spPr/>
      <dgm:t>
        <a:bodyPr/>
        <a:lstStyle/>
        <a:p>
          <a:endParaRPr lang="en-US"/>
        </a:p>
      </dgm:t>
    </dgm:pt>
    <dgm:pt modelId="{BC1D5F95-F366-4122-AB70-FBD9E7152A5B}">
      <dgm:prSet/>
      <dgm:spPr/>
      <dgm:t>
        <a:bodyPr/>
        <a:lstStyle/>
        <a:p>
          <a:r>
            <a:rPr lang="en-US" dirty="0"/>
            <a:t>Active listening</a:t>
          </a:r>
        </a:p>
      </dgm:t>
    </dgm:pt>
    <dgm:pt modelId="{4C0AA1F9-C1D5-42B7-AD0C-F85D7526CDB5}" type="parTrans" cxnId="{299BECD8-F8BD-4901-A775-E8AF26669362}">
      <dgm:prSet/>
      <dgm:spPr/>
      <dgm:t>
        <a:bodyPr/>
        <a:lstStyle/>
        <a:p>
          <a:endParaRPr lang="en-US"/>
        </a:p>
      </dgm:t>
    </dgm:pt>
    <dgm:pt modelId="{E387C326-600B-49AC-9ABA-E693B7131FA2}" type="sibTrans" cxnId="{299BECD8-F8BD-4901-A775-E8AF26669362}">
      <dgm:prSet/>
      <dgm:spPr/>
      <dgm:t>
        <a:bodyPr/>
        <a:lstStyle/>
        <a:p>
          <a:endParaRPr lang="en-US"/>
        </a:p>
      </dgm:t>
    </dgm:pt>
    <dgm:pt modelId="{ADE92F14-D97A-44F1-B144-631B13E6B8AB}">
      <dgm:prSet/>
      <dgm:spPr/>
      <dgm:t>
        <a:bodyPr/>
        <a:lstStyle/>
        <a:p>
          <a:r>
            <a:rPr lang="en-US" dirty="0"/>
            <a:t>Reading comprehension</a:t>
          </a:r>
        </a:p>
      </dgm:t>
    </dgm:pt>
    <dgm:pt modelId="{4D5AF564-83D0-4D94-BD16-2B0208ECEEBA}" type="parTrans" cxnId="{89535CB1-3D0F-4A4E-8F32-5307299C8595}">
      <dgm:prSet/>
      <dgm:spPr/>
      <dgm:t>
        <a:bodyPr/>
        <a:lstStyle/>
        <a:p>
          <a:endParaRPr lang="en-US"/>
        </a:p>
      </dgm:t>
    </dgm:pt>
    <dgm:pt modelId="{5B440592-DED1-4DCC-8122-339948AE95B6}" type="sibTrans" cxnId="{89535CB1-3D0F-4A4E-8F32-5307299C8595}">
      <dgm:prSet/>
      <dgm:spPr/>
      <dgm:t>
        <a:bodyPr/>
        <a:lstStyle/>
        <a:p>
          <a:endParaRPr lang="en-US"/>
        </a:p>
      </dgm:t>
    </dgm:pt>
    <dgm:pt modelId="{B2AA4D69-43CE-46D8-BA5A-DF07BDB73931}">
      <dgm:prSet/>
      <dgm:spPr/>
      <dgm:t>
        <a:bodyPr/>
        <a:lstStyle/>
        <a:p>
          <a:r>
            <a:rPr lang="en-US" dirty="0"/>
            <a:t>Good time management</a:t>
          </a:r>
        </a:p>
      </dgm:t>
    </dgm:pt>
    <dgm:pt modelId="{F62D167D-69BB-4BB8-9772-83A4981FEEEB}" type="parTrans" cxnId="{A2D37583-3812-4EF4-93CD-8A44409E4786}">
      <dgm:prSet/>
      <dgm:spPr/>
      <dgm:t>
        <a:bodyPr/>
        <a:lstStyle/>
        <a:p>
          <a:endParaRPr lang="en-US"/>
        </a:p>
      </dgm:t>
    </dgm:pt>
    <dgm:pt modelId="{179D7FBA-CBCC-4B5E-88D8-ED4AC9354E52}" type="sibTrans" cxnId="{A2D37583-3812-4EF4-93CD-8A44409E4786}">
      <dgm:prSet/>
      <dgm:spPr/>
      <dgm:t>
        <a:bodyPr/>
        <a:lstStyle/>
        <a:p>
          <a:endParaRPr lang="en-US"/>
        </a:p>
      </dgm:t>
    </dgm:pt>
    <dgm:pt modelId="{2BBEB1DC-3359-4BBE-BC9F-A855F296452E}">
      <dgm:prSet/>
      <dgm:spPr/>
      <dgm:t>
        <a:bodyPr/>
        <a:lstStyle/>
        <a:p>
          <a:r>
            <a:rPr lang="en-US" dirty="0"/>
            <a:t>Compassionate</a:t>
          </a:r>
        </a:p>
      </dgm:t>
    </dgm:pt>
    <dgm:pt modelId="{C4308489-6F2E-468A-87BE-8E58884E7956}" type="parTrans" cxnId="{3C74C61D-7E6D-46D0-8E37-1997FA66430B}">
      <dgm:prSet/>
      <dgm:spPr/>
      <dgm:t>
        <a:bodyPr/>
        <a:lstStyle/>
        <a:p>
          <a:endParaRPr lang="en-US"/>
        </a:p>
      </dgm:t>
    </dgm:pt>
    <dgm:pt modelId="{1ADBF531-0C15-4FED-B0A0-5238F62EA0DE}" type="sibTrans" cxnId="{3C74C61D-7E6D-46D0-8E37-1997FA66430B}">
      <dgm:prSet/>
      <dgm:spPr/>
      <dgm:t>
        <a:bodyPr/>
        <a:lstStyle/>
        <a:p>
          <a:endParaRPr lang="en-US"/>
        </a:p>
      </dgm:t>
    </dgm:pt>
    <dgm:pt modelId="{18E6539F-BAE1-4E79-9DC4-EEAE3698D670}">
      <dgm:prSet/>
      <dgm:spPr/>
      <dgm:t>
        <a:bodyPr/>
        <a:lstStyle/>
        <a:p>
          <a:r>
            <a:rPr lang="en-US" dirty="0"/>
            <a:t>Proficient knowledge in cardiovascular health</a:t>
          </a:r>
        </a:p>
      </dgm:t>
    </dgm:pt>
    <dgm:pt modelId="{8361E493-AA16-47E2-823A-E4D1113A78E9}" type="parTrans" cxnId="{A944C926-31AF-45F4-BA08-D657ACE275DA}">
      <dgm:prSet/>
      <dgm:spPr/>
      <dgm:t>
        <a:bodyPr/>
        <a:lstStyle/>
        <a:p>
          <a:endParaRPr lang="en-US"/>
        </a:p>
      </dgm:t>
    </dgm:pt>
    <dgm:pt modelId="{B538C895-F23B-4568-8B7F-C8E618A232A4}" type="sibTrans" cxnId="{A944C926-31AF-45F4-BA08-D657ACE275DA}">
      <dgm:prSet/>
      <dgm:spPr/>
      <dgm:t>
        <a:bodyPr/>
        <a:lstStyle/>
        <a:p>
          <a:endParaRPr lang="en-US"/>
        </a:p>
      </dgm:t>
    </dgm:pt>
    <dgm:pt modelId="{AB813E5C-5956-42CC-8F5A-4B6B343ADDBC}" type="pres">
      <dgm:prSet presAssocID="{09E89903-AF68-4903-8B58-7F7D97ACA40E}" presName="diagram" presStyleCnt="0">
        <dgm:presLayoutVars>
          <dgm:dir/>
          <dgm:resizeHandles val="exact"/>
        </dgm:presLayoutVars>
      </dgm:prSet>
      <dgm:spPr/>
    </dgm:pt>
    <dgm:pt modelId="{A8F724CE-5D95-4D37-AF6F-F99A331BA066}" type="pres">
      <dgm:prSet presAssocID="{83BEB320-5081-4F84-A353-7AB2AEE5BB40}" presName="node" presStyleLbl="node1" presStyleIdx="0" presStyleCnt="6">
        <dgm:presLayoutVars>
          <dgm:bulletEnabled val="1"/>
        </dgm:presLayoutVars>
      </dgm:prSet>
      <dgm:spPr/>
    </dgm:pt>
    <dgm:pt modelId="{579AEBE3-603C-4609-894F-2C823F112615}" type="pres">
      <dgm:prSet presAssocID="{2CB3B8AD-2404-4AA4-87FC-6A4EA72A0691}" presName="sibTrans" presStyleCnt="0"/>
      <dgm:spPr/>
    </dgm:pt>
    <dgm:pt modelId="{961B6666-8B33-4E9B-9B70-DDFFDF0AFBC9}" type="pres">
      <dgm:prSet presAssocID="{BC1D5F95-F366-4122-AB70-FBD9E7152A5B}" presName="node" presStyleLbl="node1" presStyleIdx="1" presStyleCnt="6">
        <dgm:presLayoutVars>
          <dgm:bulletEnabled val="1"/>
        </dgm:presLayoutVars>
      </dgm:prSet>
      <dgm:spPr/>
    </dgm:pt>
    <dgm:pt modelId="{28D9AF9F-3D39-465A-B1E2-24CA3DEC5B96}" type="pres">
      <dgm:prSet presAssocID="{E387C326-600B-49AC-9ABA-E693B7131FA2}" presName="sibTrans" presStyleCnt="0"/>
      <dgm:spPr/>
    </dgm:pt>
    <dgm:pt modelId="{0C666F02-AC86-414B-8B65-EC69372B7865}" type="pres">
      <dgm:prSet presAssocID="{ADE92F14-D97A-44F1-B144-631B13E6B8AB}" presName="node" presStyleLbl="node1" presStyleIdx="2" presStyleCnt="6">
        <dgm:presLayoutVars>
          <dgm:bulletEnabled val="1"/>
        </dgm:presLayoutVars>
      </dgm:prSet>
      <dgm:spPr/>
    </dgm:pt>
    <dgm:pt modelId="{A2D987EE-68F1-41E1-960B-5E88FEDA0F96}" type="pres">
      <dgm:prSet presAssocID="{5B440592-DED1-4DCC-8122-339948AE95B6}" presName="sibTrans" presStyleCnt="0"/>
      <dgm:spPr/>
    </dgm:pt>
    <dgm:pt modelId="{E40A4B3C-9DD1-4B94-886E-6172841BA282}" type="pres">
      <dgm:prSet presAssocID="{B2AA4D69-43CE-46D8-BA5A-DF07BDB73931}" presName="node" presStyleLbl="node1" presStyleIdx="3" presStyleCnt="6">
        <dgm:presLayoutVars>
          <dgm:bulletEnabled val="1"/>
        </dgm:presLayoutVars>
      </dgm:prSet>
      <dgm:spPr/>
    </dgm:pt>
    <dgm:pt modelId="{367D6826-F117-4797-9832-3D424994AC59}" type="pres">
      <dgm:prSet presAssocID="{179D7FBA-CBCC-4B5E-88D8-ED4AC9354E52}" presName="sibTrans" presStyleCnt="0"/>
      <dgm:spPr/>
    </dgm:pt>
    <dgm:pt modelId="{442BE45A-4092-41B8-9D0A-A101BDF63FEC}" type="pres">
      <dgm:prSet presAssocID="{2BBEB1DC-3359-4BBE-BC9F-A855F296452E}" presName="node" presStyleLbl="node1" presStyleIdx="4" presStyleCnt="6">
        <dgm:presLayoutVars>
          <dgm:bulletEnabled val="1"/>
        </dgm:presLayoutVars>
      </dgm:prSet>
      <dgm:spPr/>
    </dgm:pt>
    <dgm:pt modelId="{99955D24-9D7E-41FB-9201-76317F17DB2F}" type="pres">
      <dgm:prSet presAssocID="{1ADBF531-0C15-4FED-B0A0-5238F62EA0DE}" presName="sibTrans" presStyleCnt="0"/>
      <dgm:spPr/>
    </dgm:pt>
    <dgm:pt modelId="{F8A10386-234D-4076-B7D4-676CCFA3EF07}" type="pres">
      <dgm:prSet presAssocID="{18E6539F-BAE1-4E79-9DC4-EEAE3698D670}" presName="node" presStyleLbl="node1" presStyleIdx="5" presStyleCnt="6">
        <dgm:presLayoutVars>
          <dgm:bulletEnabled val="1"/>
        </dgm:presLayoutVars>
      </dgm:prSet>
      <dgm:spPr/>
    </dgm:pt>
  </dgm:ptLst>
  <dgm:cxnLst>
    <dgm:cxn modelId="{062F060F-EED5-4E46-8E50-DE0364F1F622}" type="presOf" srcId="{83BEB320-5081-4F84-A353-7AB2AEE5BB40}" destId="{A8F724CE-5D95-4D37-AF6F-F99A331BA066}" srcOrd="0" destOrd="0" presId="urn:microsoft.com/office/officeart/2005/8/layout/default"/>
    <dgm:cxn modelId="{06496014-77E7-4DE0-9CA0-472B76CDD7E6}" type="presOf" srcId="{18E6539F-BAE1-4E79-9DC4-EEAE3698D670}" destId="{F8A10386-234D-4076-B7D4-676CCFA3EF07}" srcOrd="0" destOrd="0" presId="urn:microsoft.com/office/officeart/2005/8/layout/default"/>
    <dgm:cxn modelId="{3C74C61D-7E6D-46D0-8E37-1997FA66430B}" srcId="{09E89903-AF68-4903-8B58-7F7D97ACA40E}" destId="{2BBEB1DC-3359-4BBE-BC9F-A855F296452E}" srcOrd="4" destOrd="0" parTransId="{C4308489-6F2E-468A-87BE-8E58884E7956}" sibTransId="{1ADBF531-0C15-4FED-B0A0-5238F62EA0DE}"/>
    <dgm:cxn modelId="{A944C926-31AF-45F4-BA08-D657ACE275DA}" srcId="{09E89903-AF68-4903-8B58-7F7D97ACA40E}" destId="{18E6539F-BAE1-4E79-9DC4-EEAE3698D670}" srcOrd="5" destOrd="0" parTransId="{8361E493-AA16-47E2-823A-E4D1113A78E9}" sibTransId="{B538C895-F23B-4568-8B7F-C8E618A232A4}"/>
    <dgm:cxn modelId="{C1876A38-01A1-4ACE-8098-C51C6E4EEE97}" type="presOf" srcId="{ADE92F14-D97A-44F1-B144-631B13E6B8AB}" destId="{0C666F02-AC86-414B-8B65-EC69372B7865}" srcOrd="0" destOrd="0" presId="urn:microsoft.com/office/officeart/2005/8/layout/default"/>
    <dgm:cxn modelId="{69F6855C-5E55-45EB-9AE1-7C046D3E339B}" type="presOf" srcId="{B2AA4D69-43CE-46D8-BA5A-DF07BDB73931}" destId="{E40A4B3C-9DD1-4B94-886E-6172841BA282}" srcOrd="0" destOrd="0" presId="urn:microsoft.com/office/officeart/2005/8/layout/default"/>
    <dgm:cxn modelId="{BF62907A-0769-4C27-A088-505D088479D6}" type="presOf" srcId="{2BBEB1DC-3359-4BBE-BC9F-A855F296452E}" destId="{442BE45A-4092-41B8-9D0A-A101BDF63FEC}" srcOrd="0" destOrd="0" presId="urn:microsoft.com/office/officeart/2005/8/layout/default"/>
    <dgm:cxn modelId="{1C488181-8B43-4DC2-9B78-47F89039B521}" type="presOf" srcId="{09E89903-AF68-4903-8B58-7F7D97ACA40E}" destId="{AB813E5C-5956-42CC-8F5A-4B6B343ADDBC}" srcOrd="0" destOrd="0" presId="urn:microsoft.com/office/officeart/2005/8/layout/default"/>
    <dgm:cxn modelId="{A2D37583-3812-4EF4-93CD-8A44409E4786}" srcId="{09E89903-AF68-4903-8B58-7F7D97ACA40E}" destId="{B2AA4D69-43CE-46D8-BA5A-DF07BDB73931}" srcOrd="3" destOrd="0" parTransId="{F62D167D-69BB-4BB8-9772-83A4981FEEEB}" sibTransId="{179D7FBA-CBCC-4B5E-88D8-ED4AC9354E52}"/>
    <dgm:cxn modelId="{89535CB1-3D0F-4A4E-8F32-5307299C8595}" srcId="{09E89903-AF68-4903-8B58-7F7D97ACA40E}" destId="{ADE92F14-D97A-44F1-B144-631B13E6B8AB}" srcOrd="2" destOrd="0" parTransId="{4D5AF564-83D0-4D94-BD16-2B0208ECEEBA}" sibTransId="{5B440592-DED1-4DCC-8122-339948AE95B6}"/>
    <dgm:cxn modelId="{8BD05CBD-2699-4763-8CBD-6A905F376150}" srcId="{09E89903-AF68-4903-8B58-7F7D97ACA40E}" destId="{83BEB320-5081-4F84-A353-7AB2AEE5BB40}" srcOrd="0" destOrd="0" parTransId="{B6F7ABEA-9D25-4292-8B62-A185EAA5E2D0}" sibTransId="{2CB3B8AD-2404-4AA4-87FC-6A4EA72A0691}"/>
    <dgm:cxn modelId="{299BECD8-F8BD-4901-A775-E8AF26669362}" srcId="{09E89903-AF68-4903-8B58-7F7D97ACA40E}" destId="{BC1D5F95-F366-4122-AB70-FBD9E7152A5B}" srcOrd="1" destOrd="0" parTransId="{4C0AA1F9-C1D5-42B7-AD0C-F85D7526CDB5}" sibTransId="{E387C326-600B-49AC-9ABA-E693B7131FA2}"/>
    <dgm:cxn modelId="{409F7AF8-0C03-47EF-9E9A-1D2BEB6B26FA}" type="presOf" srcId="{BC1D5F95-F366-4122-AB70-FBD9E7152A5B}" destId="{961B6666-8B33-4E9B-9B70-DDFFDF0AFBC9}" srcOrd="0" destOrd="0" presId="urn:microsoft.com/office/officeart/2005/8/layout/default"/>
    <dgm:cxn modelId="{BCA28C70-B66C-44A8-AC6A-FBC78A996977}" type="presParOf" srcId="{AB813E5C-5956-42CC-8F5A-4B6B343ADDBC}" destId="{A8F724CE-5D95-4D37-AF6F-F99A331BA066}" srcOrd="0" destOrd="0" presId="urn:microsoft.com/office/officeart/2005/8/layout/default"/>
    <dgm:cxn modelId="{3F75592B-E16D-4E3C-A993-A91353BD1F6F}" type="presParOf" srcId="{AB813E5C-5956-42CC-8F5A-4B6B343ADDBC}" destId="{579AEBE3-603C-4609-894F-2C823F112615}" srcOrd="1" destOrd="0" presId="urn:microsoft.com/office/officeart/2005/8/layout/default"/>
    <dgm:cxn modelId="{280D4CCD-B64D-46C6-9AD4-B0F0F2CC55B9}" type="presParOf" srcId="{AB813E5C-5956-42CC-8F5A-4B6B343ADDBC}" destId="{961B6666-8B33-4E9B-9B70-DDFFDF0AFBC9}" srcOrd="2" destOrd="0" presId="urn:microsoft.com/office/officeart/2005/8/layout/default"/>
    <dgm:cxn modelId="{F07CED2C-B217-4BF0-A34C-EA338C602729}" type="presParOf" srcId="{AB813E5C-5956-42CC-8F5A-4B6B343ADDBC}" destId="{28D9AF9F-3D39-465A-B1E2-24CA3DEC5B96}" srcOrd="3" destOrd="0" presId="urn:microsoft.com/office/officeart/2005/8/layout/default"/>
    <dgm:cxn modelId="{F60E5CDA-73AC-45E8-95CA-2A62FAFE6E35}" type="presParOf" srcId="{AB813E5C-5956-42CC-8F5A-4B6B343ADDBC}" destId="{0C666F02-AC86-414B-8B65-EC69372B7865}" srcOrd="4" destOrd="0" presId="urn:microsoft.com/office/officeart/2005/8/layout/default"/>
    <dgm:cxn modelId="{9D46DC62-2C0F-41C3-9A1B-1F6BB723C2B7}" type="presParOf" srcId="{AB813E5C-5956-42CC-8F5A-4B6B343ADDBC}" destId="{A2D987EE-68F1-41E1-960B-5E88FEDA0F96}" srcOrd="5" destOrd="0" presId="urn:microsoft.com/office/officeart/2005/8/layout/default"/>
    <dgm:cxn modelId="{CB52843F-1764-48CD-83CA-8D79ED12C008}" type="presParOf" srcId="{AB813E5C-5956-42CC-8F5A-4B6B343ADDBC}" destId="{E40A4B3C-9DD1-4B94-886E-6172841BA282}" srcOrd="6" destOrd="0" presId="urn:microsoft.com/office/officeart/2005/8/layout/default"/>
    <dgm:cxn modelId="{AD63B06A-353A-4AEC-B0AD-23027E0D3D3C}" type="presParOf" srcId="{AB813E5C-5956-42CC-8F5A-4B6B343ADDBC}" destId="{367D6826-F117-4797-9832-3D424994AC59}" srcOrd="7" destOrd="0" presId="urn:microsoft.com/office/officeart/2005/8/layout/default"/>
    <dgm:cxn modelId="{7A0E9B52-9B26-4B90-894C-54F440672FEB}" type="presParOf" srcId="{AB813E5C-5956-42CC-8F5A-4B6B343ADDBC}" destId="{442BE45A-4092-41B8-9D0A-A101BDF63FEC}" srcOrd="8" destOrd="0" presId="urn:microsoft.com/office/officeart/2005/8/layout/default"/>
    <dgm:cxn modelId="{44779B80-543D-4AC8-94A0-25B443EFC9C9}" type="presParOf" srcId="{AB813E5C-5956-42CC-8F5A-4B6B343ADDBC}" destId="{99955D24-9D7E-41FB-9201-76317F17DB2F}" srcOrd="9" destOrd="0" presId="urn:microsoft.com/office/officeart/2005/8/layout/default"/>
    <dgm:cxn modelId="{4FB7C493-9001-41CA-B264-860E52686AB7}" type="presParOf" srcId="{AB813E5C-5956-42CC-8F5A-4B6B343ADDBC}" destId="{F8A10386-234D-4076-B7D4-676CCFA3EF07}"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C0C391-9203-4E8C-B848-0DC7DAD2F487}"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6C9CD473-A18E-4ED1-AF59-1362500139F9}">
      <dgm:prSet/>
      <dgm:spPr/>
      <dgm:t>
        <a:bodyPr/>
        <a:lstStyle/>
        <a:p>
          <a:pPr algn="ctr"/>
          <a:r>
            <a:rPr lang="en-US" dirty="0"/>
            <a:t>Obtain</a:t>
          </a:r>
        </a:p>
      </dgm:t>
    </dgm:pt>
    <dgm:pt modelId="{C04F0B87-DBCB-40D6-8FF1-FA1A3AB58DDD}" type="parTrans" cxnId="{0B38FAA0-6202-4DA7-818A-9BEB6F30DFCD}">
      <dgm:prSet/>
      <dgm:spPr/>
      <dgm:t>
        <a:bodyPr/>
        <a:lstStyle/>
        <a:p>
          <a:endParaRPr lang="en-US"/>
        </a:p>
      </dgm:t>
    </dgm:pt>
    <dgm:pt modelId="{115A175E-BB84-44B2-AF55-92B930D21701}" type="sibTrans" cxnId="{0B38FAA0-6202-4DA7-818A-9BEB6F30DFCD}">
      <dgm:prSet/>
      <dgm:spPr/>
      <dgm:t>
        <a:bodyPr/>
        <a:lstStyle/>
        <a:p>
          <a:endParaRPr lang="en-US"/>
        </a:p>
      </dgm:t>
    </dgm:pt>
    <dgm:pt modelId="{F9E8A518-7FC0-4F76-A102-2B9BEA23143F}">
      <dgm:prSet/>
      <dgm:spPr/>
      <dgm:t>
        <a:bodyPr/>
        <a:lstStyle/>
        <a:p>
          <a:r>
            <a:rPr lang="en-US" dirty="0"/>
            <a:t>Obtain a high school diploma or GED</a:t>
          </a:r>
        </a:p>
      </dgm:t>
    </dgm:pt>
    <dgm:pt modelId="{68AE5327-9E6E-4F45-9FDA-91B3D74F5EE3}" type="parTrans" cxnId="{97188274-D929-4DA3-BF00-46E740FBEF70}">
      <dgm:prSet/>
      <dgm:spPr/>
      <dgm:t>
        <a:bodyPr/>
        <a:lstStyle/>
        <a:p>
          <a:endParaRPr lang="en-US"/>
        </a:p>
      </dgm:t>
    </dgm:pt>
    <dgm:pt modelId="{73F04C81-75D2-4344-A397-832A67C34E7B}" type="sibTrans" cxnId="{97188274-D929-4DA3-BF00-46E740FBEF70}">
      <dgm:prSet/>
      <dgm:spPr/>
      <dgm:t>
        <a:bodyPr/>
        <a:lstStyle/>
        <a:p>
          <a:endParaRPr lang="en-US"/>
        </a:p>
      </dgm:t>
    </dgm:pt>
    <dgm:pt modelId="{86C6F966-2A1B-4C4F-AF5C-F3791ADF60EE}">
      <dgm:prSet/>
      <dgm:spPr/>
      <dgm:t>
        <a:bodyPr/>
        <a:lstStyle/>
        <a:p>
          <a:r>
            <a:rPr lang="en-US" dirty="0"/>
            <a:t>Earn</a:t>
          </a:r>
        </a:p>
      </dgm:t>
    </dgm:pt>
    <dgm:pt modelId="{FC7728A1-3AED-46B5-8CAF-9123949DA344}" type="parTrans" cxnId="{137C959D-E620-410B-9A10-8173DD0310E1}">
      <dgm:prSet/>
      <dgm:spPr/>
      <dgm:t>
        <a:bodyPr/>
        <a:lstStyle/>
        <a:p>
          <a:endParaRPr lang="en-US"/>
        </a:p>
      </dgm:t>
    </dgm:pt>
    <dgm:pt modelId="{EA643CF6-2797-4D51-8E94-B3650719777E}" type="sibTrans" cxnId="{137C959D-E620-410B-9A10-8173DD0310E1}">
      <dgm:prSet/>
      <dgm:spPr/>
      <dgm:t>
        <a:bodyPr/>
        <a:lstStyle/>
        <a:p>
          <a:endParaRPr lang="en-US"/>
        </a:p>
      </dgm:t>
    </dgm:pt>
    <dgm:pt modelId="{FE78401B-B240-4058-9E9E-63D1EABCB0B9}">
      <dgm:prSet/>
      <dgm:spPr/>
      <dgm:t>
        <a:bodyPr/>
        <a:lstStyle/>
        <a:p>
          <a:r>
            <a:rPr lang="en-US" dirty="0"/>
            <a:t>Earn a 2 year Associate or 4 year Bachelors degree in Cardiovascular Technology  </a:t>
          </a:r>
        </a:p>
      </dgm:t>
    </dgm:pt>
    <dgm:pt modelId="{F250FA3F-8736-4B21-AEBA-7CB593F63120}" type="parTrans" cxnId="{680761D5-DD22-46A7-AA47-1560B352230F}">
      <dgm:prSet/>
      <dgm:spPr/>
      <dgm:t>
        <a:bodyPr/>
        <a:lstStyle/>
        <a:p>
          <a:endParaRPr lang="en-US"/>
        </a:p>
      </dgm:t>
    </dgm:pt>
    <dgm:pt modelId="{67780070-8BF0-44B4-8D01-C2D2129E2361}" type="sibTrans" cxnId="{680761D5-DD22-46A7-AA47-1560B352230F}">
      <dgm:prSet/>
      <dgm:spPr/>
      <dgm:t>
        <a:bodyPr/>
        <a:lstStyle/>
        <a:p>
          <a:endParaRPr lang="en-US"/>
        </a:p>
      </dgm:t>
    </dgm:pt>
    <dgm:pt modelId="{040E8AD1-21A1-46DD-8943-71C2CD1F198E}">
      <dgm:prSet/>
      <dgm:spPr/>
      <dgm:t>
        <a:bodyPr/>
        <a:lstStyle/>
        <a:p>
          <a:r>
            <a:rPr lang="en-US" dirty="0"/>
            <a:t>Become</a:t>
          </a:r>
        </a:p>
      </dgm:t>
    </dgm:pt>
    <dgm:pt modelId="{313BA258-8D4A-454D-84CB-A8402F5CABEE}" type="parTrans" cxnId="{046FABEE-2B98-43EE-9C20-37EFE1D78FA4}">
      <dgm:prSet/>
      <dgm:spPr/>
      <dgm:t>
        <a:bodyPr/>
        <a:lstStyle/>
        <a:p>
          <a:endParaRPr lang="en-US"/>
        </a:p>
      </dgm:t>
    </dgm:pt>
    <dgm:pt modelId="{448C17F0-04E9-4595-8840-664B2419583D}" type="sibTrans" cxnId="{046FABEE-2B98-43EE-9C20-37EFE1D78FA4}">
      <dgm:prSet/>
      <dgm:spPr/>
      <dgm:t>
        <a:bodyPr/>
        <a:lstStyle/>
        <a:p>
          <a:endParaRPr lang="en-US"/>
        </a:p>
      </dgm:t>
    </dgm:pt>
    <dgm:pt modelId="{294EA102-B0D6-46D0-9401-9F032DF20086}">
      <dgm:prSet/>
      <dgm:spPr/>
      <dgm:t>
        <a:bodyPr/>
        <a:lstStyle/>
        <a:p>
          <a:r>
            <a:rPr lang="en-US" dirty="0"/>
            <a:t>Become licensed through the American Association of Radiologic Technology</a:t>
          </a:r>
        </a:p>
      </dgm:t>
    </dgm:pt>
    <dgm:pt modelId="{DAE2CF93-2134-411D-97CA-3FF1248CA933}" type="parTrans" cxnId="{B5B56F0C-9C52-4050-B2C0-701CC9A40E48}">
      <dgm:prSet/>
      <dgm:spPr/>
      <dgm:t>
        <a:bodyPr/>
        <a:lstStyle/>
        <a:p>
          <a:endParaRPr lang="en-US"/>
        </a:p>
      </dgm:t>
    </dgm:pt>
    <dgm:pt modelId="{A3BC37BC-84FE-4EC2-BEE7-40A22A822BD5}" type="sibTrans" cxnId="{B5B56F0C-9C52-4050-B2C0-701CC9A40E48}">
      <dgm:prSet/>
      <dgm:spPr/>
      <dgm:t>
        <a:bodyPr/>
        <a:lstStyle/>
        <a:p>
          <a:endParaRPr lang="en-US"/>
        </a:p>
      </dgm:t>
    </dgm:pt>
    <dgm:pt modelId="{7BBCEE26-7287-43E1-967A-0CE2008E6663}" type="pres">
      <dgm:prSet presAssocID="{3FC0C391-9203-4E8C-B848-0DC7DAD2F487}" presName="Name0" presStyleCnt="0">
        <dgm:presLayoutVars>
          <dgm:dir/>
          <dgm:animLvl val="lvl"/>
          <dgm:resizeHandles val="exact"/>
        </dgm:presLayoutVars>
      </dgm:prSet>
      <dgm:spPr/>
    </dgm:pt>
    <dgm:pt modelId="{6E6DCB28-397C-420B-B9AF-D33BB8428D99}" type="pres">
      <dgm:prSet presAssocID="{6C9CD473-A18E-4ED1-AF59-1362500139F9}" presName="linNode" presStyleCnt="0"/>
      <dgm:spPr/>
    </dgm:pt>
    <dgm:pt modelId="{EC9BA185-6EA9-46EC-9CE9-C5E0962EF860}" type="pres">
      <dgm:prSet presAssocID="{6C9CD473-A18E-4ED1-AF59-1362500139F9}" presName="parentText" presStyleLbl="solidFgAcc1" presStyleIdx="0" presStyleCnt="3">
        <dgm:presLayoutVars>
          <dgm:chMax val="1"/>
          <dgm:bulletEnabled/>
        </dgm:presLayoutVars>
      </dgm:prSet>
      <dgm:spPr/>
    </dgm:pt>
    <dgm:pt modelId="{410CFFD4-1ECC-4D11-9DC9-55FEE671B2ED}" type="pres">
      <dgm:prSet presAssocID="{6C9CD473-A18E-4ED1-AF59-1362500139F9}" presName="descendantText" presStyleLbl="alignNode1" presStyleIdx="0" presStyleCnt="3">
        <dgm:presLayoutVars>
          <dgm:bulletEnabled/>
        </dgm:presLayoutVars>
      </dgm:prSet>
      <dgm:spPr/>
    </dgm:pt>
    <dgm:pt modelId="{1FF06975-F4BA-41C4-A87A-54824D938273}" type="pres">
      <dgm:prSet presAssocID="{115A175E-BB84-44B2-AF55-92B930D21701}" presName="sp" presStyleCnt="0"/>
      <dgm:spPr/>
    </dgm:pt>
    <dgm:pt modelId="{2199B8EF-46D9-459B-A66C-936558FEE98E}" type="pres">
      <dgm:prSet presAssocID="{86C6F966-2A1B-4C4F-AF5C-F3791ADF60EE}" presName="linNode" presStyleCnt="0"/>
      <dgm:spPr/>
    </dgm:pt>
    <dgm:pt modelId="{ACCD7CC6-DD0E-4CC7-8CEA-49954D5ACCE5}" type="pres">
      <dgm:prSet presAssocID="{86C6F966-2A1B-4C4F-AF5C-F3791ADF60EE}" presName="parentText" presStyleLbl="solidFgAcc1" presStyleIdx="1" presStyleCnt="3">
        <dgm:presLayoutVars>
          <dgm:chMax val="1"/>
          <dgm:bulletEnabled/>
        </dgm:presLayoutVars>
      </dgm:prSet>
      <dgm:spPr/>
    </dgm:pt>
    <dgm:pt modelId="{1F503B96-F7FF-4551-96D7-824CCF5E6E1E}" type="pres">
      <dgm:prSet presAssocID="{86C6F966-2A1B-4C4F-AF5C-F3791ADF60EE}" presName="descendantText" presStyleLbl="alignNode1" presStyleIdx="1" presStyleCnt="3">
        <dgm:presLayoutVars>
          <dgm:bulletEnabled/>
        </dgm:presLayoutVars>
      </dgm:prSet>
      <dgm:spPr/>
    </dgm:pt>
    <dgm:pt modelId="{75375B64-3FB8-4D07-A82F-7EB0564DDA52}" type="pres">
      <dgm:prSet presAssocID="{EA643CF6-2797-4D51-8E94-B3650719777E}" presName="sp" presStyleCnt="0"/>
      <dgm:spPr/>
    </dgm:pt>
    <dgm:pt modelId="{CA88832E-DF8A-4FB9-BC6A-F9B1B175B659}" type="pres">
      <dgm:prSet presAssocID="{040E8AD1-21A1-46DD-8943-71C2CD1F198E}" presName="linNode" presStyleCnt="0"/>
      <dgm:spPr/>
    </dgm:pt>
    <dgm:pt modelId="{42096D80-9814-4D13-A085-AE5E9D2470A7}" type="pres">
      <dgm:prSet presAssocID="{040E8AD1-21A1-46DD-8943-71C2CD1F198E}" presName="parentText" presStyleLbl="solidFgAcc1" presStyleIdx="2" presStyleCnt="3">
        <dgm:presLayoutVars>
          <dgm:chMax val="1"/>
          <dgm:bulletEnabled/>
        </dgm:presLayoutVars>
      </dgm:prSet>
      <dgm:spPr/>
    </dgm:pt>
    <dgm:pt modelId="{7F7F8CEC-E683-43CD-A4FF-7DCCC4D9723B}" type="pres">
      <dgm:prSet presAssocID="{040E8AD1-21A1-46DD-8943-71C2CD1F198E}" presName="descendantText" presStyleLbl="alignNode1" presStyleIdx="2" presStyleCnt="3">
        <dgm:presLayoutVars>
          <dgm:bulletEnabled/>
        </dgm:presLayoutVars>
      </dgm:prSet>
      <dgm:spPr/>
    </dgm:pt>
  </dgm:ptLst>
  <dgm:cxnLst>
    <dgm:cxn modelId="{B5B56F0C-9C52-4050-B2C0-701CC9A40E48}" srcId="{040E8AD1-21A1-46DD-8943-71C2CD1F198E}" destId="{294EA102-B0D6-46D0-9401-9F032DF20086}" srcOrd="0" destOrd="0" parTransId="{DAE2CF93-2134-411D-97CA-3FF1248CA933}" sibTransId="{A3BC37BC-84FE-4EC2-BEE7-40A22A822BD5}"/>
    <dgm:cxn modelId="{1A81F219-C0D7-4BDD-B018-C54B4E3BA0DB}" type="presOf" srcId="{3FC0C391-9203-4E8C-B848-0DC7DAD2F487}" destId="{7BBCEE26-7287-43E1-967A-0CE2008E6663}" srcOrd="0" destOrd="0" presId="urn:microsoft.com/office/officeart/2016/7/layout/VerticalHollowActionList"/>
    <dgm:cxn modelId="{299E9B73-5EAD-49EB-BA87-F815E9605497}" type="presOf" srcId="{86C6F966-2A1B-4C4F-AF5C-F3791ADF60EE}" destId="{ACCD7CC6-DD0E-4CC7-8CEA-49954D5ACCE5}" srcOrd="0" destOrd="0" presId="urn:microsoft.com/office/officeart/2016/7/layout/VerticalHollowActionList"/>
    <dgm:cxn modelId="{97188274-D929-4DA3-BF00-46E740FBEF70}" srcId="{6C9CD473-A18E-4ED1-AF59-1362500139F9}" destId="{F9E8A518-7FC0-4F76-A102-2B9BEA23143F}" srcOrd="0" destOrd="0" parTransId="{68AE5327-9E6E-4F45-9FDA-91B3D74F5EE3}" sibTransId="{73F04C81-75D2-4344-A397-832A67C34E7B}"/>
    <dgm:cxn modelId="{23F9668E-FCD7-4A35-9714-7E8887AE5992}" type="presOf" srcId="{FE78401B-B240-4058-9E9E-63D1EABCB0B9}" destId="{1F503B96-F7FF-4551-96D7-824CCF5E6E1E}" srcOrd="0" destOrd="0" presId="urn:microsoft.com/office/officeart/2016/7/layout/VerticalHollowActionList"/>
    <dgm:cxn modelId="{137C959D-E620-410B-9A10-8173DD0310E1}" srcId="{3FC0C391-9203-4E8C-B848-0DC7DAD2F487}" destId="{86C6F966-2A1B-4C4F-AF5C-F3791ADF60EE}" srcOrd="1" destOrd="0" parTransId="{FC7728A1-3AED-46B5-8CAF-9123949DA344}" sibTransId="{EA643CF6-2797-4D51-8E94-B3650719777E}"/>
    <dgm:cxn modelId="{0B38FAA0-6202-4DA7-818A-9BEB6F30DFCD}" srcId="{3FC0C391-9203-4E8C-B848-0DC7DAD2F487}" destId="{6C9CD473-A18E-4ED1-AF59-1362500139F9}" srcOrd="0" destOrd="0" parTransId="{C04F0B87-DBCB-40D6-8FF1-FA1A3AB58DDD}" sibTransId="{115A175E-BB84-44B2-AF55-92B930D21701}"/>
    <dgm:cxn modelId="{DC5748A4-8FE0-455C-A8FB-4DD7F8A62E71}" type="presOf" srcId="{294EA102-B0D6-46D0-9401-9F032DF20086}" destId="{7F7F8CEC-E683-43CD-A4FF-7DCCC4D9723B}" srcOrd="0" destOrd="0" presId="urn:microsoft.com/office/officeart/2016/7/layout/VerticalHollowActionList"/>
    <dgm:cxn modelId="{B4D8F5B8-1A30-4BAD-8104-E9E8A2E6BCA4}" type="presOf" srcId="{040E8AD1-21A1-46DD-8943-71C2CD1F198E}" destId="{42096D80-9814-4D13-A085-AE5E9D2470A7}" srcOrd="0" destOrd="0" presId="urn:microsoft.com/office/officeart/2016/7/layout/VerticalHollowActionList"/>
    <dgm:cxn modelId="{B2FE47C0-64A5-4FF9-B063-95AD6AA09CE9}" type="presOf" srcId="{F9E8A518-7FC0-4F76-A102-2B9BEA23143F}" destId="{410CFFD4-1ECC-4D11-9DC9-55FEE671B2ED}" srcOrd="0" destOrd="0" presId="urn:microsoft.com/office/officeart/2016/7/layout/VerticalHollowActionList"/>
    <dgm:cxn modelId="{FEA242C9-6A30-4193-9A68-0CEE1ED1DD43}" type="presOf" srcId="{6C9CD473-A18E-4ED1-AF59-1362500139F9}" destId="{EC9BA185-6EA9-46EC-9CE9-C5E0962EF860}" srcOrd="0" destOrd="0" presId="urn:microsoft.com/office/officeart/2016/7/layout/VerticalHollowActionList"/>
    <dgm:cxn modelId="{680761D5-DD22-46A7-AA47-1560B352230F}" srcId="{86C6F966-2A1B-4C4F-AF5C-F3791ADF60EE}" destId="{FE78401B-B240-4058-9E9E-63D1EABCB0B9}" srcOrd="0" destOrd="0" parTransId="{F250FA3F-8736-4B21-AEBA-7CB593F63120}" sibTransId="{67780070-8BF0-44B4-8D01-C2D2129E2361}"/>
    <dgm:cxn modelId="{046FABEE-2B98-43EE-9C20-37EFE1D78FA4}" srcId="{3FC0C391-9203-4E8C-B848-0DC7DAD2F487}" destId="{040E8AD1-21A1-46DD-8943-71C2CD1F198E}" srcOrd="2" destOrd="0" parTransId="{313BA258-8D4A-454D-84CB-A8402F5CABEE}" sibTransId="{448C17F0-04E9-4595-8840-664B2419583D}"/>
    <dgm:cxn modelId="{7B004E1E-5E43-4C6B-9401-B6619F348F5B}" type="presParOf" srcId="{7BBCEE26-7287-43E1-967A-0CE2008E6663}" destId="{6E6DCB28-397C-420B-B9AF-D33BB8428D99}" srcOrd="0" destOrd="0" presId="urn:microsoft.com/office/officeart/2016/7/layout/VerticalHollowActionList"/>
    <dgm:cxn modelId="{674CC2EB-1FE4-48A5-91FF-06E291DE4807}" type="presParOf" srcId="{6E6DCB28-397C-420B-B9AF-D33BB8428D99}" destId="{EC9BA185-6EA9-46EC-9CE9-C5E0962EF860}" srcOrd="0" destOrd="0" presId="urn:microsoft.com/office/officeart/2016/7/layout/VerticalHollowActionList"/>
    <dgm:cxn modelId="{F5CE6132-CFCD-45F2-804C-0E2ED08FA8F7}" type="presParOf" srcId="{6E6DCB28-397C-420B-B9AF-D33BB8428D99}" destId="{410CFFD4-1ECC-4D11-9DC9-55FEE671B2ED}" srcOrd="1" destOrd="0" presId="urn:microsoft.com/office/officeart/2016/7/layout/VerticalHollowActionList"/>
    <dgm:cxn modelId="{7FB8B651-D6DD-4FFC-A08D-AE1C0C3B2C82}" type="presParOf" srcId="{7BBCEE26-7287-43E1-967A-0CE2008E6663}" destId="{1FF06975-F4BA-41C4-A87A-54824D938273}" srcOrd="1" destOrd="0" presId="urn:microsoft.com/office/officeart/2016/7/layout/VerticalHollowActionList"/>
    <dgm:cxn modelId="{2BFB1F68-ABF8-42FF-961B-099D92FA54EA}" type="presParOf" srcId="{7BBCEE26-7287-43E1-967A-0CE2008E6663}" destId="{2199B8EF-46D9-459B-A66C-936558FEE98E}" srcOrd="2" destOrd="0" presId="urn:microsoft.com/office/officeart/2016/7/layout/VerticalHollowActionList"/>
    <dgm:cxn modelId="{0671AEC9-270E-4A34-82BD-DF60F61944D4}" type="presParOf" srcId="{2199B8EF-46D9-459B-A66C-936558FEE98E}" destId="{ACCD7CC6-DD0E-4CC7-8CEA-49954D5ACCE5}" srcOrd="0" destOrd="0" presId="urn:microsoft.com/office/officeart/2016/7/layout/VerticalHollowActionList"/>
    <dgm:cxn modelId="{7F19705C-88B1-48C0-BF27-B41390585FBE}" type="presParOf" srcId="{2199B8EF-46D9-459B-A66C-936558FEE98E}" destId="{1F503B96-F7FF-4551-96D7-824CCF5E6E1E}" srcOrd="1" destOrd="0" presId="urn:microsoft.com/office/officeart/2016/7/layout/VerticalHollowActionList"/>
    <dgm:cxn modelId="{FAE7D1D5-CCA0-4FC3-9C87-08245BCAA7E6}" type="presParOf" srcId="{7BBCEE26-7287-43E1-967A-0CE2008E6663}" destId="{75375B64-3FB8-4D07-A82F-7EB0564DDA52}" srcOrd="3" destOrd="0" presId="urn:microsoft.com/office/officeart/2016/7/layout/VerticalHollowActionList"/>
    <dgm:cxn modelId="{0917EE94-14DA-4512-A222-5C72D99572FD}" type="presParOf" srcId="{7BBCEE26-7287-43E1-967A-0CE2008E6663}" destId="{CA88832E-DF8A-4FB9-BC6A-F9B1B175B659}" srcOrd="4" destOrd="0" presId="urn:microsoft.com/office/officeart/2016/7/layout/VerticalHollowActionList"/>
    <dgm:cxn modelId="{1E98CBB2-810A-444D-BD58-5EFB9063671B}" type="presParOf" srcId="{CA88832E-DF8A-4FB9-BC6A-F9B1B175B659}" destId="{42096D80-9814-4D13-A085-AE5E9D2470A7}" srcOrd="0" destOrd="0" presId="urn:microsoft.com/office/officeart/2016/7/layout/VerticalHollowActionList"/>
    <dgm:cxn modelId="{51AE0D89-D183-4AE4-B9F8-19EFF4139912}" type="presParOf" srcId="{CA88832E-DF8A-4FB9-BC6A-F9B1B175B659}" destId="{7F7F8CEC-E683-43CD-A4FF-7DCCC4D9723B}" srcOrd="1" destOrd="0" presId="urn:microsoft.com/office/officeart/2016/7/layout/VerticalHollow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FDB4B4-1B8C-4F80-95A3-23DE95582972}"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6E4945E3-0C8E-44C5-A9C9-9A55BDE0423C}">
      <dgm:prSet/>
      <dgm:spPr/>
      <dgm:t>
        <a:bodyPr/>
        <a:lstStyle/>
        <a:p>
          <a:r>
            <a:rPr lang="en-US" dirty="0"/>
            <a:t>Obtain</a:t>
          </a:r>
        </a:p>
      </dgm:t>
    </dgm:pt>
    <dgm:pt modelId="{A234F03D-C7F3-4F31-B0ED-5EAD6EC72AC7}" type="parTrans" cxnId="{F9AFAFC6-C761-4C7E-9CB2-BBAE9993C362}">
      <dgm:prSet/>
      <dgm:spPr/>
      <dgm:t>
        <a:bodyPr/>
        <a:lstStyle/>
        <a:p>
          <a:endParaRPr lang="en-US"/>
        </a:p>
      </dgm:t>
    </dgm:pt>
    <dgm:pt modelId="{3A8B087A-5243-4E18-8885-6290939162C5}" type="sibTrans" cxnId="{F9AFAFC6-C761-4C7E-9CB2-BBAE9993C362}">
      <dgm:prSet/>
      <dgm:spPr/>
      <dgm:t>
        <a:bodyPr/>
        <a:lstStyle/>
        <a:p>
          <a:endParaRPr lang="en-US"/>
        </a:p>
      </dgm:t>
    </dgm:pt>
    <dgm:pt modelId="{BA0A78E8-2CCC-4DD4-82FC-66E3659584F2}">
      <dgm:prSet/>
      <dgm:spPr/>
      <dgm:t>
        <a:bodyPr/>
        <a:lstStyle/>
        <a:p>
          <a:r>
            <a:rPr lang="en-US" dirty="0"/>
            <a:t>Obtain a 2 year Associate’s degree or complete a 1 year certificate program</a:t>
          </a:r>
        </a:p>
      </dgm:t>
    </dgm:pt>
    <dgm:pt modelId="{7CEDF7AB-F09F-4610-A8D1-5FA7E71ADC15}" type="parTrans" cxnId="{3D1D3995-B825-4BC7-97B5-5B5BEADC7AFE}">
      <dgm:prSet/>
      <dgm:spPr/>
      <dgm:t>
        <a:bodyPr/>
        <a:lstStyle/>
        <a:p>
          <a:endParaRPr lang="en-US"/>
        </a:p>
      </dgm:t>
    </dgm:pt>
    <dgm:pt modelId="{2FD3F5D2-9E3F-4B8F-A3DD-D635B6F5AE12}" type="sibTrans" cxnId="{3D1D3995-B825-4BC7-97B5-5B5BEADC7AFE}">
      <dgm:prSet/>
      <dgm:spPr/>
      <dgm:t>
        <a:bodyPr/>
        <a:lstStyle/>
        <a:p>
          <a:endParaRPr lang="en-US"/>
        </a:p>
      </dgm:t>
    </dgm:pt>
    <dgm:pt modelId="{1ADA4235-358B-4953-A0B1-88A0F4EC534A}">
      <dgm:prSet/>
      <dgm:spPr/>
      <dgm:t>
        <a:bodyPr/>
        <a:lstStyle/>
        <a:p>
          <a:r>
            <a:rPr lang="en-US" dirty="0"/>
            <a:t>Training</a:t>
          </a:r>
        </a:p>
      </dgm:t>
    </dgm:pt>
    <dgm:pt modelId="{DDB41C3A-5E54-4119-9E85-BDBEE3B519E2}" type="parTrans" cxnId="{4F284F05-9253-40F0-8FE8-BADF18335243}">
      <dgm:prSet/>
      <dgm:spPr/>
      <dgm:t>
        <a:bodyPr/>
        <a:lstStyle/>
        <a:p>
          <a:endParaRPr lang="en-US"/>
        </a:p>
      </dgm:t>
    </dgm:pt>
    <dgm:pt modelId="{2AFCEA87-CE07-446B-843F-E43034DBB531}" type="sibTrans" cxnId="{4F284F05-9253-40F0-8FE8-BADF18335243}">
      <dgm:prSet/>
      <dgm:spPr/>
      <dgm:t>
        <a:bodyPr/>
        <a:lstStyle/>
        <a:p>
          <a:endParaRPr lang="en-US"/>
        </a:p>
      </dgm:t>
    </dgm:pt>
    <dgm:pt modelId="{20D543D5-A7E5-4D19-A70A-E3DBD234215E}">
      <dgm:prSet/>
      <dgm:spPr/>
      <dgm:t>
        <a:bodyPr/>
        <a:lstStyle/>
        <a:p>
          <a:r>
            <a:rPr lang="en-US" dirty="0"/>
            <a:t>On-the-job training</a:t>
          </a:r>
        </a:p>
      </dgm:t>
    </dgm:pt>
    <dgm:pt modelId="{598BB0E6-F012-4657-AE3A-9B154881ED3F}" type="parTrans" cxnId="{572AC70A-588A-4626-971B-4E2B3001FF3C}">
      <dgm:prSet/>
      <dgm:spPr/>
      <dgm:t>
        <a:bodyPr/>
        <a:lstStyle/>
        <a:p>
          <a:endParaRPr lang="en-US"/>
        </a:p>
      </dgm:t>
    </dgm:pt>
    <dgm:pt modelId="{E8A0934D-68E3-4879-B23E-9D6C822E1452}" type="sibTrans" cxnId="{572AC70A-588A-4626-971B-4E2B3001FF3C}">
      <dgm:prSet/>
      <dgm:spPr/>
      <dgm:t>
        <a:bodyPr/>
        <a:lstStyle/>
        <a:p>
          <a:endParaRPr lang="en-US"/>
        </a:p>
      </dgm:t>
    </dgm:pt>
    <dgm:pt modelId="{046E3E8F-0C05-41D7-BA51-6161B55A908F}">
      <dgm:prSet/>
      <dgm:spPr/>
      <dgm:t>
        <a:bodyPr/>
        <a:lstStyle/>
        <a:p>
          <a:r>
            <a:rPr lang="en-US" dirty="0"/>
            <a:t>Pass</a:t>
          </a:r>
        </a:p>
      </dgm:t>
    </dgm:pt>
    <dgm:pt modelId="{1B30FDAC-8F23-4BA2-B307-70A77E752330}" type="parTrans" cxnId="{A79171E5-E18B-44A3-983F-5ACB35C3063D}">
      <dgm:prSet/>
      <dgm:spPr/>
      <dgm:t>
        <a:bodyPr/>
        <a:lstStyle/>
        <a:p>
          <a:endParaRPr lang="en-US"/>
        </a:p>
      </dgm:t>
    </dgm:pt>
    <dgm:pt modelId="{B4A33214-ABA2-44F0-BD51-CF02273A4DAD}" type="sibTrans" cxnId="{A79171E5-E18B-44A3-983F-5ACB35C3063D}">
      <dgm:prSet/>
      <dgm:spPr/>
      <dgm:t>
        <a:bodyPr/>
        <a:lstStyle/>
        <a:p>
          <a:endParaRPr lang="en-US"/>
        </a:p>
      </dgm:t>
    </dgm:pt>
    <dgm:pt modelId="{9997EE69-0C11-41CC-A981-68D45889F8B5}">
      <dgm:prSet/>
      <dgm:spPr/>
      <dgm:t>
        <a:bodyPr/>
        <a:lstStyle/>
        <a:p>
          <a:r>
            <a:rPr lang="en-US" dirty="0"/>
            <a:t>Pass the CET exam</a:t>
          </a:r>
        </a:p>
      </dgm:t>
    </dgm:pt>
    <dgm:pt modelId="{194B87E3-441B-45BD-A6D7-CF2F41244BAD}" type="parTrans" cxnId="{6DCEFC02-98CF-4364-BC3C-6B84D324C2A3}">
      <dgm:prSet/>
      <dgm:spPr/>
      <dgm:t>
        <a:bodyPr/>
        <a:lstStyle/>
        <a:p>
          <a:endParaRPr lang="en-US"/>
        </a:p>
      </dgm:t>
    </dgm:pt>
    <dgm:pt modelId="{EE1D98F1-12C8-4EE1-AE89-193A327C1BA5}" type="sibTrans" cxnId="{6DCEFC02-98CF-4364-BC3C-6B84D324C2A3}">
      <dgm:prSet/>
      <dgm:spPr/>
      <dgm:t>
        <a:bodyPr/>
        <a:lstStyle/>
        <a:p>
          <a:endParaRPr lang="en-US"/>
        </a:p>
      </dgm:t>
    </dgm:pt>
    <dgm:pt modelId="{01DFEDA6-FA83-4BEB-8F48-B199284E0915}">
      <dgm:prSet/>
      <dgm:spPr/>
      <dgm:t>
        <a:bodyPr/>
        <a:lstStyle/>
        <a:p>
          <a:r>
            <a:rPr lang="en-US" dirty="0"/>
            <a:t>Continue</a:t>
          </a:r>
        </a:p>
      </dgm:t>
    </dgm:pt>
    <dgm:pt modelId="{972BC99B-5026-4C58-BCE0-F60317186421}" type="parTrans" cxnId="{1F8BC1BF-E3FF-4A8A-BC09-B089DDF5DC84}">
      <dgm:prSet/>
      <dgm:spPr/>
      <dgm:t>
        <a:bodyPr/>
        <a:lstStyle/>
        <a:p>
          <a:endParaRPr lang="en-US"/>
        </a:p>
      </dgm:t>
    </dgm:pt>
    <dgm:pt modelId="{22386E6B-BB13-41E4-B2C6-289C619DC786}" type="sibTrans" cxnId="{1F8BC1BF-E3FF-4A8A-BC09-B089DDF5DC84}">
      <dgm:prSet/>
      <dgm:spPr/>
      <dgm:t>
        <a:bodyPr/>
        <a:lstStyle/>
        <a:p>
          <a:endParaRPr lang="en-US"/>
        </a:p>
      </dgm:t>
    </dgm:pt>
    <dgm:pt modelId="{4D2B5B72-157B-4424-9BEB-F2B680F45A89}">
      <dgm:prSet/>
      <dgm:spPr/>
      <dgm:t>
        <a:bodyPr/>
        <a:lstStyle/>
        <a:p>
          <a:r>
            <a:rPr lang="en-US" dirty="0"/>
            <a:t>Continue required continuous education annually</a:t>
          </a:r>
        </a:p>
      </dgm:t>
    </dgm:pt>
    <dgm:pt modelId="{32004838-CB0D-41E0-A072-A33E68613154}" type="parTrans" cxnId="{159BA27D-2044-4302-AA18-8E12B8D5DDBE}">
      <dgm:prSet/>
      <dgm:spPr/>
      <dgm:t>
        <a:bodyPr/>
        <a:lstStyle/>
        <a:p>
          <a:endParaRPr lang="en-US"/>
        </a:p>
      </dgm:t>
    </dgm:pt>
    <dgm:pt modelId="{0B888D5D-9A9E-42DF-86F6-90AD69FD7FD6}" type="sibTrans" cxnId="{159BA27D-2044-4302-AA18-8E12B8D5DDBE}">
      <dgm:prSet/>
      <dgm:spPr/>
      <dgm:t>
        <a:bodyPr/>
        <a:lstStyle/>
        <a:p>
          <a:endParaRPr lang="en-US"/>
        </a:p>
      </dgm:t>
    </dgm:pt>
    <dgm:pt modelId="{8A2A43ED-88B1-4749-8D7A-64623E5E55D8}" type="pres">
      <dgm:prSet presAssocID="{1AFDB4B4-1B8C-4F80-95A3-23DE95582972}" presName="Name0" presStyleCnt="0">
        <dgm:presLayoutVars>
          <dgm:dir/>
          <dgm:animLvl val="lvl"/>
          <dgm:resizeHandles val="exact"/>
        </dgm:presLayoutVars>
      </dgm:prSet>
      <dgm:spPr/>
    </dgm:pt>
    <dgm:pt modelId="{E4939C04-F710-4C9B-B073-2333EB4C73B2}" type="pres">
      <dgm:prSet presAssocID="{6E4945E3-0C8E-44C5-A9C9-9A55BDE0423C}" presName="linNode" presStyleCnt="0"/>
      <dgm:spPr/>
    </dgm:pt>
    <dgm:pt modelId="{75EC60F2-E6BE-408F-A96F-21F309A64D4A}" type="pres">
      <dgm:prSet presAssocID="{6E4945E3-0C8E-44C5-A9C9-9A55BDE0423C}" presName="parentText" presStyleLbl="alignNode1" presStyleIdx="0" presStyleCnt="4">
        <dgm:presLayoutVars>
          <dgm:chMax val="1"/>
          <dgm:bulletEnabled/>
        </dgm:presLayoutVars>
      </dgm:prSet>
      <dgm:spPr/>
    </dgm:pt>
    <dgm:pt modelId="{95D65B23-223D-4A62-9B7D-8F74E9CBFD5F}" type="pres">
      <dgm:prSet presAssocID="{6E4945E3-0C8E-44C5-A9C9-9A55BDE0423C}" presName="descendantText" presStyleLbl="alignAccFollowNode1" presStyleIdx="0" presStyleCnt="4">
        <dgm:presLayoutVars>
          <dgm:bulletEnabled/>
        </dgm:presLayoutVars>
      </dgm:prSet>
      <dgm:spPr/>
    </dgm:pt>
    <dgm:pt modelId="{654BD70B-9A94-4595-82D9-168B6096323E}" type="pres">
      <dgm:prSet presAssocID="{3A8B087A-5243-4E18-8885-6290939162C5}" presName="sp" presStyleCnt="0"/>
      <dgm:spPr/>
    </dgm:pt>
    <dgm:pt modelId="{8EC46AD4-B85B-4D90-B423-9495343B20B9}" type="pres">
      <dgm:prSet presAssocID="{1ADA4235-358B-4953-A0B1-88A0F4EC534A}" presName="linNode" presStyleCnt="0"/>
      <dgm:spPr/>
    </dgm:pt>
    <dgm:pt modelId="{5360EA0A-770D-4E7C-BA60-69A34CA4F96E}" type="pres">
      <dgm:prSet presAssocID="{1ADA4235-358B-4953-A0B1-88A0F4EC534A}" presName="parentText" presStyleLbl="alignNode1" presStyleIdx="1" presStyleCnt="4">
        <dgm:presLayoutVars>
          <dgm:chMax val="1"/>
          <dgm:bulletEnabled/>
        </dgm:presLayoutVars>
      </dgm:prSet>
      <dgm:spPr/>
    </dgm:pt>
    <dgm:pt modelId="{60E3520C-2075-4F47-AA1F-557397D11454}" type="pres">
      <dgm:prSet presAssocID="{1ADA4235-358B-4953-A0B1-88A0F4EC534A}" presName="descendantText" presStyleLbl="alignAccFollowNode1" presStyleIdx="1" presStyleCnt="4">
        <dgm:presLayoutVars>
          <dgm:bulletEnabled/>
        </dgm:presLayoutVars>
      </dgm:prSet>
      <dgm:spPr/>
    </dgm:pt>
    <dgm:pt modelId="{7A8A0595-9162-457D-827C-A04E3CB0708D}" type="pres">
      <dgm:prSet presAssocID="{2AFCEA87-CE07-446B-843F-E43034DBB531}" presName="sp" presStyleCnt="0"/>
      <dgm:spPr/>
    </dgm:pt>
    <dgm:pt modelId="{88EAD839-19F1-47E6-89B5-AB03968A24D6}" type="pres">
      <dgm:prSet presAssocID="{046E3E8F-0C05-41D7-BA51-6161B55A908F}" presName="linNode" presStyleCnt="0"/>
      <dgm:spPr/>
    </dgm:pt>
    <dgm:pt modelId="{1F642D36-4363-4DD9-87D3-D22C9B9C5A11}" type="pres">
      <dgm:prSet presAssocID="{046E3E8F-0C05-41D7-BA51-6161B55A908F}" presName="parentText" presStyleLbl="alignNode1" presStyleIdx="2" presStyleCnt="4">
        <dgm:presLayoutVars>
          <dgm:chMax val="1"/>
          <dgm:bulletEnabled/>
        </dgm:presLayoutVars>
      </dgm:prSet>
      <dgm:spPr/>
    </dgm:pt>
    <dgm:pt modelId="{12CB7789-3C83-480B-ACB9-715B1A310113}" type="pres">
      <dgm:prSet presAssocID="{046E3E8F-0C05-41D7-BA51-6161B55A908F}" presName="descendantText" presStyleLbl="alignAccFollowNode1" presStyleIdx="2" presStyleCnt="4">
        <dgm:presLayoutVars>
          <dgm:bulletEnabled/>
        </dgm:presLayoutVars>
      </dgm:prSet>
      <dgm:spPr/>
    </dgm:pt>
    <dgm:pt modelId="{D29FD5A6-514D-4AEF-9E87-ADF98BF3AD8D}" type="pres">
      <dgm:prSet presAssocID="{B4A33214-ABA2-44F0-BD51-CF02273A4DAD}" presName="sp" presStyleCnt="0"/>
      <dgm:spPr/>
    </dgm:pt>
    <dgm:pt modelId="{3E8EF65C-02CD-454B-A623-FE9890957CB9}" type="pres">
      <dgm:prSet presAssocID="{01DFEDA6-FA83-4BEB-8F48-B199284E0915}" presName="linNode" presStyleCnt="0"/>
      <dgm:spPr/>
    </dgm:pt>
    <dgm:pt modelId="{C53CC377-4A2B-4EA4-A346-750BF0A49311}" type="pres">
      <dgm:prSet presAssocID="{01DFEDA6-FA83-4BEB-8F48-B199284E0915}" presName="parentText" presStyleLbl="alignNode1" presStyleIdx="3" presStyleCnt="4">
        <dgm:presLayoutVars>
          <dgm:chMax val="1"/>
          <dgm:bulletEnabled/>
        </dgm:presLayoutVars>
      </dgm:prSet>
      <dgm:spPr/>
    </dgm:pt>
    <dgm:pt modelId="{404428FA-46C8-499B-893A-EE53E90DAA0A}" type="pres">
      <dgm:prSet presAssocID="{01DFEDA6-FA83-4BEB-8F48-B199284E0915}" presName="descendantText" presStyleLbl="alignAccFollowNode1" presStyleIdx="3" presStyleCnt="4">
        <dgm:presLayoutVars>
          <dgm:bulletEnabled/>
        </dgm:presLayoutVars>
      </dgm:prSet>
      <dgm:spPr/>
    </dgm:pt>
  </dgm:ptLst>
  <dgm:cxnLst>
    <dgm:cxn modelId="{6DCEFC02-98CF-4364-BC3C-6B84D324C2A3}" srcId="{046E3E8F-0C05-41D7-BA51-6161B55A908F}" destId="{9997EE69-0C11-41CC-A981-68D45889F8B5}" srcOrd="0" destOrd="0" parTransId="{194B87E3-441B-45BD-A6D7-CF2F41244BAD}" sibTransId="{EE1D98F1-12C8-4EE1-AE89-193A327C1BA5}"/>
    <dgm:cxn modelId="{4F284F05-9253-40F0-8FE8-BADF18335243}" srcId="{1AFDB4B4-1B8C-4F80-95A3-23DE95582972}" destId="{1ADA4235-358B-4953-A0B1-88A0F4EC534A}" srcOrd="1" destOrd="0" parTransId="{DDB41C3A-5E54-4119-9E85-BDBEE3B519E2}" sibTransId="{2AFCEA87-CE07-446B-843F-E43034DBB531}"/>
    <dgm:cxn modelId="{572AC70A-588A-4626-971B-4E2B3001FF3C}" srcId="{1ADA4235-358B-4953-A0B1-88A0F4EC534A}" destId="{20D543D5-A7E5-4D19-A70A-E3DBD234215E}" srcOrd="0" destOrd="0" parTransId="{598BB0E6-F012-4657-AE3A-9B154881ED3F}" sibTransId="{E8A0934D-68E3-4879-B23E-9D6C822E1452}"/>
    <dgm:cxn modelId="{452FF30D-E128-4017-B93E-78D072B86353}" type="presOf" srcId="{9997EE69-0C11-41CC-A981-68D45889F8B5}" destId="{12CB7789-3C83-480B-ACB9-715B1A310113}" srcOrd="0" destOrd="0" presId="urn:microsoft.com/office/officeart/2016/7/layout/VerticalSolidActionList"/>
    <dgm:cxn modelId="{D35D8541-D68C-4852-9051-8DF6CF6A1918}" type="presOf" srcId="{01DFEDA6-FA83-4BEB-8F48-B199284E0915}" destId="{C53CC377-4A2B-4EA4-A346-750BF0A49311}" srcOrd="0" destOrd="0" presId="urn:microsoft.com/office/officeart/2016/7/layout/VerticalSolidActionList"/>
    <dgm:cxn modelId="{CA138649-E1AF-4EA7-A493-D7945F37A930}" type="presOf" srcId="{BA0A78E8-2CCC-4DD4-82FC-66E3659584F2}" destId="{95D65B23-223D-4A62-9B7D-8F74E9CBFD5F}" srcOrd="0" destOrd="0" presId="urn:microsoft.com/office/officeart/2016/7/layout/VerticalSolidActionList"/>
    <dgm:cxn modelId="{159BA27D-2044-4302-AA18-8E12B8D5DDBE}" srcId="{01DFEDA6-FA83-4BEB-8F48-B199284E0915}" destId="{4D2B5B72-157B-4424-9BEB-F2B680F45A89}" srcOrd="0" destOrd="0" parTransId="{32004838-CB0D-41E0-A072-A33E68613154}" sibTransId="{0B888D5D-9A9E-42DF-86F6-90AD69FD7FD6}"/>
    <dgm:cxn modelId="{3D1D3995-B825-4BC7-97B5-5B5BEADC7AFE}" srcId="{6E4945E3-0C8E-44C5-A9C9-9A55BDE0423C}" destId="{BA0A78E8-2CCC-4DD4-82FC-66E3659584F2}" srcOrd="0" destOrd="0" parTransId="{7CEDF7AB-F09F-4610-A8D1-5FA7E71ADC15}" sibTransId="{2FD3F5D2-9E3F-4B8F-A3DD-D635B6F5AE12}"/>
    <dgm:cxn modelId="{89DBA69F-7FD0-42A3-B68D-D17F90B97651}" type="presOf" srcId="{4D2B5B72-157B-4424-9BEB-F2B680F45A89}" destId="{404428FA-46C8-499B-893A-EE53E90DAA0A}" srcOrd="0" destOrd="0" presId="urn:microsoft.com/office/officeart/2016/7/layout/VerticalSolidActionList"/>
    <dgm:cxn modelId="{C2E65BA6-6B3A-40F8-816D-9A80AEA77803}" type="presOf" srcId="{1AFDB4B4-1B8C-4F80-95A3-23DE95582972}" destId="{8A2A43ED-88B1-4749-8D7A-64623E5E55D8}" srcOrd="0" destOrd="0" presId="urn:microsoft.com/office/officeart/2016/7/layout/VerticalSolidActionList"/>
    <dgm:cxn modelId="{1F8BC1BF-E3FF-4A8A-BC09-B089DDF5DC84}" srcId="{1AFDB4B4-1B8C-4F80-95A3-23DE95582972}" destId="{01DFEDA6-FA83-4BEB-8F48-B199284E0915}" srcOrd="3" destOrd="0" parTransId="{972BC99B-5026-4C58-BCE0-F60317186421}" sibTransId="{22386E6B-BB13-41E4-B2C6-289C619DC786}"/>
    <dgm:cxn modelId="{F9AFAFC6-C761-4C7E-9CB2-BBAE9993C362}" srcId="{1AFDB4B4-1B8C-4F80-95A3-23DE95582972}" destId="{6E4945E3-0C8E-44C5-A9C9-9A55BDE0423C}" srcOrd="0" destOrd="0" parTransId="{A234F03D-C7F3-4F31-B0ED-5EAD6EC72AC7}" sibTransId="{3A8B087A-5243-4E18-8885-6290939162C5}"/>
    <dgm:cxn modelId="{275E69CA-2E63-4C91-8760-0037C6560E80}" type="presOf" srcId="{20D543D5-A7E5-4D19-A70A-E3DBD234215E}" destId="{60E3520C-2075-4F47-AA1F-557397D11454}" srcOrd="0" destOrd="0" presId="urn:microsoft.com/office/officeart/2016/7/layout/VerticalSolidActionList"/>
    <dgm:cxn modelId="{A79171E5-E18B-44A3-983F-5ACB35C3063D}" srcId="{1AFDB4B4-1B8C-4F80-95A3-23DE95582972}" destId="{046E3E8F-0C05-41D7-BA51-6161B55A908F}" srcOrd="2" destOrd="0" parTransId="{1B30FDAC-8F23-4BA2-B307-70A77E752330}" sibTransId="{B4A33214-ABA2-44F0-BD51-CF02273A4DAD}"/>
    <dgm:cxn modelId="{497A3BEC-98E9-4030-A1A1-1A8DDB57A573}" type="presOf" srcId="{1ADA4235-358B-4953-A0B1-88A0F4EC534A}" destId="{5360EA0A-770D-4E7C-BA60-69A34CA4F96E}" srcOrd="0" destOrd="0" presId="urn:microsoft.com/office/officeart/2016/7/layout/VerticalSolidActionList"/>
    <dgm:cxn modelId="{EDD41CEF-7D43-4EFE-B657-91BF33B7FFF3}" type="presOf" srcId="{6E4945E3-0C8E-44C5-A9C9-9A55BDE0423C}" destId="{75EC60F2-E6BE-408F-A96F-21F309A64D4A}" srcOrd="0" destOrd="0" presId="urn:microsoft.com/office/officeart/2016/7/layout/VerticalSolidActionList"/>
    <dgm:cxn modelId="{7FDA56EF-C8EE-4E8B-B9EA-73734807AAB3}" type="presOf" srcId="{046E3E8F-0C05-41D7-BA51-6161B55A908F}" destId="{1F642D36-4363-4DD9-87D3-D22C9B9C5A11}" srcOrd="0" destOrd="0" presId="urn:microsoft.com/office/officeart/2016/7/layout/VerticalSolidActionList"/>
    <dgm:cxn modelId="{C6508339-757C-4FEC-9687-722A710AA93A}" type="presParOf" srcId="{8A2A43ED-88B1-4749-8D7A-64623E5E55D8}" destId="{E4939C04-F710-4C9B-B073-2333EB4C73B2}" srcOrd="0" destOrd="0" presId="urn:microsoft.com/office/officeart/2016/7/layout/VerticalSolidActionList"/>
    <dgm:cxn modelId="{841F19A4-B320-4496-B816-67D593BFB482}" type="presParOf" srcId="{E4939C04-F710-4C9B-B073-2333EB4C73B2}" destId="{75EC60F2-E6BE-408F-A96F-21F309A64D4A}" srcOrd="0" destOrd="0" presId="urn:microsoft.com/office/officeart/2016/7/layout/VerticalSolidActionList"/>
    <dgm:cxn modelId="{FFCDBAA1-1B04-484F-8807-835ABCC09061}" type="presParOf" srcId="{E4939C04-F710-4C9B-B073-2333EB4C73B2}" destId="{95D65B23-223D-4A62-9B7D-8F74E9CBFD5F}" srcOrd="1" destOrd="0" presId="urn:microsoft.com/office/officeart/2016/7/layout/VerticalSolidActionList"/>
    <dgm:cxn modelId="{47BB95F0-757C-4A68-991A-04EFF7FA2824}" type="presParOf" srcId="{8A2A43ED-88B1-4749-8D7A-64623E5E55D8}" destId="{654BD70B-9A94-4595-82D9-168B6096323E}" srcOrd="1" destOrd="0" presId="urn:microsoft.com/office/officeart/2016/7/layout/VerticalSolidActionList"/>
    <dgm:cxn modelId="{82DB1EB7-73BA-4591-96D1-389D6305E03C}" type="presParOf" srcId="{8A2A43ED-88B1-4749-8D7A-64623E5E55D8}" destId="{8EC46AD4-B85B-4D90-B423-9495343B20B9}" srcOrd="2" destOrd="0" presId="urn:microsoft.com/office/officeart/2016/7/layout/VerticalSolidActionList"/>
    <dgm:cxn modelId="{7B69C3BB-B62E-48C2-A5C6-D7491A2A8E1B}" type="presParOf" srcId="{8EC46AD4-B85B-4D90-B423-9495343B20B9}" destId="{5360EA0A-770D-4E7C-BA60-69A34CA4F96E}" srcOrd="0" destOrd="0" presId="urn:microsoft.com/office/officeart/2016/7/layout/VerticalSolidActionList"/>
    <dgm:cxn modelId="{7C0469C7-1F04-4D9E-9D65-6A52C2E18D0D}" type="presParOf" srcId="{8EC46AD4-B85B-4D90-B423-9495343B20B9}" destId="{60E3520C-2075-4F47-AA1F-557397D11454}" srcOrd="1" destOrd="0" presId="urn:microsoft.com/office/officeart/2016/7/layout/VerticalSolidActionList"/>
    <dgm:cxn modelId="{94228C78-6968-4553-A284-4C16E28B6F76}" type="presParOf" srcId="{8A2A43ED-88B1-4749-8D7A-64623E5E55D8}" destId="{7A8A0595-9162-457D-827C-A04E3CB0708D}" srcOrd="3" destOrd="0" presId="urn:microsoft.com/office/officeart/2016/7/layout/VerticalSolidActionList"/>
    <dgm:cxn modelId="{19A9D3BE-F9B6-477E-ACA6-A93EA0077872}" type="presParOf" srcId="{8A2A43ED-88B1-4749-8D7A-64623E5E55D8}" destId="{88EAD839-19F1-47E6-89B5-AB03968A24D6}" srcOrd="4" destOrd="0" presId="urn:microsoft.com/office/officeart/2016/7/layout/VerticalSolidActionList"/>
    <dgm:cxn modelId="{B018F2AA-2F08-4243-A152-FCDA49C6CD5C}" type="presParOf" srcId="{88EAD839-19F1-47E6-89B5-AB03968A24D6}" destId="{1F642D36-4363-4DD9-87D3-D22C9B9C5A11}" srcOrd="0" destOrd="0" presId="urn:microsoft.com/office/officeart/2016/7/layout/VerticalSolidActionList"/>
    <dgm:cxn modelId="{B9F3032A-EBED-4A29-8679-8C428980C678}" type="presParOf" srcId="{88EAD839-19F1-47E6-89B5-AB03968A24D6}" destId="{12CB7789-3C83-480B-ACB9-715B1A310113}" srcOrd="1" destOrd="0" presId="urn:microsoft.com/office/officeart/2016/7/layout/VerticalSolidActionList"/>
    <dgm:cxn modelId="{0A89B9FF-8FE2-4DDB-B6C9-1DFE4A129601}" type="presParOf" srcId="{8A2A43ED-88B1-4749-8D7A-64623E5E55D8}" destId="{D29FD5A6-514D-4AEF-9E87-ADF98BF3AD8D}" srcOrd="5" destOrd="0" presId="urn:microsoft.com/office/officeart/2016/7/layout/VerticalSolidActionList"/>
    <dgm:cxn modelId="{908E2CA6-86A8-4F6E-8E37-29C3670546B1}" type="presParOf" srcId="{8A2A43ED-88B1-4749-8D7A-64623E5E55D8}" destId="{3E8EF65C-02CD-454B-A623-FE9890957CB9}" srcOrd="6" destOrd="0" presId="urn:microsoft.com/office/officeart/2016/7/layout/VerticalSolidActionList"/>
    <dgm:cxn modelId="{9ABE2F29-F9D4-4B8C-87FE-838523325CD4}" type="presParOf" srcId="{3E8EF65C-02CD-454B-A623-FE9890957CB9}" destId="{C53CC377-4A2B-4EA4-A346-750BF0A49311}" srcOrd="0" destOrd="0" presId="urn:microsoft.com/office/officeart/2016/7/layout/VerticalSolidActionList"/>
    <dgm:cxn modelId="{70C73BC3-2887-427C-831C-CF7D20DC2931}" type="presParOf" srcId="{3E8EF65C-02CD-454B-A623-FE9890957CB9}" destId="{404428FA-46C8-499B-893A-EE53E90DAA0A}" srcOrd="1" destOrd="0" presId="urn:microsoft.com/office/officeart/2016/7/layout/VerticalSolid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7A5E8-DAC5-451B-8E74-896D992C2B3F}">
      <dsp:nvSpPr>
        <dsp:cNvPr id="0" name=""/>
        <dsp:cNvSpPr/>
      </dsp:nvSpPr>
      <dsp:spPr>
        <a:xfrm>
          <a:off x="0" y="1697"/>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7377F-0632-4B74-A34B-51FC956F166F}">
      <dsp:nvSpPr>
        <dsp:cNvPr id="0" name=""/>
        <dsp:cNvSpPr/>
      </dsp:nvSpPr>
      <dsp:spPr>
        <a:xfrm>
          <a:off x="218854" y="164481"/>
          <a:ext cx="397916" cy="3979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EE3351-69FE-4DB5-92A9-8A5BFD0204C8}">
      <dsp:nvSpPr>
        <dsp:cNvPr id="0" name=""/>
        <dsp:cNvSpPr/>
      </dsp:nvSpPr>
      <dsp:spPr>
        <a:xfrm>
          <a:off x="835624" y="1697"/>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What is Cardiology?</a:t>
          </a:r>
        </a:p>
      </dsp:txBody>
      <dsp:txXfrm>
        <a:off x="835624" y="1697"/>
        <a:ext cx="5078584" cy="723484"/>
      </dsp:txXfrm>
    </dsp:sp>
    <dsp:sp modelId="{1EA1E413-F263-4A9E-AE0A-A6365856EC0C}">
      <dsp:nvSpPr>
        <dsp:cNvPr id="0" name=""/>
        <dsp:cNvSpPr/>
      </dsp:nvSpPr>
      <dsp:spPr>
        <a:xfrm>
          <a:off x="0" y="906053"/>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BF411B-F529-4156-B0A3-9580FF4FF990}">
      <dsp:nvSpPr>
        <dsp:cNvPr id="0" name=""/>
        <dsp:cNvSpPr/>
      </dsp:nvSpPr>
      <dsp:spPr>
        <a:xfrm>
          <a:off x="218854" y="1068837"/>
          <a:ext cx="397916" cy="3979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3FD67F-F240-440E-8F20-C6B7138C1437}">
      <dsp:nvSpPr>
        <dsp:cNvPr id="0" name=""/>
        <dsp:cNvSpPr/>
      </dsp:nvSpPr>
      <dsp:spPr>
        <a:xfrm>
          <a:off x="835624" y="906053"/>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Who works on a Cardiovascular team?</a:t>
          </a:r>
        </a:p>
      </dsp:txBody>
      <dsp:txXfrm>
        <a:off x="835624" y="906053"/>
        <a:ext cx="5078584" cy="723484"/>
      </dsp:txXfrm>
    </dsp:sp>
    <dsp:sp modelId="{68F54324-9822-4265-A3B3-CA8E4196BAE5}">
      <dsp:nvSpPr>
        <dsp:cNvPr id="0" name=""/>
        <dsp:cNvSpPr/>
      </dsp:nvSpPr>
      <dsp:spPr>
        <a:xfrm>
          <a:off x="0" y="1810408"/>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EB83FD-3410-48DB-95BF-BB8634F82081}">
      <dsp:nvSpPr>
        <dsp:cNvPr id="0" name=""/>
        <dsp:cNvSpPr/>
      </dsp:nvSpPr>
      <dsp:spPr>
        <a:xfrm>
          <a:off x="218854" y="1973192"/>
          <a:ext cx="397916" cy="3979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6CE350-A510-4988-AAAB-7FC869BA733E}">
      <dsp:nvSpPr>
        <dsp:cNvPr id="0" name=""/>
        <dsp:cNvSpPr/>
      </dsp:nvSpPr>
      <dsp:spPr>
        <a:xfrm>
          <a:off x="835624" y="1810408"/>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Careers in Cardiology</a:t>
          </a:r>
        </a:p>
      </dsp:txBody>
      <dsp:txXfrm>
        <a:off x="835624" y="1810408"/>
        <a:ext cx="5078584" cy="723484"/>
      </dsp:txXfrm>
    </dsp:sp>
    <dsp:sp modelId="{5572DBEE-43A1-4A30-82D2-5085A1C95E4B}">
      <dsp:nvSpPr>
        <dsp:cNvPr id="0" name=""/>
        <dsp:cNvSpPr/>
      </dsp:nvSpPr>
      <dsp:spPr>
        <a:xfrm>
          <a:off x="0" y="2714764"/>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178C0B-3F34-4B8C-B084-F3B1A8802F7C}">
      <dsp:nvSpPr>
        <dsp:cNvPr id="0" name=""/>
        <dsp:cNvSpPr/>
      </dsp:nvSpPr>
      <dsp:spPr>
        <a:xfrm>
          <a:off x="218854" y="2877548"/>
          <a:ext cx="397916" cy="3979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C7F760-50A4-4A23-8E36-8E5B7C2080C3}">
      <dsp:nvSpPr>
        <dsp:cNvPr id="0" name=""/>
        <dsp:cNvSpPr/>
      </dsp:nvSpPr>
      <dsp:spPr>
        <a:xfrm>
          <a:off x="835624" y="2714764"/>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Job Responsibilities</a:t>
          </a:r>
        </a:p>
      </dsp:txBody>
      <dsp:txXfrm>
        <a:off x="835624" y="2714764"/>
        <a:ext cx="5078584" cy="723484"/>
      </dsp:txXfrm>
    </dsp:sp>
    <dsp:sp modelId="{C8C55D68-B49D-4C22-9308-D7932FC674B3}">
      <dsp:nvSpPr>
        <dsp:cNvPr id="0" name=""/>
        <dsp:cNvSpPr/>
      </dsp:nvSpPr>
      <dsp:spPr>
        <a:xfrm>
          <a:off x="0" y="3619119"/>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57F7B-C9D4-4CA9-B0E4-473251BE8EAD}">
      <dsp:nvSpPr>
        <dsp:cNvPr id="0" name=""/>
        <dsp:cNvSpPr/>
      </dsp:nvSpPr>
      <dsp:spPr>
        <a:xfrm>
          <a:off x="218854" y="3781903"/>
          <a:ext cx="397916" cy="3979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169FE4-9086-4A87-9CF5-FC7D9970B4C7}">
      <dsp:nvSpPr>
        <dsp:cNvPr id="0" name=""/>
        <dsp:cNvSpPr/>
      </dsp:nvSpPr>
      <dsp:spPr>
        <a:xfrm>
          <a:off x="835624" y="3619119"/>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Skills &amp; Competencies</a:t>
          </a:r>
        </a:p>
      </dsp:txBody>
      <dsp:txXfrm>
        <a:off x="835624" y="3619119"/>
        <a:ext cx="5078584" cy="723484"/>
      </dsp:txXfrm>
    </dsp:sp>
    <dsp:sp modelId="{7303752F-77CA-415C-A466-F85ABE6337FA}">
      <dsp:nvSpPr>
        <dsp:cNvPr id="0" name=""/>
        <dsp:cNvSpPr/>
      </dsp:nvSpPr>
      <dsp:spPr>
        <a:xfrm>
          <a:off x="0" y="4523474"/>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C0015-5E00-4910-8AD6-E08886D24753}">
      <dsp:nvSpPr>
        <dsp:cNvPr id="0" name=""/>
        <dsp:cNvSpPr/>
      </dsp:nvSpPr>
      <dsp:spPr>
        <a:xfrm>
          <a:off x="218854" y="4686258"/>
          <a:ext cx="397916" cy="3979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712301-0556-47EF-B9DD-AFD66F8EBF0E}">
      <dsp:nvSpPr>
        <dsp:cNvPr id="0" name=""/>
        <dsp:cNvSpPr/>
      </dsp:nvSpPr>
      <dsp:spPr>
        <a:xfrm>
          <a:off x="835624" y="4523474"/>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Education Requirements &amp; Licensure</a:t>
          </a:r>
        </a:p>
      </dsp:txBody>
      <dsp:txXfrm>
        <a:off x="835624" y="4523474"/>
        <a:ext cx="5078584" cy="723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19C03-23D8-4274-8006-FD9E2DB633CA}">
      <dsp:nvSpPr>
        <dsp:cNvPr id="0" name=""/>
        <dsp:cNvSpPr/>
      </dsp:nvSpPr>
      <dsp:spPr>
        <a:xfrm>
          <a:off x="4688" y="538208"/>
          <a:ext cx="1598636" cy="79931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b="1"/>
          </a:pPr>
          <a:r>
            <a:rPr lang="en-US" sz="2900" kern="1200" dirty="0"/>
            <a:t>List</a:t>
          </a:r>
        </a:p>
      </dsp:txBody>
      <dsp:txXfrm>
        <a:off x="28099" y="561619"/>
        <a:ext cx="1551814" cy="752496"/>
      </dsp:txXfrm>
    </dsp:sp>
    <dsp:sp modelId="{42EC25F9-7CDB-4D41-8DF4-EED1BA3E45EE}">
      <dsp:nvSpPr>
        <dsp:cNvPr id="0" name=""/>
        <dsp:cNvSpPr/>
      </dsp:nvSpPr>
      <dsp:spPr>
        <a:xfrm>
          <a:off x="164551" y="1337526"/>
          <a:ext cx="159863" cy="599488"/>
        </a:xfrm>
        <a:custGeom>
          <a:avLst/>
          <a:gdLst/>
          <a:ahLst/>
          <a:cxnLst/>
          <a:rect l="0" t="0" r="0" b="0"/>
          <a:pathLst>
            <a:path>
              <a:moveTo>
                <a:pt x="0" y="0"/>
              </a:moveTo>
              <a:lnTo>
                <a:pt x="0" y="599488"/>
              </a:lnTo>
              <a:lnTo>
                <a:pt x="159863" y="599488"/>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5D2794-A23B-4C37-AAE9-01615B138EBE}">
      <dsp:nvSpPr>
        <dsp:cNvPr id="0" name=""/>
        <dsp:cNvSpPr/>
      </dsp:nvSpPr>
      <dsp:spPr>
        <a:xfrm>
          <a:off x="324415" y="1537356"/>
          <a:ext cx="1278909" cy="79931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List 3 careers in Cardiology</a:t>
          </a:r>
        </a:p>
      </dsp:txBody>
      <dsp:txXfrm>
        <a:off x="347826" y="1560767"/>
        <a:ext cx="1232087" cy="752496"/>
      </dsp:txXfrm>
    </dsp:sp>
    <dsp:sp modelId="{EE8E5E59-89ED-4531-8F2E-E3FC9A27D252}">
      <dsp:nvSpPr>
        <dsp:cNvPr id="0" name=""/>
        <dsp:cNvSpPr/>
      </dsp:nvSpPr>
      <dsp:spPr>
        <a:xfrm>
          <a:off x="2002984" y="538208"/>
          <a:ext cx="1598636" cy="799318"/>
        </a:xfrm>
        <a:prstGeom prst="roundRect">
          <a:avLst>
            <a:gd name="adj" fmla="val 10000"/>
          </a:avLst>
        </a:prstGeom>
        <a:solidFill>
          <a:schemeClr val="accent2">
            <a:hueOff val="840789"/>
            <a:satOff val="-893"/>
            <a:lumOff val="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b="1"/>
          </a:pPr>
          <a:r>
            <a:rPr lang="en-US" sz="2900" kern="1200" dirty="0"/>
            <a:t>Name</a:t>
          </a:r>
        </a:p>
      </dsp:txBody>
      <dsp:txXfrm>
        <a:off x="2026395" y="561619"/>
        <a:ext cx="1551814" cy="752496"/>
      </dsp:txXfrm>
    </dsp:sp>
    <dsp:sp modelId="{8981A086-791B-460B-B6B3-30F4229A31C8}">
      <dsp:nvSpPr>
        <dsp:cNvPr id="0" name=""/>
        <dsp:cNvSpPr/>
      </dsp:nvSpPr>
      <dsp:spPr>
        <a:xfrm>
          <a:off x="2162847" y="1337526"/>
          <a:ext cx="159863" cy="599488"/>
        </a:xfrm>
        <a:custGeom>
          <a:avLst/>
          <a:gdLst/>
          <a:ahLst/>
          <a:cxnLst/>
          <a:rect l="0" t="0" r="0" b="0"/>
          <a:pathLst>
            <a:path>
              <a:moveTo>
                <a:pt x="0" y="0"/>
              </a:moveTo>
              <a:lnTo>
                <a:pt x="0" y="599488"/>
              </a:lnTo>
              <a:lnTo>
                <a:pt x="159863" y="599488"/>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1F5C7-D0E0-4DF1-A5B7-1FD39CE58ED4}">
      <dsp:nvSpPr>
        <dsp:cNvPr id="0" name=""/>
        <dsp:cNvSpPr/>
      </dsp:nvSpPr>
      <dsp:spPr>
        <a:xfrm>
          <a:off x="2322711" y="1537356"/>
          <a:ext cx="1278909" cy="79931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840789"/>
              <a:satOff val="-893"/>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Name 2 areas of the body that Cardiovascular Specialists treat</a:t>
          </a:r>
        </a:p>
      </dsp:txBody>
      <dsp:txXfrm>
        <a:off x="2346122" y="1560767"/>
        <a:ext cx="1232087" cy="752496"/>
      </dsp:txXfrm>
    </dsp:sp>
    <dsp:sp modelId="{52203A51-5A10-48AA-83BD-5B0C260FAEC2}">
      <dsp:nvSpPr>
        <dsp:cNvPr id="0" name=""/>
        <dsp:cNvSpPr/>
      </dsp:nvSpPr>
      <dsp:spPr>
        <a:xfrm>
          <a:off x="4001280" y="538208"/>
          <a:ext cx="1598636" cy="799318"/>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b="1"/>
          </a:pPr>
          <a:r>
            <a:rPr lang="en-US" sz="2900" kern="1200" dirty="0"/>
            <a:t>Describe</a:t>
          </a:r>
        </a:p>
      </dsp:txBody>
      <dsp:txXfrm>
        <a:off x="4024691" y="561619"/>
        <a:ext cx="1551814" cy="752496"/>
      </dsp:txXfrm>
    </dsp:sp>
    <dsp:sp modelId="{412EF396-3A39-43AA-BC1D-960C8CD38E2C}">
      <dsp:nvSpPr>
        <dsp:cNvPr id="0" name=""/>
        <dsp:cNvSpPr/>
      </dsp:nvSpPr>
      <dsp:spPr>
        <a:xfrm>
          <a:off x="4161143" y="1337526"/>
          <a:ext cx="159863" cy="599488"/>
        </a:xfrm>
        <a:custGeom>
          <a:avLst/>
          <a:gdLst/>
          <a:ahLst/>
          <a:cxnLst/>
          <a:rect l="0" t="0" r="0" b="0"/>
          <a:pathLst>
            <a:path>
              <a:moveTo>
                <a:pt x="0" y="0"/>
              </a:moveTo>
              <a:lnTo>
                <a:pt x="0" y="599488"/>
              </a:lnTo>
              <a:lnTo>
                <a:pt x="159863" y="599488"/>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794F4-D0F3-4D6C-8EFB-9D57D26EF450}">
      <dsp:nvSpPr>
        <dsp:cNvPr id="0" name=""/>
        <dsp:cNvSpPr/>
      </dsp:nvSpPr>
      <dsp:spPr>
        <a:xfrm>
          <a:off x="4321007" y="1537356"/>
          <a:ext cx="1278909" cy="79931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681577"/>
              <a:satOff val="-1786"/>
              <a:lumOff val="13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Describe 3 job responsibilities of a Cardiologist </a:t>
          </a:r>
        </a:p>
      </dsp:txBody>
      <dsp:txXfrm>
        <a:off x="4344418" y="1560767"/>
        <a:ext cx="1232087" cy="752496"/>
      </dsp:txXfrm>
    </dsp:sp>
    <dsp:sp modelId="{294FBD2B-26C6-40A3-8B27-38FB76BBEA76}">
      <dsp:nvSpPr>
        <dsp:cNvPr id="0" name=""/>
        <dsp:cNvSpPr/>
      </dsp:nvSpPr>
      <dsp:spPr>
        <a:xfrm>
          <a:off x="5999576" y="538208"/>
          <a:ext cx="1598636" cy="799318"/>
        </a:xfrm>
        <a:prstGeom prst="roundRect">
          <a:avLst>
            <a:gd name="adj" fmla="val 10000"/>
          </a:avLst>
        </a:prstGeom>
        <a:solidFill>
          <a:schemeClr val="accent2">
            <a:hueOff val="2522366"/>
            <a:satOff val="-2679"/>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b="1"/>
          </a:pPr>
          <a:r>
            <a:rPr lang="en-US" sz="2900" kern="1200" dirty="0"/>
            <a:t>List</a:t>
          </a:r>
        </a:p>
      </dsp:txBody>
      <dsp:txXfrm>
        <a:off x="6022987" y="561619"/>
        <a:ext cx="1551814" cy="752496"/>
      </dsp:txXfrm>
    </dsp:sp>
    <dsp:sp modelId="{58FE5895-5B9D-4D15-B2E7-DEDFDF26BA7E}">
      <dsp:nvSpPr>
        <dsp:cNvPr id="0" name=""/>
        <dsp:cNvSpPr/>
      </dsp:nvSpPr>
      <dsp:spPr>
        <a:xfrm>
          <a:off x="6159439" y="1337526"/>
          <a:ext cx="159863" cy="599488"/>
        </a:xfrm>
        <a:custGeom>
          <a:avLst/>
          <a:gdLst/>
          <a:ahLst/>
          <a:cxnLst/>
          <a:rect l="0" t="0" r="0" b="0"/>
          <a:pathLst>
            <a:path>
              <a:moveTo>
                <a:pt x="0" y="0"/>
              </a:moveTo>
              <a:lnTo>
                <a:pt x="0" y="599488"/>
              </a:lnTo>
              <a:lnTo>
                <a:pt x="159863" y="599488"/>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2D6A63-717E-4A94-AB98-FFA88D0EDDB5}">
      <dsp:nvSpPr>
        <dsp:cNvPr id="0" name=""/>
        <dsp:cNvSpPr/>
      </dsp:nvSpPr>
      <dsp:spPr>
        <a:xfrm>
          <a:off x="6319303" y="1537356"/>
          <a:ext cx="1278909" cy="79931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2522366"/>
              <a:satOff val="-2679"/>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List 3 skills &amp; competencies of a Cardiovascular Technician</a:t>
          </a:r>
        </a:p>
      </dsp:txBody>
      <dsp:txXfrm>
        <a:off x="6342714" y="1560767"/>
        <a:ext cx="1232087" cy="752496"/>
      </dsp:txXfrm>
    </dsp:sp>
    <dsp:sp modelId="{E5B3E50B-AA4D-42B1-90F8-D9908ACA4245}">
      <dsp:nvSpPr>
        <dsp:cNvPr id="0" name=""/>
        <dsp:cNvSpPr/>
      </dsp:nvSpPr>
      <dsp:spPr>
        <a:xfrm>
          <a:off x="7997872" y="538208"/>
          <a:ext cx="1598636" cy="799318"/>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b="1"/>
          </a:pPr>
          <a:r>
            <a:rPr lang="en-US" sz="2900" kern="1200" dirty="0"/>
            <a:t>Discuss</a:t>
          </a:r>
        </a:p>
      </dsp:txBody>
      <dsp:txXfrm>
        <a:off x="8021283" y="561619"/>
        <a:ext cx="1551814" cy="752496"/>
      </dsp:txXfrm>
    </dsp:sp>
    <dsp:sp modelId="{7B894856-55E3-4DFC-9CE4-121A5B0912C9}">
      <dsp:nvSpPr>
        <dsp:cNvPr id="0" name=""/>
        <dsp:cNvSpPr/>
      </dsp:nvSpPr>
      <dsp:spPr>
        <a:xfrm>
          <a:off x="8157735" y="1337526"/>
          <a:ext cx="159863" cy="599488"/>
        </a:xfrm>
        <a:custGeom>
          <a:avLst/>
          <a:gdLst/>
          <a:ahLst/>
          <a:cxnLst/>
          <a:rect l="0" t="0" r="0" b="0"/>
          <a:pathLst>
            <a:path>
              <a:moveTo>
                <a:pt x="0" y="0"/>
              </a:moveTo>
              <a:lnTo>
                <a:pt x="0" y="599488"/>
              </a:lnTo>
              <a:lnTo>
                <a:pt x="159863" y="599488"/>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72AFC-67E0-40F3-8D53-C2253E097F03}">
      <dsp:nvSpPr>
        <dsp:cNvPr id="0" name=""/>
        <dsp:cNvSpPr/>
      </dsp:nvSpPr>
      <dsp:spPr>
        <a:xfrm>
          <a:off x="8317599" y="1537356"/>
          <a:ext cx="1278909" cy="799318"/>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3363155"/>
              <a:satOff val="-3572"/>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Discuss the educational pathway to work in Cardiology</a:t>
          </a:r>
        </a:p>
      </dsp:txBody>
      <dsp:txXfrm>
        <a:off x="8341010" y="1560767"/>
        <a:ext cx="1232087" cy="752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00F30-95C8-4355-991E-6511092E0B0F}">
      <dsp:nvSpPr>
        <dsp:cNvPr id="0" name=""/>
        <dsp:cNvSpPr/>
      </dsp:nvSpPr>
      <dsp:spPr>
        <a:xfrm>
          <a:off x="0" y="1697"/>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F2996-A97A-4709-85BF-C5CD05045084}">
      <dsp:nvSpPr>
        <dsp:cNvPr id="0" name=""/>
        <dsp:cNvSpPr/>
      </dsp:nvSpPr>
      <dsp:spPr>
        <a:xfrm>
          <a:off x="218854" y="164481"/>
          <a:ext cx="397916" cy="3979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51910E-FCB1-4DCE-9E9A-4C51FFF8532B}">
      <dsp:nvSpPr>
        <dsp:cNvPr id="0" name=""/>
        <dsp:cNvSpPr/>
      </dsp:nvSpPr>
      <dsp:spPr>
        <a:xfrm>
          <a:off x="835624" y="1697"/>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Dexterity</a:t>
          </a:r>
        </a:p>
      </dsp:txBody>
      <dsp:txXfrm>
        <a:off x="835624" y="1697"/>
        <a:ext cx="5078584" cy="723484"/>
      </dsp:txXfrm>
    </dsp:sp>
    <dsp:sp modelId="{5FBCAE73-2706-4CEF-8945-187CD9B13E54}">
      <dsp:nvSpPr>
        <dsp:cNvPr id="0" name=""/>
        <dsp:cNvSpPr/>
      </dsp:nvSpPr>
      <dsp:spPr>
        <a:xfrm>
          <a:off x="0" y="906053"/>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12E2-69C8-460D-BB93-C677276D9FAB}">
      <dsp:nvSpPr>
        <dsp:cNvPr id="0" name=""/>
        <dsp:cNvSpPr/>
      </dsp:nvSpPr>
      <dsp:spPr>
        <a:xfrm>
          <a:off x="218854" y="1068837"/>
          <a:ext cx="397916" cy="3979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7B54D0-4512-41C0-B336-65A2D64C9AC2}">
      <dsp:nvSpPr>
        <dsp:cNvPr id="0" name=""/>
        <dsp:cNvSpPr/>
      </dsp:nvSpPr>
      <dsp:spPr>
        <a:xfrm>
          <a:off x="835624" y="906053"/>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Physical stamina</a:t>
          </a:r>
        </a:p>
      </dsp:txBody>
      <dsp:txXfrm>
        <a:off x="835624" y="906053"/>
        <a:ext cx="5078584" cy="723484"/>
      </dsp:txXfrm>
    </dsp:sp>
    <dsp:sp modelId="{D40E1614-D2BD-4AFD-9E96-2C77FDD03CC5}">
      <dsp:nvSpPr>
        <dsp:cNvPr id="0" name=""/>
        <dsp:cNvSpPr/>
      </dsp:nvSpPr>
      <dsp:spPr>
        <a:xfrm>
          <a:off x="0" y="1810408"/>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3471D3-2D18-467A-9AAB-718C30CD1D36}">
      <dsp:nvSpPr>
        <dsp:cNvPr id="0" name=""/>
        <dsp:cNvSpPr/>
      </dsp:nvSpPr>
      <dsp:spPr>
        <a:xfrm>
          <a:off x="218854" y="1973192"/>
          <a:ext cx="397916" cy="3979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054397-CED5-4679-8DE8-DED191156B5C}">
      <dsp:nvSpPr>
        <dsp:cNvPr id="0" name=""/>
        <dsp:cNvSpPr/>
      </dsp:nvSpPr>
      <dsp:spPr>
        <a:xfrm>
          <a:off x="835624" y="1810408"/>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Strong communication</a:t>
          </a:r>
        </a:p>
      </dsp:txBody>
      <dsp:txXfrm>
        <a:off x="835624" y="1810408"/>
        <a:ext cx="5078584" cy="723484"/>
      </dsp:txXfrm>
    </dsp:sp>
    <dsp:sp modelId="{1C40E3A2-7C14-4C9D-AAD6-10A5188857A9}">
      <dsp:nvSpPr>
        <dsp:cNvPr id="0" name=""/>
        <dsp:cNvSpPr/>
      </dsp:nvSpPr>
      <dsp:spPr>
        <a:xfrm>
          <a:off x="0" y="2714764"/>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3337B-10E2-4760-B19A-029537DC5276}">
      <dsp:nvSpPr>
        <dsp:cNvPr id="0" name=""/>
        <dsp:cNvSpPr/>
      </dsp:nvSpPr>
      <dsp:spPr>
        <a:xfrm>
          <a:off x="218854" y="2877548"/>
          <a:ext cx="397916" cy="3979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AF93B8-A284-443A-A225-8620867F2F63}">
      <dsp:nvSpPr>
        <dsp:cNvPr id="0" name=""/>
        <dsp:cNvSpPr/>
      </dsp:nvSpPr>
      <dsp:spPr>
        <a:xfrm>
          <a:off x="835624" y="2714764"/>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Problem-solving skills</a:t>
          </a:r>
        </a:p>
      </dsp:txBody>
      <dsp:txXfrm>
        <a:off x="835624" y="2714764"/>
        <a:ext cx="5078584" cy="723484"/>
      </dsp:txXfrm>
    </dsp:sp>
    <dsp:sp modelId="{3DE37539-8BFC-4D23-9ABA-A6DEAD80CABD}">
      <dsp:nvSpPr>
        <dsp:cNvPr id="0" name=""/>
        <dsp:cNvSpPr/>
      </dsp:nvSpPr>
      <dsp:spPr>
        <a:xfrm>
          <a:off x="0" y="3619119"/>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6CA41-7D96-4157-B6E6-1917E1FE4E90}">
      <dsp:nvSpPr>
        <dsp:cNvPr id="0" name=""/>
        <dsp:cNvSpPr/>
      </dsp:nvSpPr>
      <dsp:spPr>
        <a:xfrm>
          <a:off x="218854" y="3781903"/>
          <a:ext cx="397916" cy="3979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2B380-B1E9-437B-8D05-23A32B0332E2}">
      <dsp:nvSpPr>
        <dsp:cNvPr id="0" name=""/>
        <dsp:cNvSpPr/>
      </dsp:nvSpPr>
      <dsp:spPr>
        <a:xfrm>
          <a:off x="835624" y="3619119"/>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Patience</a:t>
          </a:r>
        </a:p>
      </dsp:txBody>
      <dsp:txXfrm>
        <a:off x="835624" y="3619119"/>
        <a:ext cx="5078584" cy="723484"/>
      </dsp:txXfrm>
    </dsp:sp>
    <dsp:sp modelId="{6F41FBA1-4B3B-4626-AC0B-5848B331D1EB}">
      <dsp:nvSpPr>
        <dsp:cNvPr id="0" name=""/>
        <dsp:cNvSpPr/>
      </dsp:nvSpPr>
      <dsp:spPr>
        <a:xfrm>
          <a:off x="0" y="4523474"/>
          <a:ext cx="5914209" cy="72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3B1727-7123-4989-98A9-59EF2BE3F2FB}">
      <dsp:nvSpPr>
        <dsp:cNvPr id="0" name=""/>
        <dsp:cNvSpPr/>
      </dsp:nvSpPr>
      <dsp:spPr>
        <a:xfrm>
          <a:off x="218854" y="4686258"/>
          <a:ext cx="397916" cy="3979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6C41D9-97D6-4B4F-8A1B-AF17016E7B1E}">
      <dsp:nvSpPr>
        <dsp:cNvPr id="0" name=""/>
        <dsp:cNvSpPr/>
      </dsp:nvSpPr>
      <dsp:spPr>
        <a:xfrm>
          <a:off x="835624" y="4523474"/>
          <a:ext cx="5078584" cy="72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69" tIns="76569" rIns="76569" bIns="76569" numCol="1" spcCol="1270" anchor="ctr" anchorCtr="0">
          <a:noAutofit/>
        </a:bodyPr>
        <a:lstStyle/>
        <a:p>
          <a:pPr marL="0" lvl="0" indent="0" algn="l" defTabSz="844550">
            <a:lnSpc>
              <a:spcPct val="100000"/>
            </a:lnSpc>
            <a:spcBef>
              <a:spcPct val="0"/>
            </a:spcBef>
            <a:spcAft>
              <a:spcPct val="35000"/>
            </a:spcAft>
            <a:buNone/>
          </a:pPr>
          <a:r>
            <a:rPr lang="en-US" sz="1900" kern="1200" dirty="0"/>
            <a:t>Compassion</a:t>
          </a:r>
        </a:p>
      </dsp:txBody>
      <dsp:txXfrm>
        <a:off x="835624" y="4523474"/>
        <a:ext cx="5078584" cy="723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42C7B-EE26-4D54-B8B0-C182DDAE73A6}">
      <dsp:nvSpPr>
        <dsp:cNvPr id="0" name=""/>
        <dsp:cNvSpPr/>
      </dsp:nvSpPr>
      <dsp:spPr>
        <a:xfrm>
          <a:off x="3133848" y="639194"/>
          <a:ext cx="493973" cy="91440"/>
        </a:xfrm>
        <a:custGeom>
          <a:avLst/>
          <a:gdLst/>
          <a:ahLst/>
          <a:cxnLst/>
          <a:rect l="0" t="0" r="0" b="0"/>
          <a:pathLst>
            <a:path>
              <a:moveTo>
                <a:pt x="0" y="45720"/>
              </a:moveTo>
              <a:lnTo>
                <a:pt x="49397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67721" y="682291"/>
        <a:ext cx="26228" cy="5245"/>
      </dsp:txXfrm>
    </dsp:sp>
    <dsp:sp modelId="{61D3B095-03FA-47EB-88E4-5D2BA4A980B1}">
      <dsp:nvSpPr>
        <dsp:cNvPr id="0" name=""/>
        <dsp:cNvSpPr/>
      </dsp:nvSpPr>
      <dsp:spPr>
        <a:xfrm>
          <a:off x="854895" y="688"/>
          <a:ext cx="2280753" cy="136845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Obtain a 4 year Bachelors degree with a Pre-med Emphasis</a:t>
          </a:r>
        </a:p>
      </dsp:txBody>
      <dsp:txXfrm>
        <a:off x="854895" y="688"/>
        <a:ext cx="2280753" cy="1368451"/>
      </dsp:txXfrm>
    </dsp:sp>
    <dsp:sp modelId="{2B3C5137-FB9B-43F4-A9AA-E6B0CE74A0BB}">
      <dsp:nvSpPr>
        <dsp:cNvPr id="0" name=""/>
        <dsp:cNvSpPr/>
      </dsp:nvSpPr>
      <dsp:spPr>
        <a:xfrm>
          <a:off x="5939175" y="639194"/>
          <a:ext cx="493973" cy="91440"/>
        </a:xfrm>
        <a:custGeom>
          <a:avLst/>
          <a:gdLst/>
          <a:ahLst/>
          <a:cxnLst/>
          <a:rect l="0" t="0" r="0" b="0"/>
          <a:pathLst>
            <a:path>
              <a:moveTo>
                <a:pt x="0" y="45720"/>
              </a:moveTo>
              <a:lnTo>
                <a:pt x="493973"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173047" y="682291"/>
        <a:ext cx="26228" cy="5245"/>
      </dsp:txXfrm>
    </dsp:sp>
    <dsp:sp modelId="{EA4AE66F-78B7-4950-AFE2-CC5127282D37}">
      <dsp:nvSpPr>
        <dsp:cNvPr id="0" name=""/>
        <dsp:cNvSpPr/>
      </dsp:nvSpPr>
      <dsp:spPr>
        <a:xfrm>
          <a:off x="3660221" y="688"/>
          <a:ext cx="2280753" cy="136845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Complete 4 years of Medical School</a:t>
          </a:r>
        </a:p>
      </dsp:txBody>
      <dsp:txXfrm>
        <a:off x="3660221" y="688"/>
        <a:ext cx="2280753" cy="1368451"/>
      </dsp:txXfrm>
    </dsp:sp>
    <dsp:sp modelId="{D23384DC-83A2-4C41-AA91-9EC39867FEF4}">
      <dsp:nvSpPr>
        <dsp:cNvPr id="0" name=""/>
        <dsp:cNvSpPr/>
      </dsp:nvSpPr>
      <dsp:spPr>
        <a:xfrm>
          <a:off x="1995272" y="1367340"/>
          <a:ext cx="5610652" cy="493973"/>
        </a:xfrm>
        <a:custGeom>
          <a:avLst/>
          <a:gdLst/>
          <a:ahLst/>
          <a:cxnLst/>
          <a:rect l="0" t="0" r="0" b="0"/>
          <a:pathLst>
            <a:path>
              <a:moveTo>
                <a:pt x="5610652" y="0"/>
              </a:moveTo>
              <a:lnTo>
                <a:pt x="5610652" y="264086"/>
              </a:lnTo>
              <a:lnTo>
                <a:pt x="0" y="264086"/>
              </a:lnTo>
              <a:lnTo>
                <a:pt x="0" y="493973"/>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659720" y="1611704"/>
        <a:ext cx="281756" cy="5245"/>
      </dsp:txXfrm>
    </dsp:sp>
    <dsp:sp modelId="{2897E1A1-531D-4055-A129-BAC8027C3718}">
      <dsp:nvSpPr>
        <dsp:cNvPr id="0" name=""/>
        <dsp:cNvSpPr/>
      </dsp:nvSpPr>
      <dsp:spPr>
        <a:xfrm>
          <a:off x="6465548" y="688"/>
          <a:ext cx="2280753" cy="136845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Pass the US Medical Licensing Exam</a:t>
          </a:r>
        </a:p>
      </dsp:txBody>
      <dsp:txXfrm>
        <a:off x="6465548" y="688"/>
        <a:ext cx="2280753" cy="1368451"/>
      </dsp:txXfrm>
    </dsp:sp>
    <dsp:sp modelId="{0B0AAD87-A9D6-4244-9D3B-BBB788EB9FC2}">
      <dsp:nvSpPr>
        <dsp:cNvPr id="0" name=""/>
        <dsp:cNvSpPr/>
      </dsp:nvSpPr>
      <dsp:spPr>
        <a:xfrm>
          <a:off x="3133848" y="2532219"/>
          <a:ext cx="493973" cy="91440"/>
        </a:xfrm>
        <a:custGeom>
          <a:avLst/>
          <a:gdLst/>
          <a:ahLst/>
          <a:cxnLst/>
          <a:rect l="0" t="0" r="0" b="0"/>
          <a:pathLst>
            <a:path>
              <a:moveTo>
                <a:pt x="0" y="45720"/>
              </a:moveTo>
              <a:lnTo>
                <a:pt x="493973"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67721" y="2575316"/>
        <a:ext cx="26228" cy="5245"/>
      </dsp:txXfrm>
    </dsp:sp>
    <dsp:sp modelId="{5F449B85-CB67-4C70-BD29-9F57223AB884}">
      <dsp:nvSpPr>
        <dsp:cNvPr id="0" name=""/>
        <dsp:cNvSpPr/>
      </dsp:nvSpPr>
      <dsp:spPr>
        <a:xfrm>
          <a:off x="854895" y="1893713"/>
          <a:ext cx="2280753" cy="13684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Complete 4-5 years of Residency in General Surgery</a:t>
          </a:r>
        </a:p>
      </dsp:txBody>
      <dsp:txXfrm>
        <a:off x="854895" y="1893713"/>
        <a:ext cx="2280753" cy="1368451"/>
      </dsp:txXfrm>
    </dsp:sp>
    <dsp:sp modelId="{AA12BD14-C087-4291-B9E6-415B95901064}">
      <dsp:nvSpPr>
        <dsp:cNvPr id="0" name=""/>
        <dsp:cNvSpPr/>
      </dsp:nvSpPr>
      <dsp:spPr>
        <a:xfrm>
          <a:off x="5939175" y="2532219"/>
          <a:ext cx="493973" cy="91440"/>
        </a:xfrm>
        <a:custGeom>
          <a:avLst/>
          <a:gdLst/>
          <a:ahLst/>
          <a:cxnLst/>
          <a:rect l="0" t="0" r="0" b="0"/>
          <a:pathLst>
            <a:path>
              <a:moveTo>
                <a:pt x="0" y="45720"/>
              </a:moveTo>
              <a:lnTo>
                <a:pt x="493973"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173047" y="2575316"/>
        <a:ext cx="26228" cy="5245"/>
      </dsp:txXfrm>
    </dsp:sp>
    <dsp:sp modelId="{0DC9DBFE-4C43-426F-8C81-E9EA3F9B1D4A}">
      <dsp:nvSpPr>
        <dsp:cNvPr id="0" name=""/>
        <dsp:cNvSpPr/>
      </dsp:nvSpPr>
      <dsp:spPr>
        <a:xfrm>
          <a:off x="3660221" y="1893713"/>
          <a:ext cx="2280753" cy="13684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Complete at least 2 years in a Specialty Fellowship in Cardiovascular Surgery</a:t>
          </a:r>
        </a:p>
      </dsp:txBody>
      <dsp:txXfrm>
        <a:off x="3660221" y="1893713"/>
        <a:ext cx="2280753" cy="1368451"/>
      </dsp:txXfrm>
    </dsp:sp>
    <dsp:sp modelId="{C493D328-7EBD-424B-AABF-B97A413C7250}">
      <dsp:nvSpPr>
        <dsp:cNvPr id="0" name=""/>
        <dsp:cNvSpPr/>
      </dsp:nvSpPr>
      <dsp:spPr>
        <a:xfrm>
          <a:off x="6465548" y="1893713"/>
          <a:ext cx="2280753" cy="136845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759" tIns="117311" rIns="111759" bIns="117311" numCol="1" spcCol="1270" anchor="ctr" anchorCtr="0">
          <a:noAutofit/>
        </a:bodyPr>
        <a:lstStyle/>
        <a:p>
          <a:pPr marL="0" lvl="0" indent="0" algn="ctr" defTabSz="800100">
            <a:lnSpc>
              <a:spcPct val="90000"/>
            </a:lnSpc>
            <a:spcBef>
              <a:spcPct val="0"/>
            </a:spcBef>
            <a:spcAft>
              <a:spcPct val="35000"/>
            </a:spcAft>
            <a:buNone/>
          </a:pPr>
          <a:r>
            <a:rPr lang="en-US" sz="1800" kern="1200" dirty="0"/>
            <a:t>Pass the American Board of Specialties Certification Exam</a:t>
          </a:r>
        </a:p>
      </dsp:txBody>
      <dsp:txXfrm>
        <a:off x="6465548" y="1893713"/>
        <a:ext cx="2280753" cy="1368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724CE-5D95-4D37-AF6F-F99A331BA066}">
      <dsp:nvSpPr>
        <dsp:cNvPr id="0" name=""/>
        <dsp:cNvSpPr/>
      </dsp:nvSpPr>
      <dsp:spPr>
        <a:xfrm>
          <a:off x="48170" y="660"/>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Critical thinking skills</a:t>
          </a:r>
        </a:p>
      </dsp:txBody>
      <dsp:txXfrm>
        <a:off x="48170" y="660"/>
        <a:ext cx="2210431" cy="1326259"/>
      </dsp:txXfrm>
    </dsp:sp>
    <dsp:sp modelId="{961B6666-8B33-4E9B-9B70-DDFFDF0AFBC9}">
      <dsp:nvSpPr>
        <dsp:cNvPr id="0" name=""/>
        <dsp:cNvSpPr/>
      </dsp:nvSpPr>
      <dsp:spPr>
        <a:xfrm>
          <a:off x="2479645" y="660"/>
          <a:ext cx="2210431" cy="1326259"/>
        </a:xfrm>
        <a:prstGeom prst="rect">
          <a:avLst/>
        </a:prstGeom>
        <a:solidFill>
          <a:schemeClr val="accent2">
            <a:hueOff val="672631"/>
            <a:satOff val="-714"/>
            <a:lumOff val="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Active listening</a:t>
          </a:r>
        </a:p>
      </dsp:txBody>
      <dsp:txXfrm>
        <a:off x="2479645" y="660"/>
        <a:ext cx="2210431" cy="1326259"/>
      </dsp:txXfrm>
    </dsp:sp>
    <dsp:sp modelId="{0C666F02-AC86-414B-8B65-EC69372B7865}">
      <dsp:nvSpPr>
        <dsp:cNvPr id="0" name=""/>
        <dsp:cNvSpPr/>
      </dsp:nvSpPr>
      <dsp:spPr>
        <a:xfrm>
          <a:off x="4911120" y="660"/>
          <a:ext cx="2210431" cy="1326259"/>
        </a:xfrm>
        <a:prstGeom prst="rect">
          <a:avLst/>
        </a:prstGeom>
        <a:solidFill>
          <a:schemeClr val="accent2">
            <a:hueOff val="1345262"/>
            <a:satOff val="-1429"/>
            <a:lumOff val="1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Reading comprehension</a:t>
          </a:r>
        </a:p>
      </dsp:txBody>
      <dsp:txXfrm>
        <a:off x="4911120" y="660"/>
        <a:ext cx="2210431" cy="1326259"/>
      </dsp:txXfrm>
    </dsp:sp>
    <dsp:sp modelId="{E40A4B3C-9DD1-4B94-886E-6172841BA282}">
      <dsp:nvSpPr>
        <dsp:cNvPr id="0" name=""/>
        <dsp:cNvSpPr/>
      </dsp:nvSpPr>
      <dsp:spPr>
        <a:xfrm>
          <a:off x="7342595" y="660"/>
          <a:ext cx="2210431" cy="1326259"/>
        </a:xfrm>
        <a:prstGeom prst="rect">
          <a:avLst/>
        </a:prstGeom>
        <a:solidFill>
          <a:schemeClr val="accent2">
            <a:hueOff val="2017893"/>
            <a:satOff val="-2143"/>
            <a:lumOff val="1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Good time management</a:t>
          </a:r>
        </a:p>
      </dsp:txBody>
      <dsp:txXfrm>
        <a:off x="7342595" y="660"/>
        <a:ext cx="2210431" cy="1326259"/>
      </dsp:txXfrm>
    </dsp:sp>
    <dsp:sp modelId="{442BE45A-4092-41B8-9D0A-A101BDF63FEC}">
      <dsp:nvSpPr>
        <dsp:cNvPr id="0" name=""/>
        <dsp:cNvSpPr/>
      </dsp:nvSpPr>
      <dsp:spPr>
        <a:xfrm>
          <a:off x="2479645" y="1547963"/>
          <a:ext cx="2210431" cy="1326259"/>
        </a:xfrm>
        <a:prstGeom prst="rect">
          <a:avLst/>
        </a:prstGeom>
        <a:solidFill>
          <a:schemeClr val="accent2">
            <a:hueOff val="2690524"/>
            <a:satOff val="-2858"/>
            <a:lumOff val="2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Compassionate</a:t>
          </a:r>
        </a:p>
      </dsp:txBody>
      <dsp:txXfrm>
        <a:off x="2479645" y="1547963"/>
        <a:ext cx="2210431" cy="1326259"/>
      </dsp:txXfrm>
    </dsp:sp>
    <dsp:sp modelId="{F8A10386-234D-4076-B7D4-676CCFA3EF07}">
      <dsp:nvSpPr>
        <dsp:cNvPr id="0" name=""/>
        <dsp:cNvSpPr/>
      </dsp:nvSpPr>
      <dsp:spPr>
        <a:xfrm>
          <a:off x="4911120" y="1547963"/>
          <a:ext cx="2210431" cy="1326259"/>
        </a:xfrm>
        <a:prstGeom prst="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Proficient knowledge in cardiovascular health</a:t>
          </a:r>
        </a:p>
      </dsp:txBody>
      <dsp:txXfrm>
        <a:off x="4911120" y="1547963"/>
        <a:ext cx="2210431" cy="1326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CFFD4-1ECC-4D11-9DC9-55FEE671B2ED}">
      <dsp:nvSpPr>
        <dsp:cNvPr id="0" name=""/>
        <dsp:cNvSpPr/>
      </dsp:nvSpPr>
      <dsp:spPr>
        <a:xfrm>
          <a:off x="1920239" y="898"/>
          <a:ext cx="7680957" cy="92086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032" tIns="233899" rIns="149032" bIns="233899" numCol="1" spcCol="1270" anchor="ctr" anchorCtr="0">
          <a:noAutofit/>
        </a:bodyPr>
        <a:lstStyle/>
        <a:p>
          <a:pPr marL="0" lvl="0" indent="0" algn="l" defTabSz="800100">
            <a:lnSpc>
              <a:spcPct val="90000"/>
            </a:lnSpc>
            <a:spcBef>
              <a:spcPct val="0"/>
            </a:spcBef>
            <a:spcAft>
              <a:spcPct val="35000"/>
            </a:spcAft>
            <a:buNone/>
          </a:pPr>
          <a:r>
            <a:rPr lang="en-US" sz="1800" kern="1200" dirty="0"/>
            <a:t>Obtain a high school diploma or GED</a:t>
          </a:r>
        </a:p>
      </dsp:txBody>
      <dsp:txXfrm>
        <a:off x="1920239" y="898"/>
        <a:ext cx="7680957" cy="920860"/>
      </dsp:txXfrm>
    </dsp:sp>
    <dsp:sp modelId="{EC9BA185-6EA9-46EC-9CE9-C5E0962EF860}">
      <dsp:nvSpPr>
        <dsp:cNvPr id="0" name=""/>
        <dsp:cNvSpPr/>
      </dsp:nvSpPr>
      <dsp:spPr>
        <a:xfrm>
          <a:off x="0" y="898"/>
          <a:ext cx="1920239" cy="920860"/>
        </a:xfrm>
        <a:prstGeom prst="re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13" tIns="90961" rIns="101613" bIns="90961" numCol="1" spcCol="1270" anchor="ctr" anchorCtr="0">
          <a:noAutofit/>
        </a:bodyPr>
        <a:lstStyle/>
        <a:p>
          <a:pPr marL="0" lvl="0" indent="0" algn="ctr" defTabSz="1022350">
            <a:lnSpc>
              <a:spcPct val="90000"/>
            </a:lnSpc>
            <a:spcBef>
              <a:spcPct val="0"/>
            </a:spcBef>
            <a:spcAft>
              <a:spcPct val="35000"/>
            </a:spcAft>
            <a:buNone/>
          </a:pPr>
          <a:r>
            <a:rPr lang="en-US" sz="2300" kern="1200" dirty="0"/>
            <a:t>Obtain</a:t>
          </a:r>
        </a:p>
      </dsp:txBody>
      <dsp:txXfrm>
        <a:off x="0" y="898"/>
        <a:ext cx="1920239" cy="920860"/>
      </dsp:txXfrm>
    </dsp:sp>
    <dsp:sp modelId="{1F503B96-F7FF-4551-96D7-824CCF5E6E1E}">
      <dsp:nvSpPr>
        <dsp:cNvPr id="0" name=""/>
        <dsp:cNvSpPr/>
      </dsp:nvSpPr>
      <dsp:spPr>
        <a:xfrm>
          <a:off x="1920239" y="977011"/>
          <a:ext cx="7680957" cy="92086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032" tIns="233899" rIns="149032" bIns="233899" numCol="1" spcCol="1270" anchor="ctr" anchorCtr="0">
          <a:noAutofit/>
        </a:bodyPr>
        <a:lstStyle/>
        <a:p>
          <a:pPr marL="0" lvl="0" indent="0" algn="l" defTabSz="800100">
            <a:lnSpc>
              <a:spcPct val="90000"/>
            </a:lnSpc>
            <a:spcBef>
              <a:spcPct val="0"/>
            </a:spcBef>
            <a:spcAft>
              <a:spcPct val="35000"/>
            </a:spcAft>
            <a:buNone/>
          </a:pPr>
          <a:r>
            <a:rPr lang="en-US" sz="1800" kern="1200" dirty="0"/>
            <a:t>Earn a 2 year Associate or 4 year Bachelors degree in Cardiovascular Technology  </a:t>
          </a:r>
        </a:p>
      </dsp:txBody>
      <dsp:txXfrm>
        <a:off x="1920239" y="977011"/>
        <a:ext cx="7680957" cy="920860"/>
      </dsp:txXfrm>
    </dsp:sp>
    <dsp:sp modelId="{ACCD7CC6-DD0E-4CC7-8CEA-49954D5ACCE5}">
      <dsp:nvSpPr>
        <dsp:cNvPr id="0" name=""/>
        <dsp:cNvSpPr/>
      </dsp:nvSpPr>
      <dsp:spPr>
        <a:xfrm>
          <a:off x="0" y="977011"/>
          <a:ext cx="1920239" cy="920860"/>
        </a:xfrm>
        <a:prstGeom prst="rect">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13" tIns="90961" rIns="101613" bIns="90961" numCol="1" spcCol="1270" anchor="ctr" anchorCtr="0">
          <a:noAutofit/>
        </a:bodyPr>
        <a:lstStyle/>
        <a:p>
          <a:pPr marL="0" lvl="0" indent="0" algn="ctr" defTabSz="1022350">
            <a:lnSpc>
              <a:spcPct val="90000"/>
            </a:lnSpc>
            <a:spcBef>
              <a:spcPct val="0"/>
            </a:spcBef>
            <a:spcAft>
              <a:spcPct val="35000"/>
            </a:spcAft>
            <a:buNone/>
          </a:pPr>
          <a:r>
            <a:rPr lang="en-US" sz="2300" kern="1200" dirty="0"/>
            <a:t>Earn</a:t>
          </a:r>
        </a:p>
      </dsp:txBody>
      <dsp:txXfrm>
        <a:off x="0" y="977011"/>
        <a:ext cx="1920239" cy="920860"/>
      </dsp:txXfrm>
    </dsp:sp>
    <dsp:sp modelId="{7F7F8CEC-E683-43CD-A4FF-7DCCC4D9723B}">
      <dsp:nvSpPr>
        <dsp:cNvPr id="0" name=""/>
        <dsp:cNvSpPr/>
      </dsp:nvSpPr>
      <dsp:spPr>
        <a:xfrm>
          <a:off x="1920239" y="1953123"/>
          <a:ext cx="7680957" cy="92086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032" tIns="233899" rIns="149032" bIns="233899" numCol="1" spcCol="1270" anchor="ctr" anchorCtr="0">
          <a:noAutofit/>
        </a:bodyPr>
        <a:lstStyle/>
        <a:p>
          <a:pPr marL="0" lvl="0" indent="0" algn="l" defTabSz="800100">
            <a:lnSpc>
              <a:spcPct val="90000"/>
            </a:lnSpc>
            <a:spcBef>
              <a:spcPct val="0"/>
            </a:spcBef>
            <a:spcAft>
              <a:spcPct val="35000"/>
            </a:spcAft>
            <a:buNone/>
          </a:pPr>
          <a:r>
            <a:rPr lang="en-US" sz="1800" kern="1200" dirty="0"/>
            <a:t>Become licensed through the American Association of Radiologic Technology</a:t>
          </a:r>
        </a:p>
      </dsp:txBody>
      <dsp:txXfrm>
        <a:off x="1920239" y="1953123"/>
        <a:ext cx="7680957" cy="920860"/>
      </dsp:txXfrm>
    </dsp:sp>
    <dsp:sp modelId="{42096D80-9814-4D13-A085-AE5E9D2470A7}">
      <dsp:nvSpPr>
        <dsp:cNvPr id="0" name=""/>
        <dsp:cNvSpPr/>
      </dsp:nvSpPr>
      <dsp:spPr>
        <a:xfrm>
          <a:off x="0" y="1953123"/>
          <a:ext cx="1920239" cy="920860"/>
        </a:xfrm>
        <a:prstGeom prst="rect">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13" tIns="90961" rIns="101613" bIns="90961" numCol="1" spcCol="1270" anchor="ctr" anchorCtr="0">
          <a:noAutofit/>
        </a:bodyPr>
        <a:lstStyle/>
        <a:p>
          <a:pPr marL="0" lvl="0" indent="0" algn="ctr" defTabSz="1022350">
            <a:lnSpc>
              <a:spcPct val="90000"/>
            </a:lnSpc>
            <a:spcBef>
              <a:spcPct val="0"/>
            </a:spcBef>
            <a:spcAft>
              <a:spcPct val="35000"/>
            </a:spcAft>
            <a:buNone/>
          </a:pPr>
          <a:r>
            <a:rPr lang="en-US" sz="2300" kern="1200" dirty="0"/>
            <a:t>Become</a:t>
          </a:r>
        </a:p>
      </dsp:txBody>
      <dsp:txXfrm>
        <a:off x="0" y="1953123"/>
        <a:ext cx="1920239" cy="920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65B23-223D-4A62-9B7D-8F74E9CBFD5F}">
      <dsp:nvSpPr>
        <dsp:cNvPr id="0" name=""/>
        <dsp:cNvSpPr/>
      </dsp:nvSpPr>
      <dsp:spPr>
        <a:xfrm>
          <a:off x="1182841" y="2421"/>
          <a:ext cx="4731367" cy="125450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02" tIns="318643" rIns="91802" bIns="318643" numCol="1" spcCol="1270" anchor="ctr" anchorCtr="0">
          <a:noAutofit/>
        </a:bodyPr>
        <a:lstStyle/>
        <a:p>
          <a:pPr marL="0" lvl="0" indent="0" algn="l" defTabSz="844550">
            <a:lnSpc>
              <a:spcPct val="90000"/>
            </a:lnSpc>
            <a:spcBef>
              <a:spcPct val="0"/>
            </a:spcBef>
            <a:spcAft>
              <a:spcPct val="35000"/>
            </a:spcAft>
            <a:buNone/>
          </a:pPr>
          <a:r>
            <a:rPr lang="en-US" sz="1900" kern="1200" dirty="0"/>
            <a:t>Obtain a 2 year Associate’s degree or complete a 1 year certificate program</a:t>
          </a:r>
        </a:p>
      </dsp:txBody>
      <dsp:txXfrm>
        <a:off x="1182841" y="2421"/>
        <a:ext cx="4731367" cy="1254500"/>
      </dsp:txXfrm>
    </dsp:sp>
    <dsp:sp modelId="{75EC60F2-E6BE-408F-A96F-21F309A64D4A}">
      <dsp:nvSpPr>
        <dsp:cNvPr id="0" name=""/>
        <dsp:cNvSpPr/>
      </dsp:nvSpPr>
      <dsp:spPr>
        <a:xfrm>
          <a:off x="0" y="2421"/>
          <a:ext cx="1182841" cy="1254500"/>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2592" tIns="123917" rIns="62592" bIns="123917" numCol="1" spcCol="1270" anchor="ctr" anchorCtr="0">
          <a:noAutofit/>
        </a:bodyPr>
        <a:lstStyle/>
        <a:p>
          <a:pPr marL="0" lvl="0" indent="0" algn="ctr" defTabSz="1022350">
            <a:lnSpc>
              <a:spcPct val="90000"/>
            </a:lnSpc>
            <a:spcBef>
              <a:spcPct val="0"/>
            </a:spcBef>
            <a:spcAft>
              <a:spcPct val="35000"/>
            </a:spcAft>
            <a:buNone/>
          </a:pPr>
          <a:r>
            <a:rPr lang="en-US" sz="2300" kern="1200" dirty="0"/>
            <a:t>Obtain</a:t>
          </a:r>
        </a:p>
      </dsp:txBody>
      <dsp:txXfrm>
        <a:off x="0" y="2421"/>
        <a:ext cx="1182841" cy="1254500"/>
      </dsp:txXfrm>
    </dsp:sp>
    <dsp:sp modelId="{60E3520C-2075-4F47-AA1F-557397D11454}">
      <dsp:nvSpPr>
        <dsp:cNvPr id="0" name=""/>
        <dsp:cNvSpPr/>
      </dsp:nvSpPr>
      <dsp:spPr>
        <a:xfrm>
          <a:off x="1182841" y="1332192"/>
          <a:ext cx="4731367" cy="1254500"/>
        </a:xfrm>
        <a:prstGeom prst="rect">
          <a:avLst/>
        </a:prstGeom>
        <a:solidFill>
          <a:schemeClr val="accent2">
            <a:tint val="40000"/>
            <a:alpha val="90000"/>
            <a:hueOff val="1394490"/>
            <a:satOff val="476"/>
            <a:lumOff val="146"/>
            <a:alphaOff val="0"/>
          </a:schemeClr>
        </a:solidFill>
        <a:ln w="9525" cap="flat" cmpd="sng" algn="ctr">
          <a:solidFill>
            <a:schemeClr val="accent2">
              <a:tint val="40000"/>
              <a:alpha val="90000"/>
              <a:hueOff val="1394490"/>
              <a:satOff val="476"/>
              <a:lumOff val="14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02" tIns="318643" rIns="91802" bIns="318643" numCol="1" spcCol="1270" anchor="ctr" anchorCtr="0">
          <a:noAutofit/>
        </a:bodyPr>
        <a:lstStyle/>
        <a:p>
          <a:pPr marL="0" lvl="0" indent="0" algn="l" defTabSz="844550">
            <a:lnSpc>
              <a:spcPct val="90000"/>
            </a:lnSpc>
            <a:spcBef>
              <a:spcPct val="0"/>
            </a:spcBef>
            <a:spcAft>
              <a:spcPct val="35000"/>
            </a:spcAft>
            <a:buNone/>
          </a:pPr>
          <a:r>
            <a:rPr lang="en-US" sz="1900" kern="1200" dirty="0"/>
            <a:t>On-the-job training</a:t>
          </a:r>
        </a:p>
      </dsp:txBody>
      <dsp:txXfrm>
        <a:off x="1182841" y="1332192"/>
        <a:ext cx="4731367" cy="1254500"/>
      </dsp:txXfrm>
    </dsp:sp>
    <dsp:sp modelId="{5360EA0A-770D-4E7C-BA60-69A34CA4F96E}">
      <dsp:nvSpPr>
        <dsp:cNvPr id="0" name=""/>
        <dsp:cNvSpPr/>
      </dsp:nvSpPr>
      <dsp:spPr>
        <a:xfrm>
          <a:off x="0" y="1332192"/>
          <a:ext cx="1182841" cy="1254500"/>
        </a:xfrm>
        <a:prstGeom prst="rect">
          <a:avLst/>
        </a:prstGeom>
        <a:blipFill>
          <a:blip xmlns:r="http://schemas.openxmlformats.org/officeDocument/2006/relationships" r:embed="rId1">
            <a:duotone>
              <a:schemeClr val="accent2">
                <a:hueOff val="1121052"/>
                <a:satOff val="-1191"/>
                <a:lumOff val="915"/>
                <a:alphaOff val="0"/>
                <a:shade val="74000"/>
                <a:satMod val="130000"/>
                <a:lumMod val="90000"/>
              </a:schemeClr>
              <a:schemeClr val="accent2">
                <a:hueOff val="1121052"/>
                <a:satOff val="-1191"/>
                <a:lumOff val="915"/>
                <a:alphaOff val="0"/>
                <a:tint val="94000"/>
                <a:satMod val="120000"/>
                <a:lumMod val="104000"/>
              </a:schemeClr>
            </a:duotone>
          </a:blip>
          <a:tile tx="0" ty="0" sx="100000" sy="100000" flip="none" algn="tl"/>
        </a:blipFill>
        <a:ln w="9525" cap="flat" cmpd="sng" algn="ctr">
          <a:solidFill>
            <a:schemeClr val="accent2">
              <a:hueOff val="1121052"/>
              <a:satOff val="-1191"/>
              <a:lumOff val="91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2592" tIns="123917" rIns="62592" bIns="123917" numCol="1" spcCol="1270" anchor="ctr" anchorCtr="0">
          <a:noAutofit/>
        </a:bodyPr>
        <a:lstStyle/>
        <a:p>
          <a:pPr marL="0" lvl="0" indent="0" algn="ctr" defTabSz="1022350">
            <a:lnSpc>
              <a:spcPct val="90000"/>
            </a:lnSpc>
            <a:spcBef>
              <a:spcPct val="0"/>
            </a:spcBef>
            <a:spcAft>
              <a:spcPct val="35000"/>
            </a:spcAft>
            <a:buNone/>
          </a:pPr>
          <a:r>
            <a:rPr lang="en-US" sz="2300" kern="1200" dirty="0"/>
            <a:t>Training</a:t>
          </a:r>
        </a:p>
      </dsp:txBody>
      <dsp:txXfrm>
        <a:off x="0" y="1332192"/>
        <a:ext cx="1182841" cy="1254500"/>
      </dsp:txXfrm>
    </dsp:sp>
    <dsp:sp modelId="{12CB7789-3C83-480B-ACB9-715B1A310113}">
      <dsp:nvSpPr>
        <dsp:cNvPr id="0" name=""/>
        <dsp:cNvSpPr/>
      </dsp:nvSpPr>
      <dsp:spPr>
        <a:xfrm>
          <a:off x="1182841" y="2661963"/>
          <a:ext cx="4731367" cy="1254500"/>
        </a:xfrm>
        <a:prstGeom prst="rect">
          <a:avLst/>
        </a:prstGeom>
        <a:solidFill>
          <a:schemeClr val="accent2">
            <a:tint val="40000"/>
            <a:alpha val="90000"/>
            <a:hueOff val="2788980"/>
            <a:satOff val="952"/>
            <a:lumOff val="293"/>
            <a:alphaOff val="0"/>
          </a:schemeClr>
        </a:solidFill>
        <a:ln w="9525" cap="flat" cmpd="sng" algn="ctr">
          <a:solidFill>
            <a:schemeClr val="accent2">
              <a:tint val="40000"/>
              <a:alpha val="90000"/>
              <a:hueOff val="2788980"/>
              <a:satOff val="952"/>
              <a:lumOff val="2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02" tIns="318643" rIns="91802" bIns="318643" numCol="1" spcCol="1270" anchor="ctr" anchorCtr="0">
          <a:noAutofit/>
        </a:bodyPr>
        <a:lstStyle/>
        <a:p>
          <a:pPr marL="0" lvl="0" indent="0" algn="l" defTabSz="844550">
            <a:lnSpc>
              <a:spcPct val="90000"/>
            </a:lnSpc>
            <a:spcBef>
              <a:spcPct val="0"/>
            </a:spcBef>
            <a:spcAft>
              <a:spcPct val="35000"/>
            </a:spcAft>
            <a:buNone/>
          </a:pPr>
          <a:r>
            <a:rPr lang="en-US" sz="1900" kern="1200" dirty="0"/>
            <a:t>Pass the CET exam</a:t>
          </a:r>
        </a:p>
      </dsp:txBody>
      <dsp:txXfrm>
        <a:off x="1182841" y="2661963"/>
        <a:ext cx="4731367" cy="1254500"/>
      </dsp:txXfrm>
    </dsp:sp>
    <dsp:sp modelId="{1F642D36-4363-4DD9-87D3-D22C9B9C5A11}">
      <dsp:nvSpPr>
        <dsp:cNvPr id="0" name=""/>
        <dsp:cNvSpPr/>
      </dsp:nvSpPr>
      <dsp:spPr>
        <a:xfrm>
          <a:off x="0" y="2661963"/>
          <a:ext cx="1182841" cy="1254500"/>
        </a:xfrm>
        <a:prstGeom prst="rect">
          <a:avLst/>
        </a:prstGeom>
        <a:blipFill>
          <a:blip xmlns:r="http://schemas.openxmlformats.org/officeDocument/2006/relationships" r:embed="rId1">
            <a:duotone>
              <a:schemeClr val="accent2">
                <a:hueOff val="2242103"/>
                <a:satOff val="-2381"/>
                <a:lumOff val="1830"/>
                <a:alphaOff val="0"/>
                <a:shade val="74000"/>
                <a:satMod val="130000"/>
                <a:lumMod val="90000"/>
              </a:schemeClr>
              <a:schemeClr val="accent2">
                <a:hueOff val="2242103"/>
                <a:satOff val="-2381"/>
                <a:lumOff val="1830"/>
                <a:alphaOff val="0"/>
                <a:tint val="94000"/>
                <a:satMod val="120000"/>
                <a:lumMod val="104000"/>
              </a:schemeClr>
            </a:duotone>
          </a:blip>
          <a:tile tx="0" ty="0" sx="100000" sy="100000" flip="none" algn="tl"/>
        </a:blipFill>
        <a:ln w="9525" cap="flat" cmpd="sng" algn="ctr">
          <a:solidFill>
            <a:schemeClr val="accent2">
              <a:hueOff val="2242103"/>
              <a:satOff val="-2381"/>
              <a:lumOff val="183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2592" tIns="123917" rIns="62592" bIns="123917" numCol="1" spcCol="1270" anchor="ctr" anchorCtr="0">
          <a:noAutofit/>
        </a:bodyPr>
        <a:lstStyle/>
        <a:p>
          <a:pPr marL="0" lvl="0" indent="0" algn="ctr" defTabSz="1022350">
            <a:lnSpc>
              <a:spcPct val="90000"/>
            </a:lnSpc>
            <a:spcBef>
              <a:spcPct val="0"/>
            </a:spcBef>
            <a:spcAft>
              <a:spcPct val="35000"/>
            </a:spcAft>
            <a:buNone/>
          </a:pPr>
          <a:r>
            <a:rPr lang="en-US" sz="2300" kern="1200" dirty="0"/>
            <a:t>Pass</a:t>
          </a:r>
        </a:p>
      </dsp:txBody>
      <dsp:txXfrm>
        <a:off x="0" y="2661963"/>
        <a:ext cx="1182841" cy="1254500"/>
      </dsp:txXfrm>
    </dsp:sp>
    <dsp:sp modelId="{404428FA-46C8-499B-893A-EE53E90DAA0A}">
      <dsp:nvSpPr>
        <dsp:cNvPr id="0" name=""/>
        <dsp:cNvSpPr/>
      </dsp:nvSpPr>
      <dsp:spPr>
        <a:xfrm>
          <a:off x="1182841" y="3991734"/>
          <a:ext cx="4731367" cy="1254500"/>
        </a:xfrm>
        <a:prstGeom prst="rect">
          <a:avLst/>
        </a:prstGeom>
        <a:solidFill>
          <a:schemeClr val="accent2">
            <a:tint val="40000"/>
            <a:alpha val="90000"/>
            <a:hueOff val="4183470"/>
            <a:satOff val="1428"/>
            <a:lumOff val="439"/>
            <a:alphaOff val="0"/>
          </a:schemeClr>
        </a:solidFill>
        <a:ln w="9525" cap="flat" cmpd="sng" algn="ctr">
          <a:solidFill>
            <a:schemeClr val="accent2">
              <a:tint val="40000"/>
              <a:alpha val="90000"/>
              <a:hueOff val="4183470"/>
              <a:satOff val="1428"/>
              <a:lumOff val="4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802" tIns="318643" rIns="91802" bIns="318643" numCol="1" spcCol="1270" anchor="ctr" anchorCtr="0">
          <a:noAutofit/>
        </a:bodyPr>
        <a:lstStyle/>
        <a:p>
          <a:pPr marL="0" lvl="0" indent="0" algn="l" defTabSz="844550">
            <a:lnSpc>
              <a:spcPct val="90000"/>
            </a:lnSpc>
            <a:spcBef>
              <a:spcPct val="0"/>
            </a:spcBef>
            <a:spcAft>
              <a:spcPct val="35000"/>
            </a:spcAft>
            <a:buNone/>
          </a:pPr>
          <a:r>
            <a:rPr lang="en-US" sz="1900" kern="1200" dirty="0"/>
            <a:t>Continue required continuous education annually</a:t>
          </a:r>
        </a:p>
      </dsp:txBody>
      <dsp:txXfrm>
        <a:off x="1182841" y="3991734"/>
        <a:ext cx="4731367" cy="1254500"/>
      </dsp:txXfrm>
    </dsp:sp>
    <dsp:sp modelId="{C53CC377-4A2B-4EA4-A346-750BF0A49311}">
      <dsp:nvSpPr>
        <dsp:cNvPr id="0" name=""/>
        <dsp:cNvSpPr/>
      </dsp:nvSpPr>
      <dsp:spPr>
        <a:xfrm>
          <a:off x="0" y="3991734"/>
          <a:ext cx="1182841" cy="1254500"/>
        </a:xfrm>
        <a:prstGeom prst="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w="9525" cap="flat" cmpd="sng" algn="ctr">
          <a:solidFill>
            <a:schemeClr val="accent2">
              <a:hueOff val="3363155"/>
              <a:satOff val="-3572"/>
              <a:lumOff val="274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2592" tIns="123917" rIns="62592" bIns="123917" numCol="1" spcCol="1270" anchor="ctr" anchorCtr="0">
          <a:noAutofit/>
        </a:bodyPr>
        <a:lstStyle/>
        <a:p>
          <a:pPr marL="0" lvl="0" indent="0" algn="ctr" defTabSz="1022350">
            <a:lnSpc>
              <a:spcPct val="90000"/>
            </a:lnSpc>
            <a:spcBef>
              <a:spcPct val="0"/>
            </a:spcBef>
            <a:spcAft>
              <a:spcPct val="35000"/>
            </a:spcAft>
            <a:buNone/>
          </a:pPr>
          <a:r>
            <a:rPr lang="en-US" sz="2300" kern="1200" dirty="0"/>
            <a:t>Continue</a:t>
          </a:r>
        </a:p>
      </dsp:txBody>
      <dsp:txXfrm>
        <a:off x="0" y="3991734"/>
        <a:ext cx="1182841" cy="1254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FCA3E-0DC7-4E45-925F-E2596832E31C}" type="datetimeFigureOut">
              <a:rPr lang="en-US" smtClean="0"/>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436EE-A1AC-432B-9D3D-6E0557DC1531}" type="slidenum">
              <a:rPr lang="en-US" smtClean="0"/>
              <a:t>‹#›</a:t>
            </a:fld>
            <a:endParaRPr lang="en-US" dirty="0"/>
          </a:p>
        </p:txBody>
      </p:sp>
    </p:spTree>
    <p:extLst>
      <p:ext uri="{BB962C8B-B14F-4D97-AF65-F5344CB8AC3E}">
        <p14:creationId xmlns:p14="http://schemas.microsoft.com/office/powerpoint/2010/main" val="311135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explore careers in cardiovascular health. Cardiovascular health refers to the health of the heart and blood vessels.</a:t>
            </a:r>
          </a:p>
        </p:txBody>
      </p:sp>
      <p:sp>
        <p:nvSpPr>
          <p:cNvPr id="4" name="Slide Number Placeholder 3"/>
          <p:cNvSpPr>
            <a:spLocks noGrp="1"/>
          </p:cNvSpPr>
          <p:nvPr>
            <p:ph type="sldNum" sz="quarter" idx="5"/>
          </p:nvPr>
        </p:nvSpPr>
        <p:spPr/>
        <p:txBody>
          <a:bodyPr/>
          <a:lstStyle/>
          <a:p>
            <a:fld id="{211436EE-A1AC-432B-9D3D-6E0557DC1531}" type="slidenum">
              <a:rPr lang="en-US" smtClean="0"/>
              <a:t>1</a:t>
            </a:fld>
            <a:endParaRPr lang="en-US" dirty="0"/>
          </a:p>
        </p:txBody>
      </p:sp>
    </p:spTree>
    <p:extLst>
      <p:ext uri="{BB962C8B-B14F-4D97-AF65-F5344CB8AC3E}">
        <p14:creationId xmlns:p14="http://schemas.microsoft.com/office/powerpoint/2010/main" val="134574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Cardiovascular Surgeons perform lifesaving operations on patients to correct, improve and remove heart problems.</a:t>
            </a:r>
          </a:p>
          <a:p>
            <a:r>
              <a:rPr lang="en-US" dirty="0"/>
              <a:t>After a patient has been assessed by a Cardiologist, patients needing heart surgery are referred to a Cardiovascular Surgeon.</a:t>
            </a:r>
          </a:p>
          <a:p>
            <a:r>
              <a:rPr lang="en-US" dirty="0"/>
              <a:t>Common surgical interventions include heart defect repair, aneurysm repair, heart value replacement, heart transplantation, and coronary artery bypass surgery.</a:t>
            </a:r>
          </a:p>
          <a:p>
            <a:r>
              <a:rPr lang="en-US" dirty="0"/>
              <a:t>These professionals make diagnoses, determine treatments and surgical procedures and advise patients on lifestyle changes post surgery.</a:t>
            </a:r>
          </a:p>
          <a:p>
            <a:r>
              <a:rPr lang="en-US" dirty="0"/>
              <a:t>The median annual salary is $437,371.</a:t>
            </a:r>
          </a:p>
        </p:txBody>
      </p:sp>
      <p:sp>
        <p:nvSpPr>
          <p:cNvPr id="4" name="Slide Number Placeholder 3"/>
          <p:cNvSpPr>
            <a:spLocks noGrp="1"/>
          </p:cNvSpPr>
          <p:nvPr>
            <p:ph type="sldNum" sz="quarter" idx="5"/>
          </p:nvPr>
        </p:nvSpPr>
        <p:spPr/>
        <p:txBody>
          <a:bodyPr/>
          <a:lstStyle/>
          <a:p>
            <a:fld id="{211436EE-A1AC-432B-9D3D-6E0557DC1531}" type="slidenum">
              <a:rPr lang="en-US" smtClean="0"/>
              <a:t>10</a:t>
            </a:fld>
            <a:endParaRPr lang="en-US" dirty="0"/>
          </a:p>
        </p:txBody>
      </p:sp>
    </p:spTree>
    <p:extLst>
      <p:ext uri="{BB962C8B-B14F-4D97-AF65-F5344CB8AC3E}">
        <p14:creationId xmlns:p14="http://schemas.microsoft.com/office/powerpoint/2010/main" val="106275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Cardiovascular Surgeons must have excellent dexterity and physical stamina to endure standing for long periods of time in the operating room.</a:t>
            </a:r>
          </a:p>
          <a:p>
            <a:r>
              <a:rPr lang="en-US" dirty="0"/>
              <a:t>They must have strong communications and problem-solving skills to work well with their healthcare team, patients and their families.</a:t>
            </a:r>
          </a:p>
          <a:p>
            <a:r>
              <a:rPr lang="en-US" dirty="0"/>
              <a:t>It’s also important for them to have patience and compassion.</a:t>
            </a:r>
          </a:p>
          <a:p>
            <a:endParaRPr lang="en-US" dirty="0"/>
          </a:p>
        </p:txBody>
      </p:sp>
      <p:sp>
        <p:nvSpPr>
          <p:cNvPr id="4" name="Slide Number Placeholder 3"/>
          <p:cNvSpPr>
            <a:spLocks noGrp="1"/>
          </p:cNvSpPr>
          <p:nvPr>
            <p:ph type="sldNum" sz="quarter" idx="5"/>
          </p:nvPr>
        </p:nvSpPr>
        <p:spPr/>
        <p:txBody>
          <a:bodyPr/>
          <a:lstStyle/>
          <a:p>
            <a:fld id="{211436EE-A1AC-432B-9D3D-6E0557DC1531}" type="slidenum">
              <a:rPr lang="en-US" smtClean="0"/>
              <a:t>11</a:t>
            </a:fld>
            <a:endParaRPr lang="en-US" dirty="0"/>
          </a:p>
        </p:txBody>
      </p:sp>
    </p:spTree>
    <p:extLst>
      <p:ext uri="{BB962C8B-B14F-4D97-AF65-F5344CB8AC3E}">
        <p14:creationId xmlns:p14="http://schemas.microsoft.com/office/powerpoint/2010/main" val="58430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path to become a Cardiovascular Surgeon is a long one but well worth it.</a:t>
            </a:r>
          </a:p>
          <a:p>
            <a:r>
              <a:rPr lang="en-US" dirty="0"/>
              <a:t>First you would need to earn a 4  year bachelors degree with a emphasis in pre-med and then complete 4 years of medical school.</a:t>
            </a:r>
          </a:p>
          <a:p>
            <a:r>
              <a:rPr lang="en-US" dirty="0"/>
              <a:t>You would then need to pass the US Medical Licensing Exam to become a licensed doctor in the United States by the National Board of Medical Examiners.</a:t>
            </a:r>
          </a:p>
          <a:p>
            <a:r>
              <a:rPr lang="en-US" dirty="0"/>
              <a:t>After successful licensing, a future cardiovascular surgeon would then complete a 4-5 year Residency program in general surgery under the supervision of board certified surgeons.</a:t>
            </a:r>
          </a:p>
          <a:p>
            <a:r>
              <a:rPr lang="en-US" dirty="0"/>
              <a:t>Surgeons usually follow up completing a 2 year Specialty Fellowship on more specialized Cardiovascular Surgery.</a:t>
            </a:r>
          </a:p>
          <a:p>
            <a:r>
              <a:rPr lang="en-US" dirty="0"/>
              <a:t>Finally, the American Board of Specialties Certification Exam must be passed to become a certified surgeon,</a:t>
            </a:r>
          </a:p>
        </p:txBody>
      </p:sp>
      <p:sp>
        <p:nvSpPr>
          <p:cNvPr id="4" name="Slide Number Placeholder 3"/>
          <p:cNvSpPr>
            <a:spLocks noGrp="1"/>
          </p:cNvSpPr>
          <p:nvPr>
            <p:ph type="sldNum" sz="quarter" idx="5"/>
          </p:nvPr>
        </p:nvSpPr>
        <p:spPr/>
        <p:txBody>
          <a:bodyPr/>
          <a:lstStyle/>
          <a:p>
            <a:fld id="{211436EE-A1AC-432B-9D3D-6E0557DC1531}" type="slidenum">
              <a:rPr lang="en-US" smtClean="0"/>
              <a:t>12</a:t>
            </a:fld>
            <a:endParaRPr lang="en-US" dirty="0"/>
          </a:p>
        </p:txBody>
      </p:sp>
    </p:spTree>
    <p:extLst>
      <p:ext uri="{BB962C8B-B14F-4D97-AF65-F5344CB8AC3E}">
        <p14:creationId xmlns:p14="http://schemas.microsoft.com/office/powerpoint/2010/main" val="346389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Cardiac Perfusionist's spend 90% of their time in the operating room. They play an important role during cardiac surgery. During heart bypass or arterial grafting surgery, a clinical cardiac perfusionist uses the same technique to stop the heart so that surgeons can make repairs as they would use on victims of hypothermia or drowning.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operate a heart-lung machine, which is an arterial blood pump, which propels oxygenated blood to patients tissues while the surgeon operates on the heart.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control body temperature and monitor vital signs.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communicate with operating room members and these </a:t>
            </a:r>
            <a:r>
              <a:rPr lang="en-US" dirty="0"/>
              <a:t>health care professional also work in intensive care and the catherization laboratory monitoring patients and assisting, if needed.</a:t>
            </a:r>
          </a:p>
        </p:txBody>
      </p:sp>
      <p:sp>
        <p:nvSpPr>
          <p:cNvPr id="4" name="Slide Number Placeholder 3"/>
          <p:cNvSpPr>
            <a:spLocks noGrp="1"/>
          </p:cNvSpPr>
          <p:nvPr>
            <p:ph type="sldNum" sz="quarter" idx="5"/>
          </p:nvPr>
        </p:nvSpPr>
        <p:spPr/>
        <p:txBody>
          <a:bodyPr/>
          <a:lstStyle/>
          <a:p>
            <a:fld id="{211436EE-A1AC-432B-9D3D-6E0557DC1531}" type="slidenum">
              <a:rPr lang="en-US" smtClean="0"/>
              <a:t>13</a:t>
            </a:fld>
            <a:endParaRPr lang="en-US" dirty="0"/>
          </a:p>
        </p:txBody>
      </p:sp>
    </p:spTree>
    <p:extLst>
      <p:ext uri="{BB962C8B-B14F-4D97-AF65-F5344CB8AC3E}">
        <p14:creationId xmlns:p14="http://schemas.microsoft.com/office/powerpoint/2010/main" val="180523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Cardiac Perfusionist's must be extremely detail-oriented and have excellent problem-solving skills. </a:t>
            </a:r>
          </a:p>
          <a:p>
            <a:r>
              <a:rPr lang="en-US" dirty="0"/>
              <a:t>The role of a perfusionist involves understanding a patients medical history and choosing proper medical equipment so they be have strong organizational skills.</a:t>
            </a:r>
          </a:p>
          <a:p>
            <a:r>
              <a:rPr lang="en-US" dirty="0"/>
              <a:t>These professionals must have the ability to remain calm in emergency situations and thinking throughout long surgeries and have physical stamina.</a:t>
            </a:r>
          </a:p>
        </p:txBody>
      </p:sp>
      <p:sp>
        <p:nvSpPr>
          <p:cNvPr id="4" name="Slide Number Placeholder 3"/>
          <p:cNvSpPr>
            <a:spLocks noGrp="1"/>
          </p:cNvSpPr>
          <p:nvPr>
            <p:ph type="sldNum" sz="quarter" idx="5"/>
          </p:nvPr>
        </p:nvSpPr>
        <p:spPr/>
        <p:txBody>
          <a:bodyPr/>
          <a:lstStyle/>
          <a:p>
            <a:fld id="{211436EE-A1AC-432B-9D3D-6E0557DC1531}" type="slidenum">
              <a:rPr lang="en-US" smtClean="0"/>
              <a:t>14</a:t>
            </a:fld>
            <a:endParaRPr lang="en-US" dirty="0"/>
          </a:p>
        </p:txBody>
      </p:sp>
    </p:spTree>
    <p:extLst>
      <p:ext uri="{BB962C8B-B14F-4D97-AF65-F5344CB8AC3E}">
        <p14:creationId xmlns:p14="http://schemas.microsoft.com/office/powerpoint/2010/main" val="171399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path to becoming a clinical cardiac perfusionist is to first earn a 4 year bachelors degree with an emphasis in health care and/or pre-med.</a:t>
            </a:r>
          </a:p>
          <a:p>
            <a:r>
              <a:rPr lang="en-US" dirty="0"/>
              <a:t>You will need to graduate from an accredited Perfusion Technology Program and then become certified through the American Board of Cardiovascular Perfusionists.</a:t>
            </a:r>
          </a:p>
        </p:txBody>
      </p:sp>
      <p:sp>
        <p:nvSpPr>
          <p:cNvPr id="4" name="Slide Number Placeholder 3"/>
          <p:cNvSpPr>
            <a:spLocks noGrp="1"/>
          </p:cNvSpPr>
          <p:nvPr>
            <p:ph type="sldNum" sz="quarter" idx="5"/>
          </p:nvPr>
        </p:nvSpPr>
        <p:spPr/>
        <p:txBody>
          <a:bodyPr/>
          <a:lstStyle/>
          <a:p>
            <a:fld id="{211436EE-A1AC-432B-9D3D-6E0557DC1531}" type="slidenum">
              <a:rPr lang="en-US" smtClean="0"/>
              <a:t>16</a:t>
            </a:fld>
            <a:endParaRPr lang="en-US" dirty="0"/>
          </a:p>
        </p:txBody>
      </p:sp>
    </p:spTree>
    <p:extLst>
      <p:ext uri="{BB962C8B-B14F-4D97-AF65-F5344CB8AC3E}">
        <p14:creationId xmlns:p14="http://schemas.microsoft.com/office/powerpoint/2010/main" val="315640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Cardiovascular Technicians, also called Cardio Tech’s aid in the physical diagnosis and treatment of lung, heart and blood vessel disorders. </a:t>
            </a:r>
          </a:p>
          <a:p>
            <a:r>
              <a:rPr lang="en-US" dirty="0"/>
              <a:t>Cardiologists rely on Cardio Tech’s to determine specific issues related that diminish performance of the heart through testing devices.</a:t>
            </a:r>
          </a:p>
          <a:p>
            <a:r>
              <a:rPr lang="en-US" dirty="0"/>
              <a:t>They operate electrocardiograph’s (EKG’s) and other patient monitoring devices for a wide variety of critically ill patients.</a:t>
            </a:r>
          </a:p>
          <a:p>
            <a:r>
              <a:rPr lang="en-US" dirty="0"/>
              <a:t>They monitor patient’s blood pressure and heart rate using equipment during diagnostic and therapeutic procedures.</a:t>
            </a:r>
          </a:p>
          <a:p>
            <a:r>
              <a:rPr lang="en-US" dirty="0"/>
              <a:t>These professionals must know principles and daily operations of the cardiac cath lab and provide patient comfort and care.</a:t>
            </a:r>
          </a:p>
          <a:p>
            <a:r>
              <a:rPr lang="en-US" dirty="0"/>
              <a:t>The median annual salary is $87,045.</a:t>
            </a:r>
          </a:p>
        </p:txBody>
      </p:sp>
      <p:sp>
        <p:nvSpPr>
          <p:cNvPr id="4" name="Slide Number Placeholder 3"/>
          <p:cNvSpPr>
            <a:spLocks noGrp="1"/>
          </p:cNvSpPr>
          <p:nvPr>
            <p:ph type="sldNum" sz="quarter" idx="5"/>
          </p:nvPr>
        </p:nvSpPr>
        <p:spPr/>
        <p:txBody>
          <a:bodyPr/>
          <a:lstStyle/>
          <a:p>
            <a:fld id="{211436EE-A1AC-432B-9D3D-6E0557DC1531}" type="slidenum">
              <a:rPr lang="en-US" smtClean="0"/>
              <a:t>17</a:t>
            </a:fld>
            <a:endParaRPr lang="en-US" dirty="0"/>
          </a:p>
        </p:txBody>
      </p:sp>
    </p:spTree>
    <p:extLst>
      <p:ext uri="{BB962C8B-B14F-4D97-AF65-F5344CB8AC3E}">
        <p14:creationId xmlns:p14="http://schemas.microsoft.com/office/powerpoint/2010/main" val="105690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Cardiovascular Technician's need to have good critical thinking skills and knowledge of medical devices.</a:t>
            </a:r>
          </a:p>
          <a:p>
            <a:r>
              <a:rPr lang="en-US" dirty="0"/>
              <a:t>They should be active listeners and have good reading comprehension.</a:t>
            </a:r>
          </a:p>
          <a:p>
            <a:r>
              <a:rPr lang="en-US" dirty="0"/>
              <a:t>Cardiac Tech’s need to have good time management skills to be efficient in testing patients that may be experiencing critical ailments and be compassionate to their patients.</a:t>
            </a:r>
          </a:p>
          <a:p>
            <a:r>
              <a:rPr lang="en-US" dirty="0"/>
              <a:t>It’s imperative for Cardiac Tech’s to be proficient in their knowledge of cardiovascular health.</a:t>
            </a:r>
          </a:p>
        </p:txBody>
      </p:sp>
      <p:sp>
        <p:nvSpPr>
          <p:cNvPr id="4" name="Slide Number Placeholder 3"/>
          <p:cNvSpPr>
            <a:spLocks noGrp="1"/>
          </p:cNvSpPr>
          <p:nvPr>
            <p:ph type="sldNum" sz="quarter" idx="5"/>
          </p:nvPr>
        </p:nvSpPr>
        <p:spPr/>
        <p:txBody>
          <a:bodyPr/>
          <a:lstStyle/>
          <a:p>
            <a:fld id="{211436EE-A1AC-432B-9D3D-6E0557DC1531}" type="slidenum">
              <a:rPr lang="en-US" smtClean="0"/>
              <a:t>18</a:t>
            </a:fld>
            <a:endParaRPr lang="en-US" dirty="0"/>
          </a:p>
        </p:txBody>
      </p:sp>
    </p:spTree>
    <p:extLst>
      <p:ext uri="{BB962C8B-B14F-4D97-AF65-F5344CB8AC3E}">
        <p14:creationId xmlns:p14="http://schemas.microsoft.com/office/powerpoint/2010/main" val="320056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a:t>Cardiovascular Technician </a:t>
            </a:r>
            <a:r>
              <a:rPr lang="en-US" dirty="0"/>
              <a:t>must go to college and earn an Associates degree. One year is focused on core courses, followed by a year of specialized training in a specialty. These are:</a:t>
            </a:r>
          </a:p>
          <a:p>
            <a:r>
              <a:rPr lang="en-US" dirty="0"/>
              <a:t>Invasive cardiology, for students who plan on working in a cardiac catherization lab or with the cardiac catherization suite.</a:t>
            </a:r>
          </a:p>
          <a:p>
            <a:r>
              <a:rPr lang="en-US" dirty="0"/>
              <a:t>Non-invasive cardiology, for students who plan on working in Holter monitor, stress, and pacemaker testing.</a:t>
            </a:r>
          </a:p>
          <a:p>
            <a:r>
              <a:rPr lang="en-US" dirty="0"/>
              <a:t>Non-invasive echo technology, for students who plan to work with cardiovascular ultrasound.</a:t>
            </a:r>
          </a:p>
          <a:p>
            <a:r>
              <a:rPr lang="en-US" dirty="0"/>
              <a:t>And</a:t>
            </a:r>
          </a:p>
          <a:p>
            <a:r>
              <a:rPr lang="en-US" dirty="0"/>
              <a:t>Non-invasive vascular cardiology, for students who plan to work in peripheral vascular technology.</a:t>
            </a:r>
          </a:p>
          <a:p>
            <a:r>
              <a:rPr lang="en-US" dirty="0"/>
              <a:t>Upon completion of a program, technicians become credentialed in that specialty.</a:t>
            </a:r>
          </a:p>
          <a:p>
            <a:r>
              <a:rPr lang="en-US" dirty="0"/>
              <a:t>A trained Technician would then become licensed through the American Association of Radiologic Technology.</a:t>
            </a:r>
          </a:p>
        </p:txBody>
      </p:sp>
      <p:sp>
        <p:nvSpPr>
          <p:cNvPr id="4" name="Slide Number Placeholder 3"/>
          <p:cNvSpPr>
            <a:spLocks noGrp="1"/>
          </p:cNvSpPr>
          <p:nvPr>
            <p:ph type="sldNum" sz="quarter" idx="5"/>
          </p:nvPr>
        </p:nvSpPr>
        <p:spPr/>
        <p:txBody>
          <a:bodyPr/>
          <a:lstStyle/>
          <a:p>
            <a:fld id="{211436EE-A1AC-432B-9D3D-6E0557DC1531}" type="slidenum">
              <a:rPr lang="en-US" smtClean="0"/>
              <a:t>19</a:t>
            </a:fld>
            <a:endParaRPr lang="en-US" dirty="0"/>
          </a:p>
        </p:txBody>
      </p:sp>
    </p:spTree>
    <p:extLst>
      <p:ext uri="{BB962C8B-B14F-4D97-AF65-F5344CB8AC3E}">
        <p14:creationId xmlns:p14="http://schemas.microsoft.com/office/powerpoint/2010/main" val="36720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EKG Technicians perform meaningful work in helping diagnose cardiovascular conditions. EKG Technicians work in healthcare facilities with doctors and technologists and specialize in electrocardiogram testing for patients. EKG machines are complex devices that monitor the heart’s performance. This is done by attaching wires and electrodes to a patients chest, arms, and legs.</a:t>
            </a:r>
          </a:p>
          <a:p>
            <a:r>
              <a:rPr lang="en-US" dirty="0"/>
              <a:t>They also provide stress tests and Holter monitoring tests.</a:t>
            </a:r>
          </a:p>
          <a:p>
            <a:r>
              <a:rPr lang="en-US" dirty="0"/>
              <a:t>They monitor the readings, make sure the machine is attached properly and in working order, and record the results of the EKG tests.</a:t>
            </a:r>
          </a:p>
          <a:p>
            <a:r>
              <a:rPr lang="en-US" dirty="0"/>
              <a:t>EKG Tech’s might take a patient’s medical history and ask questions. They keep equipment in good working order, check the quality of recorded data, and help physicians and technologists during procedures.</a:t>
            </a:r>
          </a:p>
          <a:p>
            <a:r>
              <a:rPr lang="en-US" dirty="0"/>
              <a:t>The median annual salary is $49,410.</a:t>
            </a:r>
          </a:p>
        </p:txBody>
      </p:sp>
      <p:sp>
        <p:nvSpPr>
          <p:cNvPr id="4" name="Slide Number Placeholder 3"/>
          <p:cNvSpPr>
            <a:spLocks noGrp="1"/>
          </p:cNvSpPr>
          <p:nvPr>
            <p:ph type="sldNum" sz="quarter" idx="5"/>
          </p:nvPr>
        </p:nvSpPr>
        <p:spPr/>
        <p:txBody>
          <a:bodyPr/>
          <a:lstStyle/>
          <a:p>
            <a:fld id="{211436EE-A1AC-432B-9D3D-6E0557DC1531}" type="slidenum">
              <a:rPr lang="en-US" smtClean="0"/>
              <a:t>20</a:t>
            </a:fld>
            <a:endParaRPr lang="en-US" dirty="0"/>
          </a:p>
        </p:txBody>
      </p:sp>
    </p:spTree>
    <p:extLst>
      <p:ext uri="{BB962C8B-B14F-4D97-AF65-F5344CB8AC3E}">
        <p14:creationId xmlns:p14="http://schemas.microsoft.com/office/powerpoint/2010/main" val="77792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overview of this presentation which includes what the cardiovascular system is, who works on a cardiovascular team, the job responsibilities and skills and competencies as well as the educational and licensure requirements to work in these professions.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44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EKG Technician’s must be able to understand and use complex machinery, therefore they must have excellent technical skills. They need to have razor focus and the ability to follow precise instructions. Because EKG Tech’s work directly with patient’s, and must come into physical contact with them at a time when they might be scared or in pain, interpersonal skills are required. They should have a friendly demeanor and good communication skills. EKG Tech’s are on their feet for many hours and may be required to lift heavy objects, so having good stamina is important.</a:t>
            </a:r>
          </a:p>
        </p:txBody>
      </p:sp>
      <p:sp>
        <p:nvSpPr>
          <p:cNvPr id="4" name="Slide Number Placeholder 3"/>
          <p:cNvSpPr>
            <a:spLocks noGrp="1"/>
          </p:cNvSpPr>
          <p:nvPr>
            <p:ph type="sldNum" sz="quarter" idx="5"/>
          </p:nvPr>
        </p:nvSpPr>
        <p:spPr/>
        <p:txBody>
          <a:bodyPr/>
          <a:lstStyle/>
          <a:p>
            <a:fld id="{211436EE-A1AC-432B-9D3D-6E0557DC1531}" type="slidenum">
              <a:rPr lang="en-US" smtClean="0"/>
              <a:t>21</a:t>
            </a:fld>
            <a:endParaRPr lang="en-US" dirty="0"/>
          </a:p>
        </p:txBody>
      </p:sp>
    </p:spTree>
    <p:extLst>
      <p:ext uri="{BB962C8B-B14F-4D97-AF65-F5344CB8AC3E}">
        <p14:creationId xmlns:p14="http://schemas.microsoft.com/office/powerpoint/2010/main" val="596902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pathways to become an EKG Technician is to obtain a high school diploma or earn a GED.</a:t>
            </a:r>
          </a:p>
          <a:p>
            <a:r>
              <a:rPr lang="en-US" dirty="0"/>
              <a:t>Complete a EKG Technician certification program and/or earn a 2 year Associate’s degree.</a:t>
            </a:r>
          </a:p>
          <a:p>
            <a:r>
              <a:rPr lang="en-US" dirty="0"/>
              <a:t>Pass the Certified EKG Technician exam.</a:t>
            </a:r>
          </a:p>
          <a:p>
            <a:r>
              <a:rPr lang="en-US" dirty="0"/>
              <a:t>On-the-job training is a great way to get good clinical experience in the field.</a:t>
            </a:r>
          </a:p>
          <a:p>
            <a:r>
              <a:rPr lang="en-US" dirty="0"/>
              <a:t>Finally, you must continue your educational credits annually and pay a small fee.</a:t>
            </a:r>
          </a:p>
        </p:txBody>
      </p:sp>
      <p:sp>
        <p:nvSpPr>
          <p:cNvPr id="4" name="Slide Number Placeholder 3"/>
          <p:cNvSpPr>
            <a:spLocks noGrp="1"/>
          </p:cNvSpPr>
          <p:nvPr>
            <p:ph type="sldNum" sz="quarter" idx="5"/>
          </p:nvPr>
        </p:nvSpPr>
        <p:spPr/>
        <p:txBody>
          <a:bodyPr/>
          <a:lstStyle/>
          <a:p>
            <a:fld id="{211436EE-A1AC-432B-9D3D-6E0557DC1531}" type="slidenum">
              <a:rPr lang="en-US" smtClean="0"/>
              <a:t>22</a:t>
            </a:fld>
            <a:endParaRPr lang="en-US" dirty="0"/>
          </a:p>
        </p:txBody>
      </p:sp>
    </p:spTree>
    <p:extLst>
      <p:ext uri="{BB962C8B-B14F-4D97-AF65-F5344CB8AC3E}">
        <p14:creationId xmlns:p14="http://schemas.microsoft.com/office/powerpoint/2010/main" val="1630068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EKG Technician certification programs teach students what they need to know to work in the profession successfully. Students will be taught the anatomy and physiology of the heart, medical disease processes of the cardiovascular system, medical terminology and medical ethics and legal aspects of patient contact.</a:t>
            </a:r>
          </a:p>
          <a:p>
            <a:r>
              <a:rPr lang="en-US" dirty="0"/>
              <a:t>They will also study and become proficient in the use of a electrocardiography and echocardiography machines so they can best utilize them to work with patients.</a:t>
            </a:r>
          </a:p>
        </p:txBody>
      </p:sp>
      <p:sp>
        <p:nvSpPr>
          <p:cNvPr id="4" name="Slide Number Placeholder 3"/>
          <p:cNvSpPr>
            <a:spLocks noGrp="1"/>
          </p:cNvSpPr>
          <p:nvPr>
            <p:ph type="sldNum" sz="quarter" idx="5"/>
          </p:nvPr>
        </p:nvSpPr>
        <p:spPr/>
        <p:txBody>
          <a:bodyPr/>
          <a:lstStyle/>
          <a:p>
            <a:fld id="{211436EE-A1AC-432B-9D3D-6E0557DC1531}" type="slidenum">
              <a:rPr lang="en-US" smtClean="0"/>
              <a:t>23</a:t>
            </a:fld>
            <a:endParaRPr lang="en-US" dirty="0"/>
          </a:p>
        </p:txBody>
      </p:sp>
    </p:spTree>
    <p:extLst>
      <p:ext uri="{BB962C8B-B14F-4D97-AF65-F5344CB8AC3E}">
        <p14:creationId xmlns:p14="http://schemas.microsoft.com/office/powerpoint/2010/main" val="81539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presentation about careers in Cardiovascular Health. Please feel free to contact Oregon Pacific Area Health Education Center for any questions or comments. You can also visit our website to find more information about health care careers @ www.opahec.org.</a:t>
            </a:r>
          </a:p>
          <a:p>
            <a:endParaRPr lang="en-US" dirty="0"/>
          </a:p>
        </p:txBody>
      </p:sp>
      <p:sp>
        <p:nvSpPr>
          <p:cNvPr id="4" name="Slide Number Placeholder 3"/>
          <p:cNvSpPr>
            <a:spLocks noGrp="1"/>
          </p:cNvSpPr>
          <p:nvPr>
            <p:ph type="sldNum" sz="quarter" idx="5"/>
          </p:nvPr>
        </p:nvSpPr>
        <p:spPr/>
        <p:txBody>
          <a:bodyPr/>
          <a:lstStyle/>
          <a:p>
            <a:fld id="{211436EE-A1AC-432B-9D3D-6E0557DC1531}" type="slidenum">
              <a:rPr lang="en-US" smtClean="0"/>
              <a:t>25</a:t>
            </a:fld>
            <a:endParaRPr lang="en-US" dirty="0"/>
          </a:p>
        </p:txBody>
      </p:sp>
    </p:spTree>
    <p:extLst>
      <p:ext uri="{BB962C8B-B14F-4D97-AF65-F5344CB8AC3E}">
        <p14:creationId xmlns:p14="http://schemas.microsoft.com/office/powerpoint/2010/main" val="2960477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presentation, students will be able to:</a:t>
            </a:r>
          </a:p>
          <a:p>
            <a:r>
              <a:rPr lang="en-US" dirty="0"/>
              <a:t>List 3 careers in Cardiology, Name 2 areas of the body that Cardiovascular Specialists treat, Describe 3 job responsibilities of a Cardiologist, List 3 skills and competencies of a Cardiovascular Technician and Discuss the educational pathway to work in Cardiology.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57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watch a video that explains how the cardiovascular system works in the human body.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07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professionals specializing in the cardiovascular systems diagnose and treat patients experiencing difficulties with the heart and lungs.</a:t>
            </a:r>
          </a:p>
          <a:p>
            <a:r>
              <a:rPr lang="en-US" dirty="0"/>
              <a:t>Each health care professional requires varied experience, but each position is necessary to help patients prevent and recover from potentially life threatening cardiovascular events.</a:t>
            </a:r>
          </a:p>
          <a:p>
            <a:r>
              <a:rPr lang="en-US" dirty="0"/>
              <a:t>The cardiovascular team consists of a Cardiologist, a Cardiovascular Surgeon, a Clinical Cardiac Perfusionist, a Cardiovascular Technician, and an EKG Technician.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6A182-AF03-4CC8-94DC-C0726DF52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0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Open Sans"/>
              </a:rPr>
              <a:t>Cardiologists are doctors that prevent, diagnose and treat heart and blood vessel issues, such as heart and vascular disease, congenital heart defects, heart attacks, coronary artery disease, heart rhythm disturbances and heart failure. </a:t>
            </a:r>
          </a:p>
          <a:p>
            <a:pPr algn="l"/>
            <a:r>
              <a:rPr lang="en-US" dirty="0"/>
              <a:t>After assessing a patient, it is common for a cardiologist to refer patients to a cardiovascular surgeon, when surgery is needed.</a:t>
            </a:r>
          </a:p>
          <a:p>
            <a:r>
              <a:rPr lang="en-US" dirty="0"/>
              <a:t>Cardiologists explain risks of prohibited activities for their patients and give health advice.</a:t>
            </a:r>
          </a:p>
          <a:p>
            <a:r>
              <a:rPr lang="en-US" dirty="0"/>
              <a:t>They also perform exercise and diagnostic imaging tests.</a:t>
            </a:r>
          </a:p>
          <a:p>
            <a:r>
              <a:rPr kumimoji="0" lang="en-US" sz="1200" b="0" i="0" u="none" strike="noStrike" kern="1200" cap="none" spc="0" normalizeH="0" baseline="0" noProof="0" dirty="0">
                <a:ln>
                  <a:noFill/>
                </a:ln>
                <a:solidFill>
                  <a:srgbClr val="555555"/>
                </a:solidFill>
                <a:effectLst/>
                <a:uLnTx/>
                <a:uFillTx/>
                <a:latin typeface="Open Sans"/>
                <a:ea typeface="+mn-ea"/>
                <a:cs typeface="+mn-cs"/>
              </a:rPr>
              <a:t>Cardiologists may find positions within hospitals, private practices and universities. </a:t>
            </a:r>
          </a:p>
          <a:p>
            <a:r>
              <a:rPr kumimoji="0" lang="en-US" sz="1200" b="0" i="0" u="none" strike="noStrike" kern="1200" cap="none" spc="0" normalizeH="0" baseline="0" noProof="0" dirty="0">
                <a:ln>
                  <a:noFill/>
                </a:ln>
                <a:solidFill>
                  <a:srgbClr val="555555"/>
                </a:solidFill>
                <a:effectLst/>
                <a:uLnTx/>
                <a:uFillTx/>
                <a:latin typeface="Open Sans"/>
                <a:ea typeface="+mn-ea"/>
                <a:cs typeface="+mn-cs"/>
              </a:rPr>
              <a:t>The median annual salary is $371,792.</a:t>
            </a:r>
            <a:endParaRPr lang="en-US" dirty="0"/>
          </a:p>
        </p:txBody>
      </p:sp>
      <p:sp>
        <p:nvSpPr>
          <p:cNvPr id="4" name="Slide Number Placeholder 3"/>
          <p:cNvSpPr>
            <a:spLocks noGrp="1"/>
          </p:cNvSpPr>
          <p:nvPr>
            <p:ph type="sldNum" sz="quarter" idx="5"/>
          </p:nvPr>
        </p:nvSpPr>
        <p:spPr/>
        <p:txBody>
          <a:bodyPr/>
          <a:lstStyle/>
          <a:p>
            <a:fld id="{211436EE-A1AC-432B-9D3D-6E0557DC1531}" type="slidenum">
              <a:rPr lang="en-US" smtClean="0"/>
              <a:t>6</a:t>
            </a:fld>
            <a:endParaRPr lang="en-US" dirty="0"/>
          </a:p>
        </p:txBody>
      </p:sp>
    </p:spTree>
    <p:extLst>
      <p:ext uri="{BB962C8B-B14F-4D97-AF65-F5344CB8AC3E}">
        <p14:creationId xmlns:p14="http://schemas.microsoft.com/office/powerpoint/2010/main" val="212674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Cardiologists must be excellent critical thinkers and be able to make complex decisions in different situations. They must have strong interpersonal communication skills, as they have to take difficult scientific concepts and be able to relay information to patients so they can understand their options as well as how the system works. It’s important for these professionals to be self-confident, motivated and have compassion for patients and their families.</a:t>
            </a:r>
          </a:p>
        </p:txBody>
      </p:sp>
      <p:sp>
        <p:nvSpPr>
          <p:cNvPr id="4" name="Slide Number Placeholder 3"/>
          <p:cNvSpPr>
            <a:spLocks noGrp="1"/>
          </p:cNvSpPr>
          <p:nvPr>
            <p:ph type="sldNum" sz="quarter" idx="5"/>
          </p:nvPr>
        </p:nvSpPr>
        <p:spPr/>
        <p:txBody>
          <a:bodyPr/>
          <a:lstStyle/>
          <a:p>
            <a:fld id="{211436EE-A1AC-432B-9D3D-6E0557DC1531}" type="slidenum">
              <a:rPr lang="en-US" smtClean="0"/>
              <a:t>7</a:t>
            </a:fld>
            <a:endParaRPr lang="en-US" dirty="0"/>
          </a:p>
        </p:txBody>
      </p:sp>
    </p:spTree>
    <p:extLst>
      <p:ext uri="{BB962C8B-B14F-4D97-AF65-F5344CB8AC3E}">
        <p14:creationId xmlns:p14="http://schemas.microsoft.com/office/powerpoint/2010/main" val="389693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watch a video and listen to some interesting findings this Cardiologist is working on.</a:t>
            </a:r>
          </a:p>
        </p:txBody>
      </p:sp>
      <p:sp>
        <p:nvSpPr>
          <p:cNvPr id="4" name="Slide Number Placeholder 3"/>
          <p:cNvSpPr>
            <a:spLocks noGrp="1"/>
          </p:cNvSpPr>
          <p:nvPr>
            <p:ph type="sldNum" sz="quarter" idx="5"/>
          </p:nvPr>
        </p:nvSpPr>
        <p:spPr/>
        <p:txBody>
          <a:bodyPr/>
          <a:lstStyle/>
          <a:p>
            <a:fld id="{211436EE-A1AC-432B-9D3D-6E0557DC1531}" type="slidenum">
              <a:rPr lang="en-US" smtClean="0"/>
              <a:t>8</a:t>
            </a:fld>
            <a:endParaRPr lang="en-US" dirty="0"/>
          </a:p>
        </p:txBody>
      </p:sp>
    </p:spTree>
    <p:extLst>
      <p:ext uri="{BB962C8B-B14F-4D97-AF65-F5344CB8AC3E}">
        <p14:creationId xmlns:p14="http://schemas.microsoft.com/office/powerpoint/2010/main" val="179581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55555"/>
                </a:solidFill>
                <a:effectLst/>
                <a:latin typeface="Open Sans"/>
              </a:rPr>
              <a:t>A student pursing a career as a Cardiologist must first earn a 4 year bachelors degree, complete medical school, complete 3 years of Internal Medicine training and then go on to complete 3 years in a Residency in Cardiology.</a:t>
            </a:r>
          </a:p>
          <a:p>
            <a:pPr algn="l"/>
            <a:r>
              <a:rPr lang="en-US" b="0" i="0" dirty="0">
                <a:solidFill>
                  <a:srgbClr val="555555"/>
                </a:solidFill>
                <a:effectLst/>
                <a:latin typeface="Open Sans"/>
              </a:rPr>
              <a:t>The most logical pre-med bachelor degrees include courses in chemistry, mathematics, engineering or psychology. Then one must gain a passing score on the MCAT (Medical College Admission Test).</a:t>
            </a:r>
          </a:p>
          <a:p>
            <a:pPr algn="l"/>
            <a:r>
              <a:rPr lang="en-US" b="0" i="0" dirty="0">
                <a:solidFill>
                  <a:srgbClr val="555555"/>
                </a:solidFill>
                <a:effectLst/>
                <a:latin typeface="Open Sans"/>
              </a:rPr>
              <a:t>The four years in medical school covers standard medical terminology, medical judgment and clinical standard procedures. Potential cardiologists who complete the eight to ten years of educational preparation must then pass a certification exam administered by the American Board of Internal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1436EE-A1AC-432B-9D3D-6E0557DC1531}" type="slidenum">
              <a:rPr lang="en-US" smtClean="0"/>
              <a:t>9</a:t>
            </a:fld>
            <a:endParaRPr lang="en-US" dirty="0"/>
          </a:p>
        </p:txBody>
      </p:sp>
    </p:spTree>
    <p:extLst>
      <p:ext uri="{BB962C8B-B14F-4D97-AF65-F5344CB8AC3E}">
        <p14:creationId xmlns:p14="http://schemas.microsoft.com/office/powerpoint/2010/main" val="17514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7969-787B-429E-B3B6-0B9856642B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967F8-DBB5-4815-A075-B51533EE4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86923-A675-4CD2-AA70-F58DD579ECA2}"/>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9267E771-86F4-418C-B7FE-115714B5AE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6739CC-F5A6-4834-A2D1-7E3BCACD481E}"/>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231896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D7E2-F28A-469D-B6B1-D1CB771CB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C7D78-FF5C-4620-AEBE-3408198B8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EFD1F-A216-47B9-A084-FF434555797E}"/>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7B8BF113-61BC-4ECF-A611-FEA4286AF4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391DE0-1E47-419D-809D-FDA6A281E322}"/>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171231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76F448-645A-44B0-BB57-3E90FABB3C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24DB0F-8367-44B6-9390-A6E3A035F1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0298A-F459-4FCA-8260-8C9AADB1F404}"/>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90D4BCAF-2F65-4E9A-AC24-C696CA50FD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7C438-1AA5-4BA6-913A-52DC404D14F8}"/>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3187530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65160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260793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010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10737799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3815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491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42361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885966"/>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074A-A55A-40E6-B428-89985B8D5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1855-6467-4FAB-8D08-0DBC8E49B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15790-F257-4564-8321-FE729701D4DC}"/>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EC4A8FDD-561E-4D38-86FF-C5816DB171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E466BE-512B-487C-B1F7-61C0FB0E8169}"/>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222354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031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95531390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72047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57773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22881379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56781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40887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78213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37548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508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AC8B-6CAD-4B49-9F6C-8906ADE5AC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3B1A9-D872-4F42-850C-B4DED5CEE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1208A-368A-4E93-A85D-E3AAAD0F98C0}"/>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EE5BF4D9-3037-4AD1-AE4C-ACD7E558DF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3FFEDE-0A9E-4BCD-9A1E-7A08C4C62A59}"/>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3255879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1665808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37180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8C318-6B33-472B-86B2-05082CA77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EB508-873B-4838-85D6-A52C9F1A33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2AEF04-C739-48C5-9A41-1684F638B2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13012-B772-4572-9861-42BE1BBDEBD3}"/>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6" name="Footer Placeholder 5">
            <a:extLst>
              <a:ext uri="{FF2B5EF4-FFF2-40B4-BE49-F238E27FC236}">
                <a16:creationId xmlns:a16="http://schemas.microsoft.com/office/drawing/2014/main" id="{F757CC85-5FFD-4EC7-8B62-85F974867C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D79EB-A7D9-4C11-B311-E176A400EF50}"/>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413721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EBEE-1B52-4C9B-867D-BE76BAB3CA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D2E2F7-EBDA-4996-B33D-798BA3B96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D4667-8F33-4D61-92E3-B6E260F40D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E8DD0-2413-4A1F-930F-4E357A1AB2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A149E8-D036-4A14-B3EF-EDBE42CCA9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8E34BE-7AFE-4FDF-90F9-033AB2ABF488}"/>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8" name="Footer Placeholder 7">
            <a:extLst>
              <a:ext uri="{FF2B5EF4-FFF2-40B4-BE49-F238E27FC236}">
                <a16:creationId xmlns:a16="http://schemas.microsoft.com/office/drawing/2014/main" id="{44B3DFD9-5380-490F-B32A-BC83199943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4640D38-C1D3-4393-A607-7AB22D54D2D1}"/>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17843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4AF52-2A24-40F9-9170-852735DECF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98F5A-C6CD-4CA8-ABDC-339CA9F53519}"/>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4" name="Footer Placeholder 3">
            <a:extLst>
              <a:ext uri="{FF2B5EF4-FFF2-40B4-BE49-F238E27FC236}">
                <a16:creationId xmlns:a16="http://schemas.microsoft.com/office/drawing/2014/main" id="{682F089C-B950-4923-9A36-C84AB65BC41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C33414-0BBF-40F0-B3DC-AB01C14B8FA0}"/>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322106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64151-319B-4CB9-901D-5A0F3BBE257A}"/>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3" name="Footer Placeholder 2">
            <a:extLst>
              <a:ext uri="{FF2B5EF4-FFF2-40B4-BE49-F238E27FC236}">
                <a16:creationId xmlns:a16="http://schemas.microsoft.com/office/drawing/2014/main" id="{1E585DC7-C2B2-4917-B5B9-08BAFF9DBF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00C61E-B904-4740-9A1B-38B7DDC2730C}"/>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263862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40DA-6A3D-4192-9E41-640CAB89B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CF0D8-1EFC-4336-9610-E54799BC7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B93DE6-515F-4902-A45E-BD24E3688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952F2-BA4A-4C57-9D56-51011C2DB692}"/>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6" name="Footer Placeholder 5">
            <a:extLst>
              <a:ext uri="{FF2B5EF4-FFF2-40B4-BE49-F238E27FC236}">
                <a16:creationId xmlns:a16="http://schemas.microsoft.com/office/drawing/2014/main" id="{E3DA9585-50E4-459D-9367-2A90D90F35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946494-33DD-4F7F-8212-6BFD43521380}"/>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403143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DBAC-7328-4826-906F-580840130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44898-284C-4977-942B-A3D80B574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C350F49-9D4E-43D0-ACD8-19C69E0ED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12E29-1BEC-47C2-B140-44FFD7269664}"/>
              </a:ext>
            </a:extLst>
          </p:cNvPr>
          <p:cNvSpPr>
            <a:spLocks noGrp="1"/>
          </p:cNvSpPr>
          <p:nvPr>
            <p:ph type="dt" sz="half" idx="10"/>
          </p:nvPr>
        </p:nvSpPr>
        <p:spPr/>
        <p:txBody>
          <a:bodyPr/>
          <a:lstStyle/>
          <a:p>
            <a:fld id="{B30E3673-62B3-4271-A3C0-439EB8D78936}" type="datetimeFigureOut">
              <a:rPr lang="en-US" smtClean="0"/>
              <a:t>9/16/20</a:t>
            </a:fld>
            <a:endParaRPr lang="en-US" dirty="0"/>
          </a:p>
        </p:txBody>
      </p:sp>
      <p:sp>
        <p:nvSpPr>
          <p:cNvPr id="6" name="Footer Placeholder 5">
            <a:extLst>
              <a:ext uri="{FF2B5EF4-FFF2-40B4-BE49-F238E27FC236}">
                <a16:creationId xmlns:a16="http://schemas.microsoft.com/office/drawing/2014/main" id="{91F3DFA0-0BA8-4A0D-837C-8B9298C93C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151D0F-952A-4863-B477-79C2E5D05404}"/>
              </a:ext>
            </a:extLst>
          </p:cNvPr>
          <p:cNvSpPr>
            <a:spLocks noGrp="1"/>
          </p:cNvSpPr>
          <p:nvPr>
            <p:ph type="sldNum" sz="quarter" idx="12"/>
          </p:nvPr>
        </p:nvSpPr>
        <p:spPr/>
        <p:txBody>
          <a:bodyPr/>
          <a:lstStyle/>
          <a:p>
            <a:fld id="{E82A5A6C-25C6-4E1D-A451-DAF539D82FD8}" type="slidenum">
              <a:rPr lang="en-US" smtClean="0"/>
              <a:t>‹#›</a:t>
            </a:fld>
            <a:endParaRPr lang="en-US" dirty="0"/>
          </a:p>
        </p:txBody>
      </p:sp>
    </p:spTree>
    <p:extLst>
      <p:ext uri="{BB962C8B-B14F-4D97-AF65-F5344CB8AC3E}">
        <p14:creationId xmlns:p14="http://schemas.microsoft.com/office/powerpoint/2010/main" val="281980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B131A-06BF-498E-A3E0-7549CFC6B1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CB227-E985-4070-AA1A-464DFE472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11D44-9309-407B-9302-3BA424DF0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3673-62B3-4271-A3C0-439EB8D78936}" type="datetimeFigureOut">
              <a:rPr lang="en-US" smtClean="0"/>
              <a:t>9/16/20</a:t>
            </a:fld>
            <a:endParaRPr lang="en-US" dirty="0"/>
          </a:p>
        </p:txBody>
      </p:sp>
      <p:sp>
        <p:nvSpPr>
          <p:cNvPr id="5" name="Footer Placeholder 4">
            <a:extLst>
              <a:ext uri="{FF2B5EF4-FFF2-40B4-BE49-F238E27FC236}">
                <a16:creationId xmlns:a16="http://schemas.microsoft.com/office/drawing/2014/main" id="{59A53CB8-E1F1-43E5-BBCD-539B1627F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1DE2014-2C9C-4977-83A0-08D4F1CDAD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A5A6C-25C6-4E1D-A451-DAF539D82FD8}" type="slidenum">
              <a:rPr lang="en-US" smtClean="0"/>
              <a:t>‹#›</a:t>
            </a:fld>
            <a:endParaRPr lang="en-US" dirty="0"/>
          </a:p>
        </p:txBody>
      </p:sp>
    </p:spTree>
    <p:extLst>
      <p:ext uri="{BB962C8B-B14F-4D97-AF65-F5344CB8AC3E}">
        <p14:creationId xmlns:p14="http://schemas.microsoft.com/office/powerpoint/2010/main" val="2890279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054754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s://creativecommons.org/licenses/by-nc-sa/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revmultimed.sld.cu/index.php/mtm/article/view/673" TargetMode="External"/><Relationship Id="rId5" Type="http://schemas.openxmlformats.org/officeDocument/2006/relationships/image" Target="../media/image7.jp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www.aytosanlorenzo.es/actualidad/14-marzo-dia-europeo-prevencion-cardiovascular/" TargetMode="External"/><Relationship Id="rId3" Type="http://schemas.openxmlformats.org/officeDocument/2006/relationships/slideLayout" Target="../slideLayouts/slideLayout31.xml"/><Relationship Id="rId7" Type="http://schemas.openxmlformats.org/officeDocument/2006/relationships/image" Target="../media/image29.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31.xml"/><Relationship Id="rId7" Type="http://schemas.openxmlformats.org/officeDocument/2006/relationships/diagramLayout" Target="../diagrams/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3.xml"/><Relationship Id="rId11" Type="http://schemas.openxmlformats.org/officeDocument/2006/relationships/image" Target="../media/image9.png"/><Relationship Id="rId5" Type="http://schemas.openxmlformats.org/officeDocument/2006/relationships/image" Target="../media/image10.pn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image" Target="../media/image4.png"/><Relationship Id="rId12" Type="http://schemas.microsoft.com/office/2007/relationships/diagramDrawing" Target="../diagrams/drawing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11" Type="http://schemas.openxmlformats.org/officeDocument/2006/relationships/diagramColors" Target="../diagrams/colors4.xml"/><Relationship Id="rId5" Type="http://schemas.openxmlformats.org/officeDocument/2006/relationships/image" Target="../media/image2.jpeg"/><Relationship Id="rId10" Type="http://schemas.openxmlformats.org/officeDocument/2006/relationships/diagramQuickStyle" Target="../diagrams/quickStyle4.xml"/><Relationship Id="rId4" Type="http://schemas.openxmlformats.org/officeDocument/2006/relationships/notesSlide" Target="../notesSlides/notesSlide12.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jpeg"/><Relationship Id="rId10" Type="http://schemas.openxmlformats.org/officeDocument/2006/relationships/hyperlink" Target="https://creativecommons.org/licenses/by-nc/3.0/" TargetMode="External"/><Relationship Id="rId4" Type="http://schemas.openxmlformats.org/officeDocument/2006/relationships/notesSlide" Target="../notesSlides/notesSlide13.xml"/><Relationship Id="rId9" Type="http://schemas.openxmlformats.org/officeDocument/2006/relationships/hyperlink" Target="http://hqmeded-ecg.blogspot.com/2016/09/an-alcoholic-patient-with-syncope.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video" Target="https://www.youtube.com/embed/6MzkkFTccu0?feature=oembed" TargetMode="External"/><Relationship Id="rId6" Type="http://schemas.openxmlformats.org/officeDocument/2006/relationships/image" Target="../media/image9.png"/><Relationship Id="rId5" Type="http://schemas.openxmlformats.org/officeDocument/2006/relationships/image" Target="../media/image43.jpeg"/><Relationship Id="rId4"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31.xml"/><Relationship Id="rId7" Type="http://schemas.openxmlformats.org/officeDocument/2006/relationships/hyperlink" Target="https://en.wikipedia.org/wiki/Perfusionist"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4.jpg"/><Relationship Id="rId5" Type="http://schemas.openxmlformats.org/officeDocument/2006/relationships/image" Target="../media/image2.jpe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jpeg"/><Relationship Id="rId10" Type="http://schemas.openxmlformats.org/officeDocument/2006/relationships/hyperlink" Target="https://creativecommons.org/licenses/by-sa/3.0/" TargetMode="External"/><Relationship Id="rId4" Type="http://schemas.openxmlformats.org/officeDocument/2006/relationships/notesSlide" Target="../notesSlides/notesSlide16.xml"/><Relationship Id="rId9" Type="http://schemas.openxmlformats.org/officeDocument/2006/relationships/hyperlink" Target="https://en.wiktionary.org/wiki/technologist" TargetMode="Externa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31.xml"/><Relationship Id="rId7" Type="http://schemas.openxmlformats.org/officeDocument/2006/relationships/diagramLayout" Target="../diagrams/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5.xml"/><Relationship Id="rId11" Type="http://schemas.openxmlformats.org/officeDocument/2006/relationships/image" Target="../media/image9.png"/><Relationship Id="rId5" Type="http://schemas.openxmlformats.org/officeDocument/2006/relationships/image" Target="../media/image2.jpeg"/><Relationship Id="rId10" Type="http://schemas.microsoft.com/office/2007/relationships/diagramDrawing" Target="../diagrams/drawing5.xml"/><Relationship Id="rId4" Type="http://schemas.openxmlformats.org/officeDocument/2006/relationships/notesSlide" Target="../notesSlides/notesSlide17.xml"/><Relationship Id="rId9" Type="http://schemas.openxmlformats.org/officeDocument/2006/relationships/diagramColors" Target="../diagrams/colors5.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31.xml"/><Relationship Id="rId7" Type="http://schemas.openxmlformats.org/officeDocument/2006/relationships/diagramLayout" Target="../diagrams/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Data" Target="../diagrams/data6.xml"/><Relationship Id="rId11" Type="http://schemas.openxmlformats.org/officeDocument/2006/relationships/image" Target="../media/image9.png"/><Relationship Id="rId5" Type="http://schemas.openxmlformats.org/officeDocument/2006/relationships/image" Target="../media/image2.jpeg"/><Relationship Id="rId10" Type="http://schemas.microsoft.com/office/2007/relationships/diagramDrawing" Target="../diagrams/drawing6.xml"/><Relationship Id="rId4" Type="http://schemas.openxmlformats.org/officeDocument/2006/relationships/notesSlide" Target="../notesSlides/notesSlide18.xml"/><Relationship Id="rId9" Type="http://schemas.openxmlformats.org/officeDocument/2006/relationships/diagramColors" Target="../diagrams/colors6.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1.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image" Target="../media/image4.png"/><Relationship Id="rId12" Type="http://schemas.openxmlformats.org/officeDocument/2006/relationships/hyperlink" Target="https://creativecommons.org/licenses/by-nd/3.0/"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11" Type="http://schemas.openxmlformats.org/officeDocument/2006/relationships/hyperlink" Target="http://theconversation.com/black-americans-may-be-more-resilient-to-stress-than-white-americans-62338" TargetMode="External"/><Relationship Id="rId5" Type="http://schemas.openxmlformats.org/officeDocument/2006/relationships/image" Target="../media/image2.jpeg"/><Relationship Id="rId10" Type="http://schemas.openxmlformats.org/officeDocument/2006/relationships/image" Target="../media/image47.jpg"/><Relationship Id="rId4" Type="http://schemas.openxmlformats.org/officeDocument/2006/relationships/notesSlide" Target="../notesSlides/notesSlide19.xml"/><Relationship Id="rId9" Type="http://schemas.openxmlformats.org/officeDocument/2006/relationships/hyperlink" Target="https://nara.getarchive.net/media/a-technician-performs-an-electrocardiogram-ekg-on-a-patient-at-the-fitzsimons-163356"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hyperlink" Target="https://nara.getarchive.net/media/a-technician-performs-an-electrocardiogram-ekg-on-a-patient-at-the-fitzsimons-163356" TargetMode="Externa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31.xml"/><Relationship Id="rId7" Type="http://schemas.openxmlformats.org/officeDocument/2006/relationships/diagramLayout" Target="../diagrams/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Data" Target="../diagrams/data7.xml"/><Relationship Id="rId11" Type="http://schemas.openxmlformats.org/officeDocument/2006/relationships/image" Target="../media/image9.png"/><Relationship Id="rId5" Type="http://schemas.openxmlformats.org/officeDocument/2006/relationships/image" Target="../media/image10.png"/><Relationship Id="rId10" Type="http://schemas.microsoft.com/office/2007/relationships/diagramDrawing" Target="../diagrams/drawing7.xml"/><Relationship Id="rId4" Type="http://schemas.openxmlformats.org/officeDocument/2006/relationships/notesSlide" Target="../notesSlides/notesSlide21.xml"/><Relationship Id="rId9" Type="http://schemas.openxmlformats.org/officeDocument/2006/relationships/diagramColors" Target="../diagrams/colors7.xml"/></Relationships>
</file>

<file path=ppt/slides/_rels/slide2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jpeg"/><Relationship Id="rId10" Type="http://schemas.openxmlformats.org/officeDocument/2006/relationships/hyperlink" Target="https://creativecommons.org/licenses/by-nc-nd/3.0/" TargetMode="External"/><Relationship Id="rId4" Type="http://schemas.openxmlformats.org/officeDocument/2006/relationships/notesSlide" Target="../notesSlides/notesSlide22.xml"/><Relationship Id="rId9" Type="http://schemas.openxmlformats.org/officeDocument/2006/relationships/hyperlink" Target="http://aliem.com/medic-series-case-flirtatious-patient-expert-review-curated-commentar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capreform.eu/eurobarometer-food-security-survey/" TargetMode="Externa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image" Target="../media/image50.jpg"/><Relationship Id="rId12" Type="http://schemas.openxmlformats.org/officeDocument/2006/relationships/hyperlink" Target="https://creativecommons.org/licenses/by-sa/3.0/"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11" Type="http://schemas.openxmlformats.org/officeDocument/2006/relationships/hyperlink" Target="https://creativecommons.org/licenses/by-nc-sa/3.0/" TargetMode="External"/><Relationship Id="rId5" Type="http://schemas.openxmlformats.org/officeDocument/2006/relationships/image" Target="../media/image3.png"/><Relationship Id="rId10" Type="http://schemas.openxmlformats.org/officeDocument/2006/relationships/hyperlink" Target="http://kidocs.org/2015/04/all-about-that-medstar-base/" TargetMode="External"/><Relationship Id="rId4" Type="http://schemas.openxmlformats.org/officeDocument/2006/relationships/notesSlide" Target="../notesSlides/notesSlide23.xml"/><Relationship Id="rId9" Type="http://schemas.openxmlformats.org/officeDocument/2006/relationships/hyperlink" Target="https://docs.google.com/forms/d/e/1FAIpQLSfon72xhPX10PnyMmqHf7YVsCEKBlElM_CfXxakT_PXmMp9nA/viewform?usp=sf_link"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mailto:carmenb!@samhealth.org" TargetMode="External"/><Relationship Id="rId3" Type="http://schemas.openxmlformats.org/officeDocument/2006/relationships/slideLayout" Target="../slideLayouts/slideLayout31.xml"/><Relationship Id="rId7" Type="http://schemas.openxmlformats.org/officeDocument/2006/relationships/image" Target="../media/image4.png"/><Relationship Id="rId12" Type="http://schemas.openxmlformats.org/officeDocument/2006/relationships/hyperlink" Target="mailto:pgutierrez@samhealth.org"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11" Type="http://schemas.openxmlformats.org/officeDocument/2006/relationships/hyperlink" Target="mailto:Jlabahn@samhealth.org" TargetMode="External"/><Relationship Id="rId5" Type="http://schemas.openxmlformats.org/officeDocument/2006/relationships/image" Target="../media/image2.jpeg"/><Relationship Id="rId15" Type="http://schemas.openxmlformats.org/officeDocument/2006/relationships/image" Target="../media/image9.png"/><Relationship Id="rId10" Type="http://schemas.openxmlformats.org/officeDocument/2006/relationships/hyperlink" Target="mailto:shdougherty@samhealth.org" TargetMode="External"/><Relationship Id="rId4" Type="http://schemas.openxmlformats.org/officeDocument/2006/relationships/notesSlide" Target="../notesSlides/notesSlide24.xml"/><Relationship Id="rId9" Type="http://schemas.openxmlformats.org/officeDocument/2006/relationships/image" Target="../media/image52.svg"/><Relationship Id="rId14" Type="http://schemas.openxmlformats.org/officeDocument/2006/relationships/hyperlink" Target="http://www.ophaec.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ork.chron.com/list-jobs-careers-involving-cardiovascular-system-16564.html" TargetMode="External"/><Relationship Id="rId2"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hyperlink" Target="https://explorehealthcareers.org/career/allied-health-professions/cardiovascular-technologist-technician/" TargetMode="External"/><Relationship Id="rId5" Type="http://schemas.openxmlformats.org/officeDocument/2006/relationships/hyperlink" Target="https://college.mayo.edu/academics/explore-health-care-careers/careers-a-z/cardiovascular-perfusionist/" TargetMode="External"/><Relationship Id="rId4" Type="http://schemas.openxmlformats.org/officeDocument/2006/relationships/hyperlink" Target="http://doctorly.org/how-to-become-a-cardiovascular-surgeon/"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31.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9.png"/><Relationship Id="rId5" Type="http://schemas.openxmlformats.org/officeDocument/2006/relationships/image" Target="../media/image2.jpe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video" Target="https://www.youtube.com/embed/_qmNCJxpsr0?feature=oembed" TargetMode="Externa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3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hyperlink" Target="https://juniperpublishers.com/jocct/" TargetMode="External"/><Relationship Id="rId3" Type="http://schemas.openxmlformats.org/officeDocument/2006/relationships/slideLayout" Target="../slideLayouts/slideLayout31.xml"/><Relationship Id="rId7" Type="http://schemas.openxmlformats.org/officeDocument/2006/relationships/image" Target="../media/image25.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jpeg"/><Relationship Id="rId10" Type="http://schemas.openxmlformats.org/officeDocument/2006/relationships/hyperlink" Target="https://creativecommons.org/licenses/by-nc-nd/3.0/" TargetMode="External"/><Relationship Id="rId4" Type="http://schemas.openxmlformats.org/officeDocument/2006/relationships/notesSlide" Target="../notesSlides/notesSlide7.xml"/><Relationship Id="rId9" Type="http://schemas.openxmlformats.org/officeDocument/2006/relationships/hyperlink" Target="https://sojournermarablegrimmett.blogspot.com/2011/06/is-your-pediatrician-always-right.html" TargetMode="Externa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video" Target="https://www.youtube.com/embed/5w3ekqRq1yk?feature=oembed" TargetMode="External"/><Relationship Id="rId6" Type="http://schemas.openxmlformats.org/officeDocument/2006/relationships/image" Target="../media/image27.jpeg"/><Relationship Id="rId5" Type="http://schemas.openxmlformats.org/officeDocument/2006/relationships/notesSlide" Target="../notesSlides/notesSlide8.xml"/><Relationship Id="rId4"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jpeg"/><Relationship Id="rId10" Type="http://schemas.openxmlformats.org/officeDocument/2006/relationships/hyperlink" Target="https://creativecommons.org/licenses/by-nd/3.0/" TargetMode="External"/><Relationship Id="rId4" Type="http://schemas.openxmlformats.org/officeDocument/2006/relationships/notesSlide" Target="../notesSlides/notesSlide9.xml"/><Relationship Id="rId9" Type="http://schemas.openxmlformats.org/officeDocument/2006/relationships/hyperlink" Target="http://theconversation.com/good-news-for-rural-health-physician-assistants-join-the-workforce-3531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553577-FD18-4FEF-9282-1935B32644D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7381" t="9091" r="23100"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CF6AD4-B3EA-495B-937C-65FB579B1687}"/>
              </a:ext>
            </a:extLst>
          </p:cNvPr>
          <p:cNvSpPr>
            <a:spLocks noGrp="1"/>
          </p:cNvSpPr>
          <p:nvPr>
            <p:ph type="ctrTitle"/>
          </p:nvPr>
        </p:nvSpPr>
        <p:spPr>
          <a:xfrm>
            <a:off x="477980" y="1122363"/>
            <a:ext cx="5122720" cy="3204134"/>
          </a:xfrm>
        </p:spPr>
        <p:txBody>
          <a:bodyPr anchor="b">
            <a:normAutofit/>
          </a:bodyPr>
          <a:lstStyle/>
          <a:p>
            <a:pPr algn="l"/>
            <a:r>
              <a:rPr lang="en-US" sz="4100" b="1" dirty="0">
                <a:latin typeface="Garamond" panose="02020404030301010803" pitchFamily="18" charset="0"/>
              </a:rPr>
              <a:t>CAREERS IN CARDIOVASCULAR HEALTH</a:t>
            </a:r>
          </a:p>
        </p:txBody>
      </p:sp>
      <p:sp>
        <p:nvSpPr>
          <p:cNvPr id="3" name="Subtitle 2">
            <a:extLst>
              <a:ext uri="{FF2B5EF4-FFF2-40B4-BE49-F238E27FC236}">
                <a16:creationId xmlns:a16="http://schemas.microsoft.com/office/drawing/2014/main" id="{0BB28D80-E6C5-4E00-AA9E-A7E1DE38AEE7}"/>
              </a:ext>
            </a:extLst>
          </p:cNvPr>
          <p:cNvSpPr>
            <a:spLocks noGrp="1"/>
          </p:cNvSpPr>
          <p:nvPr>
            <p:ph type="subTitle" idx="1"/>
          </p:nvPr>
        </p:nvSpPr>
        <p:spPr>
          <a:xfrm>
            <a:off x="477980" y="4872922"/>
            <a:ext cx="4023359" cy="1208141"/>
          </a:xfrm>
        </p:spPr>
        <p:txBody>
          <a:bodyPr>
            <a:normAutofit/>
          </a:bodyPr>
          <a:lstStyle/>
          <a:p>
            <a:pPr algn="l"/>
            <a:r>
              <a:rPr lang="en-US" sz="2000" dirty="0">
                <a:latin typeface="Garamond" panose="02020404030301010803" pitchFamily="18" charset="0"/>
              </a:rPr>
              <a:t>By Julia Labahn</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AFBCFC-D136-4841-B26F-F48AC550E8A3}"/>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revmultimed.sld.cu/index.php/mtm/article/view/673">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pic>
        <p:nvPicPr>
          <p:cNvPr id="12" name="Picture 11" descr="A close up of a logo&#10;&#10;Description automatically generated">
            <a:extLst>
              <a:ext uri="{FF2B5EF4-FFF2-40B4-BE49-F238E27FC236}">
                <a16:creationId xmlns:a16="http://schemas.microsoft.com/office/drawing/2014/main" id="{CF175DF1-EF98-4905-B5CA-485CB9DD3986}"/>
              </a:ext>
            </a:extLst>
          </p:cNvPr>
          <p:cNvPicPr>
            <a:picLocks noChangeAspect="1"/>
          </p:cNvPicPr>
          <p:nvPr/>
        </p:nvPicPr>
        <p:blipFill>
          <a:blip r:embed="rId8"/>
          <a:stretch>
            <a:fillRect/>
          </a:stretch>
        </p:blipFill>
        <p:spPr>
          <a:xfrm>
            <a:off x="477980" y="5549375"/>
            <a:ext cx="3557623" cy="844935"/>
          </a:xfrm>
          <a:prstGeom prst="rect">
            <a:avLst/>
          </a:prstGeom>
        </p:spPr>
      </p:pic>
      <p:pic>
        <p:nvPicPr>
          <p:cNvPr id="7" name="Audio 6">
            <a:hlinkClick r:id="" action="ppaction://media"/>
            <a:extLst>
              <a:ext uri="{FF2B5EF4-FFF2-40B4-BE49-F238E27FC236}">
                <a16:creationId xmlns:a16="http://schemas.microsoft.com/office/drawing/2014/main" id="{254B3BE2-CD9B-4FB9-AEB9-D983B2AC62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8957479"/>
      </p:ext>
    </p:extLst>
  </p:cSld>
  <p:clrMapOvr>
    <a:masterClrMapping/>
  </p:clrMapOvr>
  <mc:AlternateContent xmlns:mc="http://schemas.openxmlformats.org/markup-compatibility/2006" xmlns:p14="http://schemas.microsoft.com/office/powerpoint/2010/main">
    <mc:Choice Requires="p14">
      <p:transition spd="slow" p14:dur="2000" advTm="9308"/>
    </mc:Choice>
    <mc:Fallback xmlns="">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1708EBE-8F1C-4F88-9893-363C6C692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03008F04-25AC-4851-913F-8E3AE20B17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6" name="Picture 45">
              <a:extLst>
                <a:ext uri="{FF2B5EF4-FFF2-40B4-BE49-F238E27FC236}">
                  <a16:creationId xmlns:a16="http://schemas.microsoft.com/office/drawing/2014/main" id="{9EFFDCD6-F7ED-482D-907C-CD48B9B1DD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D5765067-14FA-421E-B823-BC9850AB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105C27D4-E19A-481A-BB00-A276CC012F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9" name="Picture 48">
              <a:extLst>
                <a:ext uri="{FF2B5EF4-FFF2-40B4-BE49-F238E27FC236}">
                  <a16:creationId xmlns:a16="http://schemas.microsoft.com/office/drawing/2014/main" id="{13A9933D-84D7-4A15-B34D-2D7B08120A4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4B6121C-6F9F-4F50-B335-50411B883F2E}"/>
              </a:ext>
            </a:extLst>
          </p:cNvPr>
          <p:cNvSpPr>
            <a:spLocks noGrp="1"/>
          </p:cNvSpPr>
          <p:nvPr>
            <p:ph type="title"/>
          </p:nvPr>
        </p:nvSpPr>
        <p:spPr>
          <a:xfrm>
            <a:off x="1256858" y="982132"/>
            <a:ext cx="4842190" cy="1774814"/>
          </a:xfrm>
        </p:spPr>
        <p:txBody>
          <a:bodyPr>
            <a:normAutofit/>
          </a:bodyPr>
          <a:lstStyle/>
          <a:p>
            <a:pPr>
              <a:lnSpc>
                <a:spcPct val="90000"/>
              </a:lnSpc>
            </a:pPr>
            <a:r>
              <a:rPr lang="en-US" sz="3200" b="1" dirty="0"/>
              <a:t>CARDIOVASCULAR SURGEON</a:t>
            </a:r>
            <a:br>
              <a:rPr lang="en-US" sz="3700" b="1" dirty="0"/>
            </a:br>
            <a:r>
              <a:rPr lang="en-US" sz="2400" dirty="0">
                <a:latin typeface="+mn-lt"/>
              </a:rPr>
              <a:t>Job Responsibilities</a:t>
            </a:r>
          </a:p>
        </p:txBody>
      </p:sp>
      <p:cxnSp>
        <p:nvCxnSpPr>
          <p:cNvPr id="51" name="Straight Connector 50">
            <a:extLst>
              <a:ext uri="{FF2B5EF4-FFF2-40B4-BE49-F238E27FC236}">
                <a16:creationId xmlns:a16="http://schemas.microsoft.com/office/drawing/2014/main" id="{34C3C3E8-6B5D-49DA-997A-3582B89C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picture containing blue&#10;&#10;Description automatically generated">
            <a:extLst>
              <a:ext uri="{FF2B5EF4-FFF2-40B4-BE49-F238E27FC236}">
                <a16:creationId xmlns:a16="http://schemas.microsoft.com/office/drawing/2014/main" id="{AFF0069C-C3B4-4B53-BF0B-CD6E34FFB6C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252073" y="1546011"/>
            <a:ext cx="4800599" cy="3024376"/>
          </a:xfrm>
          <a:prstGeom prst="rect">
            <a:avLst/>
          </a:prstGeom>
          <a:solidFill>
            <a:schemeClr val="accent3">
              <a:lumMod val="75000"/>
            </a:schemeClr>
          </a:solidFill>
          <a:ln w="57150" cmpd="thickThin">
            <a:noFill/>
            <a:miter lim="800000"/>
          </a:ln>
        </p:spPr>
      </p:pic>
      <p:sp>
        <p:nvSpPr>
          <p:cNvPr id="38" name="Content Placeholder 24">
            <a:extLst>
              <a:ext uri="{FF2B5EF4-FFF2-40B4-BE49-F238E27FC236}">
                <a16:creationId xmlns:a16="http://schemas.microsoft.com/office/drawing/2014/main" id="{62B9914F-C468-4A2E-BA9B-7B9640F94329}"/>
              </a:ext>
            </a:extLst>
          </p:cNvPr>
          <p:cNvSpPr>
            <a:spLocks noGrp="1"/>
          </p:cNvSpPr>
          <p:nvPr>
            <p:ph sz="quarter" idx="13"/>
          </p:nvPr>
        </p:nvSpPr>
        <p:spPr>
          <a:xfrm>
            <a:off x="1346233" y="3047587"/>
            <a:ext cx="4528947" cy="2675600"/>
          </a:xfrm>
        </p:spPr>
        <p:txBody>
          <a:bodyPr>
            <a:normAutofit/>
          </a:bodyPr>
          <a:lstStyle/>
          <a:p>
            <a:pPr marL="0" indent="0">
              <a:buNone/>
            </a:pPr>
            <a:r>
              <a:rPr lang="en-US" dirty="0"/>
              <a:t>Performs surgical procedures </a:t>
            </a:r>
          </a:p>
          <a:p>
            <a:pPr marL="0" indent="0">
              <a:buNone/>
            </a:pPr>
            <a:r>
              <a:rPr lang="en-US" dirty="0"/>
              <a:t>Exams patients</a:t>
            </a:r>
          </a:p>
          <a:p>
            <a:pPr marL="0" indent="0">
              <a:buNone/>
            </a:pPr>
            <a:r>
              <a:rPr lang="en-US" dirty="0"/>
              <a:t>Makes diagnoses</a:t>
            </a:r>
          </a:p>
          <a:p>
            <a:pPr marL="0" indent="0">
              <a:buNone/>
            </a:pPr>
            <a:r>
              <a:rPr lang="en-US" dirty="0"/>
              <a:t>Determines treatment</a:t>
            </a:r>
          </a:p>
          <a:p>
            <a:pPr marL="0" indent="0">
              <a:buNone/>
            </a:pPr>
            <a:r>
              <a:rPr lang="en-US" dirty="0"/>
              <a:t>Advises on lifestyle changes</a:t>
            </a:r>
          </a:p>
          <a:p>
            <a:endParaRPr lang="en-US" dirty="0"/>
          </a:p>
        </p:txBody>
      </p:sp>
      <p:sp>
        <p:nvSpPr>
          <p:cNvPr id="6" name="TextBox 5">
            <a:extLst>
              <a:ext uri="{FF2B5EF4-FFF2-40B4-BE49-F238E27FC236}">
                <a16:creationId xmlns:a16="http://schemas.microsoft.com/office/drawing/2014/main" id="{9AF33F66-B1DE-40D7-AC7D-91A9892F157C}"/>
              </a:ext>
            </a:extLst>
          </p:cNvPr>
          <p:cNvSpPr txBox="1"/>
          <p:nvPr/>
        </p:nvSpPr>
        <p:spPr>
          <a:xfrm>
            <a:off x="6251946" y="4574211"/>
            <a:ext cx="252665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www.aytosanlorenzo.es/actualidad/14-marzo-dia-europeo-prevencion-cardiovascular/">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4" name="TextBox 3">
            <a:extLst>
              <a:ext uri="{FF2B5EF4-FFF2-40B4-BE49-F238E27FC236}">
                <a16:creationId xmlns:a16="http://schemas.microsoft.com/office/drawing/2014/main" id="{7062ED2B-5A90-45A2-A266-17135DA9C5C6}"/>
              </a:ext>
            </a:extLst>
          </p:cNvPr>
          <p:cNvSpPr txBox="1"/>
          <p:nvPr/>
        </p:nvSpPr>
        <p:spPr>
          <a:xfrm>
            <a:off x="7245383" y="5538521"/>
            <a:ext cx="3807289" cy="369332"/>
          </a:xfrm>
          <a:prstGeom prst="rect">
            <a:avLst/>
          </a:prstGeom>
          <a:noFill/>
        </p:spPr>
        <p:txBody>
          <a:bodyPr wrap="square" rtlCol="0">
            <a:spAutoFit/>
          </a:bodyPr>
          <a:lstStyle/>
          <a:p>
            <a:r>
              <a:rPr lang="en-US" dirty="0"/>
              <a:t>The median annual salary is $437,371.</a:t>
            </a:r>
          </a:p>
        </p:txBody>
      </p:sp>
      <p:pic>
        <p:nvPicPr>
          <p:cNvPr id="3" name="Audio 2">
            <a:hlinkClick r:id="" action="ppaction://media"/>
            <a:extLst>
              <a:ext uri="{FF2B5EF4-FFF2-40B4-BE49-F238E27FC236}">
                <a16:creationId xmlns:a16="http://schemas.microsoft.com/office/drawing/2014/main" id="{B32E0545-C029-4F36-89A3-DF9434D1ED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481728"/>
      </p:ext>
    </p:extLst>
  </p:cSld>
  <p:clrMapOvr>
    <a:masterClrMapping/>
  </p:clrMapOvr>
  <mc:AlternateContent xmlns:mc="http://schemas.openxmlformats.org/markup-compatibility/2006" xmlns:p14="http://schemas.microsoft.com/office/powerpoint/2010/main">
    <mc:Choice Requires="p14">
      <p:transition spd="slow" p14:dur="2000" advTm="45878"/>
    </mc:Choice>
    <mc:Fallback xmlns="">
      <p:transition spd="slow" advTm="4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93">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03" name="Rectangle 95">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97">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4B6121C-6F9F-4F50-B335-50411B883F2E}"/>
              </a:ext>
            </a:extLst>
          </p:cNvPr>
          <p:cNvSpPr>
            <a:spLocks noGrp="1"/>
          </p:cNvSpPr>
          <p:nvPr>
            <p:ph type="title"/>
          </p:nvPr>
        </p:nvSpPr>
        <p:spPr>
          <a:xfrm>
            <a:off x="458676" y="1055077"/>
            <a:ext cx="3823215" cy="4794578"/>
          </a:xfrm>
        </p:spPr>
        <p:txBody>
          <a:bodyPr>
            <a:normAutofit/>
          </a:bodyPr>
          <a:lstStyle/>
          <a:p>
            <a:pPr>
              <a:lnSpc>
                <a:spcPct val="90000"/>
              </a:lnSpc>
            </a:pPr>
            <a:r>
              <a:rPr lang="en-US" sz="2800" b="1" dirty="0">
                <a:solidFill>
                  <a:srgbClr val="262626"/>
                </a:solidFill>
              </a:rPr>
              <a:t>CARDIOVASCULAR SURGEON</a:t>
            </a:r>
            <a:br>
              <a:rPr lang="en-US" sz="1800" b="1" dirty="0">
                <a:solidFill>
                  <a:srgbClr val="262626"/>
                </a:solidFill>
              </a:rPr>
            </a:br>
            <a:r>
              <a:rPr lang="en-US" sz="2400" dirty="0">
                <a:solidFill>
                  <a:srgbClr val="262626"/>
                </a:solidFill>
                <a:latin typeface="+mn-lt"/>
              </a:rPr>
              <a:t>Skills &amp; Competencies</a:t>
            </a:r>
          </a:p>
        </p:txBody>
      </p:sp>
      <p:sp useBgFill="1">
        <p:nvSpPr>
          <p:cNvPr id="105" name="Rectangle 99">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6" name="Content Placeholder 24">
            <a:extLst>
              <a:ext uri="{FF2B5EF4-FFF2-40B4-BE49-F238E27FC236}">
                <a16:creationId xmlns:a16="http://schemas.microsoft.com/office/drawing/2014/main" id="{EF53F513-A15B-43F8-97FD-0B2FD1C95968}"/>
              </a:ext>
            </a:extLst>
          </p:cNvPr>
          <p:cNvGraphicFramePr>
            <a:graphicFrameLocks noGrp="1"/>
          </p:cNvGraphicFramePr>
          <p:nvPr>
            <p:ph sz="quarter" idx="13"/>
            <p:extLst>
              <p:ext uri="{D42A27DB-BD31-4B8C-83A1-F6EECF244321}">
                <p14:modId xmlns:p14="http://schemas.microsoft.com/office/powerpoint/2010/main" val="801823283"/>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FBCCCF17-C0E7-4D10-A5E7-2EFCF2BB0E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8957728"/>
      </p:ext>
    </p:extLst>
  </p:cSld>
  <p:clrMapOvr>
    <a:masterClrMapping/>
  </p:clrMapOvr>
  <mc:AlternateContent xmlns:mc="http://schemas.openxmlformats.org/markup-compatibility/2006" xmlns:p14="http://schemas.microsoft.com/office/powerpoint/2010/main">
    <mc:Choice Requires="p14">
      <p:transition spd="slow" p14:dur="2000" advTm="21276"/>
    </mc:Choice>
    <mc:Fallback xmlns="">
      <p:transition spd="slow" advTm="2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7" name="Group 8">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0">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2">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D1DE7B54-7FAB-4A48-9684-ABBB2C77B9C4}"/>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CARDIOVASCULAR SURGEON</a:t>
            </a:r>
            <a:br>
              <a:rPr lang="en-US" sz="4100" dirty="0">
                <a:solidFill>
                  <a:srgbClr val="262626"/>
                </a:solidFill>
              </a:rPr>
            </a:br>
            <a:r>
              <a:rPr lang="en-US" sz="2400" dirty="0">
                <a:solidFill>
                  <a:srgbClr val="262626"/>
                </a:solidFill>
                <a:latin typeface="+mn-lt"/>
              </a:rPr>
              <a:t>Education &amp; Licensure Requirements</a:t>
            </a:r>
          </a:p>
        </p:txBody>
      </p:sp>
      <p:graphicFrame>
        <p:nvGraphicFramePr>
          <p:cNvPr id="20" name="Content Placeholder 2">
            <a:extLst>
              <a:ext uri="{FF2B5EF4-FFF2-40B4-BE49-F238E27FC236}">
                <a16:creationId xmlns:a16="http://schemas.microsoft.com/office/drawing/2014/main" id="{D0938328-71A3-439F-ACE4-938A9424400E}"/>
              </a:ext>
            </a:extLst>
          </p:cNvPr>
          <p:cNvGraphicFramePr>
            <a:graphicFrameLocks noGrp="1"/>
          </p:cNvGraphicFramePr>
          <p:nvPr>
            <p:ph sz="quarter" idx="13"/>
            <p:extLst>
              <p:ext uri="{D42A27DB-BD31-4B8C-83A1-F6EECF244321}">
                <p14:modId xmlns:p14="http://schemas.microsoft.com/office/powerpoint/2010/main" val="543212794"/>
              </p:ext>
            </p:extLst>
          </p:nvPr>
        </p:nvGraphicFramePr>
        <p:xfrm>
          <a:off x="1295401" y="2398644"/>
          <a:ext cx="9601197" cy="326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Audio 3">
            <a:hlinkClick r:id="" action="ppaction://media"/>
            <a:extLst>
              <a:ext uri="{FF2B5EF4-FFF2-40B4-BE49-F238E27FC236}">
                <a16:creationId xmlns:a16="http://schemas.microsoft.com/office/drawing/2014/main" id="{EA4374FD-0972-4254-AA8D-C9C540036E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0609814"/>
      </p:ext>
    </p:extLst>
  </p:cSld>
  <p:clrMapOvr>
    <a:masterClrMapping/>
  </p:clrMapOvr>
  <mc:AlternateContent xmlns:mc="http://schemas.openxmlformats.org/markup-compatibility/2006" xmlns:p14="http://schemas.microsoft.com/office/powerpoint/2010/main">
    <mc:Choice Requires="p14">
      <p:transition spd="slow" p14:dur="2000" advTm="55235"/>
    </mc:Choice>
    <mc:Fallback xmlns="">
      <p:transition spd="slow" advTm="5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96" name="Rectangle 84">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86">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8" name="Picture 87">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9" name="Rectangle 88">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90" name="Picture 89">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1" name="Picture 90">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4B6121C-6F9F-4F50-B335-50411B883F2E}"/>
              </a:ext>
            </a:extLst>
          </p:cNvPr>
          <p:cNvSpPr>
            <a:spLocks noGrp="1"/>
          </p:cNvSpPr>
          <p:nvPr>
            <p:ph type="title"/>
          </p:nvPr>
        </p:nvSpPr>
        <p:spPr>
          <a:xfrm>
            <a:off x="6094412" y="982132"/>
            <a:ext cx="4802185" cy="1303867"/>
          </a:xfrm>
        </p:spPr>
        <p:txBody>
          <a:bodyPr>
            <a:normAutofit fontScale="90000"/>
          </a:bodyPr>
          <a:lstStyle/>
          <a:p>
            <a:pPr>
              <a:lnSpc>
                <a:spcPct val="90000"/>
              </a:lnSpc>
            </a:pPr>
            <a:r>
              <a:rPr lang="en-US" sz="3600" b="1" dirty="0">
                <a:solidFill>
                  <a:srgbClr val="262626"/>
                </a:solidFill>
              </a:rPr>
              <a:t>CLINICAL CARDIAC PERFUSIONIST</a:t>
            </a:r>
            <a:br>
              <a:rPr lang="en-US" sz="2800" b="1" dirty="0">
                <a:solidFill>
                  <a:srgbClr val="262626"/>
                </a:solidFill>
              </a:rPr>
            </a:br>
            <a:r>
              <a:rPr lang="en-US" sz="2700" dirty="0">
                <a:solidFill>
                  <a:srgbClr val="262626"/>
                </a:solidFill>
                <a:latin typeface="+mn-lt"/>
              </a:rPr>
              <a:t>Job Responsibilities</a:t>
            </a:r>
          </a:p>
        </p:txBody>
      </p:sp>
      <p:sp>
        <p:nvSpPr>
          <p:cNvPr id="98" name="Rectangle 92">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ell phone&#10;&#10;Description automatically generated">
            <a:extLst>
              <a:ext uri="{FF2B5EF4-FFF2-40B4-BE49-F238E27FC236}">
                <a16:creationId xmlns:a16="http://schemas.microsoft.com/office/drawing/2014/main" id="{2CC3FE56-3401-42AF-AB4D-CFE45C376D0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2683" y="2409166"/>
            <a:ext cx="3876801" cy="1860864"/>
          </a:xfrm>
          <a:prstGeom prst="rect">
            <a:avLst/>
          </a:prstGeom>
        </p:spPr>
      </p:pic>
      <p:cxnSp>
        <p:nvCxnSpPr>
          <p:cNvPr id="95" name="Straight Connector 94">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Content Placeholder 24">
            <a:extLst>
              <a:ext uri="{FF2B5EF4-FFF2-40B4-BE49-F238E27FC236}">
                <a16:creationId xmlns:a16="http://schemas.microsoft.com/office/drawing/2014/main" id="{62B9914F-C468-4A2E-BA9B-7B9640F94329}"/>
              </a:ext>
            </a:extLst>
          </p:cNvPr>
          <p:cNvSpPr>
            <a:spLocks noGrp="1"/>
          </p:cNvSpPr>
          <p:nvPr>
            <p:ph sz="quarter" idx="13"/>
          </p:nvPr>
        </p:nvSpPr>
        <p:spPr>
          <a:xfrm>
            <a:off x="6094412" y="2556932"/>
            <a:ext cx="4802184" cy="3318936"/>
          </a:xfrm>
        </p:spPr>
        <p:txBody>
          <a:bodyPr>
            <a:normAutofit/>
          </a:bodyPr>
          <a:lstStyle/>
          <a:p>
            <a:pPr marL="0" indent="0">
              <a:lnSpc>
                <a:spcPct val="90000"/>
              </a:lnSpc>
              <a:buNone/>
            </a:pPr>
            <a:r>
              <a:rPr lang="en-US" dirty="0">
                <a:solidFill>
                  <a:srgbClr val="262626"/>
                </a:solidFill>
              </a:rPr>
              <a:t>Work mostly in the Operating Room</a:t>
            </a:r>
          </a:p>
          <a:p>
            <a:pPr marL="0" indent="0">
              <a:lnSpc>
                <a:spcPct val="90000"/>
              </a:lnSpc>
              <a:buNone/>
            </a:pPr>
            <a:r>
              <a:rPr lang="en-US" dirty="0">
                <a:solidFill>
                  <a:srgbClr val="262626"/>
                </a:solidFill>
              </a:rPr>
              <a:t>Responsible for heart-lung machine</a:t>
            </a:r>
          </a:p>
          <a:p>
            <a:pPr marL="0" indent="0">
              <a:lnSpc>
                <a:spcPct val="90000"/>
              </a:lnSpc>
              <a:buNone/>
            </a:pPr>
            <a:r>
              <a:rPr lang="en-US" dirty="0">
                <a:solidFill>
                  <a:srgbClr val="262626"/>
                </a:solidFill>
              </a:rPr>
              <a:t>Assist with patient monitoring</a:t>
            </a:r>
          </a:p>
          <a:p>
            <a:pPr marL="0" indent="0">
              <a:lnSpc>
                <a:spcPct val="90000"/>
              </a:lnSpc>
              <a:buNone/>
            </a:pPr>
            <a:r>
              <a:rPr lang="en-US" dirty="0">
                <a:solidFill>
                  <a:srgbClr val="262626"/>
                </a:solidFill>
              </a:rPr>
              <a:t>Communicates with OR team</a:t>
            </a:r>
          </a:p>
          <a:p>
            <a:pPr marL="0" indent="0">
              <a:lnSpc>
                <a:spcPct val="90000"/>
              </a:lnSpc>
              <a:buNone/>
            </a:pPr>
            <a:r>
              <a:rPr lang="en-US" dirty="0">
                <a:solidFill>
                  <a:srgbClr val="262626"/>
                </a:solidFill>
              </a:rPr>
              <a:t>Studies patient history</a:t>
            </a:r>
          </a:p>
        </p:txBody>
      </p:sp>
      <p:sp>
        <p:nvSpPr>
          <p:cNvPr id="4" name="TextBox 3">
            <a:extLst>
              <a:ext uri="{FF2B5EF4-FFF2-40B4-BE49-F238E27FC236}">
                <a16:creationId xmlns:a16="http://schemas.microsoft.com/office/drawing/2014/main" id="{33D4AEC8-2A36-490A-B572-0B8EA114F0D2}"/>
              </a:ext>
            </a:extLst>
          </p:cNvPr>
          <p:cNvSpPr txBox="1"/>
          <p:nvPr/>
        </p:nvSpPr>
        <p:spPr>
          <a:xfrm>
            <a:off x="1074790" y="5768145"/>
            <a:ext cx="3034724" cy="369332"/>
          </a:xfrm>
          <a:prstGeom prst="rect">
            <a:avLst/>
          </a:prstGeom>
          <a:noFill/>
        </p:spPr>
        <p:txBody>
          <a:bodyPr wrap="square" rtlCol="0">
            <a:spAutoFit/>
          </a:bodyPr>
          <a:lstStyle/>
          <a:p>
            <a:pPr>
              <a:spcAft>
                <a:spcPts val="600"/>
              </a:spcAft>
            </a:pPr>
            <a:r>
              <a:rPr lang="en-US" dirty="0"/>
              <a:t>Median annual salary $127,600</a:t>
            </a:r>
          </a:p>
        </p:txBody>
      </p:sp>
      <p:sp>
        <p:nvSpPr>
          <p:cNvPr id="9" name="TextBox 8">
            <a:extLst>
              <a:ext uri="{FF2B5EF4-FFF2-40B4-BE49-F238E27FC236}">
                <a16:creationId xmlns:a16="http://schemas.microsoft.com/office/drawing/2014/main" id="{C5A68EBF-B45D-4F6C-935E-37269170704B}"/>
              </a:ext>
            </a:extLst>
          </p:cNvPr>
          <p:cNvSpPr txBox="1"/>
          <p:nvPr/>
        </p:nvSpPr>
        <p:spPr>
          <a:xfrm>
            <a:off x="2929544" y="4069975"/>
            <a:ext cx="235994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hqmeded-ecg.blogspot.com/2016/09/an-alcoholic-patient-with-syncop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3" name="Audio 2">
            <a:hlinkClick r:id="" action="ppaction://media"/>
            <a:extLst>
              <a:ext uri="{FF2B5EF4-FFF2-40B4-BE49-F238E27FC236}">
                <a16:creationId xmlns:a16="http://schemas.microsoft.com/office/drawing/2014/main" id="{FCB0B463-5159-4CE0-A170-489B2DD615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3842818"/>
      </p:ext>
    </p:extLst>
  </p:cSld>
  <p:clrMapOvr>
    <a:masterClrMapping/>
  </p:clrMapOvr>
  <mc:AlternateContent xmlns:mc="http://schemas.openxmlformats.org/markup-compatibility/2006" xmlns:p14="http://schemas.microsoft.com/office/powerpoint/2010/main">
    <mc:Choice Requires="p14">
      <p:transition spd="slow" p14:dur="2000" advTm="51461"/>
    </mc:Choice>
    <mc:Fallback xmlns="">
      <p:transition spd="slow" advTm="5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EF77D50-B32B-472A-A339-0A1CD947142C}"/>
              </a:ext>
            </a:extLst>
          </p:cNvPr>
          <p:cNvSpPr>
            <a:spLocks noGrp="1"/>
          </p:cNvSpPr>
          <p:nvPr>
            <p:ph type="title"/>
          </p:nvPr>
        </p:nvSpPr>
        <p:spPr>
          <a:xfrm>
            <a:off x="639668" y="954756"/>
            <a:ext cx="3364992" cy="4946003"/>
          </a:xfrm>
        </p:spPr>
        <p:txBody>
          <a:bodyPr>
            <a:normAutofit/>
          </a:bodyPr>
          <a:lstStyle/>
          <a:p>
            <a:pPr>
              <a:lnSpc>
                <a:spcPct val="90000"/>
              </a:lnSpc>
            </a:pPr>
            <a:r>
              <a:rPr lang="en-US" sz="3200" b="1" dirty="0">
                <a:solidFill>
                  <a:srgbClr val="FFFFFF"/>
                </a:solidFill>
              </a:rPr>
              <a:t>CLINICAL CARDIAC PERFUSIONIST</a:t>
            </a:r>
            <a:br>
              <a:rPr lang="en-US" sz="2400" b="1" dirty="0">
                <a:solidFill>
                  <a:srgbClr val="FFFFFF"/>
                </a:solidFill>
              </a:rPr>
            </a:br>
            <a:r>
              <a:rPr lang="en-US" sz="2400" dirty="0">
                <a:solidFill>
                  <a:srgbClr val="FFFFFF"/>
                </a:solidFill>
                <a:latin typeface="+mn-lt"/>
              </a:rPr>
              <a:t>Skills &amp; Competencies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99E68C-3057-42A8-9FDC-584CA534798A}"/>
              </a:ext>
            </a:extLst>
          </p:cNvPr>
          <p:cNvSpPr>
            <a:spLocks noGrp="1"/>
          </p:cNvSpPr>
          <p:nvPr>
            <p:ph sz="quarter" idx="13"/>
          </p:nvPr>
        </p:nvSpPr>
        <p:spPr>
          <a:xfrm>
            <a:off x="5140934" y="469900"/>
            <a:ext cx="5953630" cy="5405968"/>
          </a:xfrm>
        </p:spPr>
        <p:txBody>
          <a:bodyPr anchor="ctr">
            <a:normAutofit/>
          </a:bodyPr>
          <a:lstStyle/>
          <a:p>
            <a:pPr marL="0" indent="0">
              <a:buNone/>
            </a:pPr>
            <a:r>
              <a:rPr lang="en-US" dirty="0"/>
              <a:t>Detail-oriented</a:t>
            </a:r>
          </a:p>
          <a:p>
            <a:pPr marL="0" indent="0">
              <a:buNone/>
            </a:pPr>
            <a:r>
              <a:rPr lang="en-US" dirty="0"/>
              <a:t>A problem-solver</a:t>
            </a:r>
          </a:p>
          <a:p>
            <a:pPr marL="0" indent="0">
              <a:buNone/>
            </a:pPr>
            <a:r>
              <a:rPr lang="en-US" dirty="0"/>
              <a:t>Critical thinker</a:t>
            </a:r>
          </a:p>
          <a:p>
            <a:pPr marL="0" indent="0">
              <a:buNone/>
            </a:pPr>
            <a:r>
              <a:rPr lang="en-US" dirty="0"/>
              <a:t>Organized</a:t>
            </a:r>
          </a:p>
          <a:p>
            <a:pPr marL="0" indent="0">
              <a:buNone/>
            </a:pPr>
            <a:r>
              <a:rPr lang="en-US" dirty="0"/>
              <a:t>Ability to remain calm </a:t>
            </a:r>
          </a:p>
          <a:p>
            <a:pPr marL="0" indent="0">
              <a:buNone/>
            </a:pPr>
            <a:r>
              <a:rPr lang="en-US" dirty="0"/>
              <a:t>Understanding of perfusion/surgical equipment</a:t>
            </a:r>
          </a:p>
          <a:p>
            <a:pPr marL="0" indent="0">
              <a:buNone/>
            </a:pPr>
            <a:r>
              <a:rPr lang="en-US" dirty="0"/>
              <a:t>Physical stamina</a:t>
            </a:r>
          </a:p>
        </p:txBody>
      </p:sp>
      <p:pic>
        <p:nvPicPr>
          <p:cNvPr id="5" name="Audio 4">
            <a:hlinkClick r:id="" action="ppaction://media"/>
            <a:extLst>
              <a:ext uri="{FF2B5EF4-FFF2-40B4-BE49-F238E27FC236}">
                <a16:creationId xmlns:a16="http://schemas.microsoft.com/office/drawing/2014/main" id="{FECE8BD9-52AE-4C0C-990E-CEF8E897A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124786"/>
      </p:ext>
    </p:extLst>
  </p:cSld>
  <p:clrMapOvr>
    <a:masterClrMapping/>
  </p:clrMapOvr>
  <mc:AlternateContent xmlns:mc="http://schemas.openxmlformats.org/markup-compatibility/2006" xmlns:p14="http://schemas.microsoft.com/office/powerpoint/2010/main">
    <mc:Choice Requires="p14">
      <p:transition spd="slow" p14:dur="2000" advTm="28006"/>
    </mc:Choice>
    <mc:Fallback xmlns="">
      <p:transition spd="slow" advTm="2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8370-21E9-4937-99B3-26DC28064C80}"/>
              </a:ext>
            </a:extLst>
          </p:cNvPr>
          <p:cNvSpPr>
            <a:spLocks noGrp="1"/>
          </p:cNvSpPr>
          <p:nvPr>
            <p:ph type="title"/>
          </p:nvPr>
        </p:nvSpPr>
        <p:spPr>
          <a:xfrm>
            <a:off x="1295402" y="858129"/>
            <a:ext cx="9601196" cy="773724"/>
          </a:xfrm>
        </p:spPr>
        <p:txBody>
          <a:bodyPr>
            <a:noAutofit/>
          </a:bodyPr>
          <a:lstStyle/>
          <a:p>
            <a:r>
              <a:rPr lang="en-US" sz="3200" b="1" dirty="0"/>
              <a:t>REAL LIFE WORK AS A CARDIAC PERFUSIONIST</a:t>
            </a:r>
          </a:p>
        </p:txBody>
      </p:sp>
      <p:pic>
        <p:nvPicPr>
          <p:cNvPr id="4" name="Online Media 3" title="Perfusionist Pop-Up Video">
            <a:hlinkClick r:id="" action="ppaction://media"/>
            <a:extLst>
              <a:ext uri="{FF2B5EF4-FFF2-40B4-BE49-F238E27FC236}">
                <a16:creationId xmlns:a16="http://schemas.microsoft.com/office/drawing/2014/main" id="{B1536EFA-BF55-438B-B544-A1B137A31DEA}"/>
              </a:ext>
            </a:extLst>
          </p:cNvPr>
          <p:cNvPicPr>
            <a:picLocks noGrp="1" noRot="1" noChangeAspect="1"/>
          </p:cNvPicPr>
          <p:nvPr>
            <p:ph sz="quarter" idx="13"/>
            <a:videoFile r:link="rId1"/>
          </p:nvPr>
        </p:nvPicPr>
        <p:blipFill>
          <a:blip r:embed="rId5"/>
          <a:stretch>
            <a:fillRect/>
          </a:stretch>
        </p:blipFill>
        <p:spPr>
          <a:xfrm>
            <a:off x="2536546" y="1871002"/>
            <a:ext cx="7118907" cy="4004865"/>
          </a:xfrm>
          <a:prstGeom prst="rect">
            <a:avLst/>
          </a:prstGeom>
        </p:spPr>
      </p:pic>
      <p:pic>
        <p:nvPicPr>
          <p:cNvPr id="3" name="Audio 2">
            <a:hlinkClick r:id="" action="ppaction://media"/>
            <a:extLst>
              <a:ext uri="{FF2B5EF4-FFF2-40B4-BE49-F238E27FC236}">
                <a16:creationId xmlns:a16="http://schemas.microsoft.com/office/drawing/2014/main" id="{DBA24E22-DD9D-4D75-903D-455047E0FBA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577550"/>
      </p:ext>
    </p:extLst>
  </p:cSld>
  <p:clrMapOvr>
    <a:masterClrMapping/>
  </p:clrMapOvr>
  <mc:AlternateContent xmlns:mc="http://schemas.openxmlformats.org/markup-compatibility/2006" xmlns:p14="http://schemas.microsoft.com/office/powerpoint/2010/main">
    <mc:Choice Requires="p14">
      <p:transition spd="slow" p14:dur="2000" advTm="5604"/>
    </mc:Choice>
    <mc:Fallback xmlns="">
      <p:transition spd="slow" advTm="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7B54-7FAB-4A48-9684-ABBB2C77B9C4}"/>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CLINICAL CARDIAC PERUSIONIST</a:t>
            </a:r>
            <a:br>
              <a:rPr lang="en-US" sz="4100" dirty="0">
                <a:solidFill>
                  <a:srgbClr val="262626"/>
                </a:solidFill>
              </a:rPr>
            </a:br>
            <a:r>
              <a:rPr lang="en-US" sz="2400" dirty="0">
                <a:solidFill>
                  <a:srgbClr val="262626"/>
                </a:solidFill>
                <a:latin typeface="+mn-lt"/>
              </a:rPr>
              <a:t>Education &amp; Licensure Requirements</a:t>
            </a:r>
          </a:p>
        </p:txBody>
      </p:sp>
      <p:sp>
        <p:nvSpPr>
          <p:cNvPr id="23" name="Content Placeholder 9">
            <a:extLst>
              <a:ext uri="{FF2B5EF4-FFF2-40B4-BE49-F238E27FC236}">
                <a16:creationId xmlns:a16="http://schemas.microsoft.com/office/drawing/2014/main" id="{8C850B50-65CA-45C5-9BD9-374FFC87BAFF}"/>
              </a:ext>
            </a:extLst>
          </p:cNvPr>
          <p:cNvSpPr>
            <a:spLocks noGrp="1"/>
          </p:cNvSpPr>
          <p:nvPr>
            <p:ph sz="quarter" idx="13"/>
          </p:nvPr>
        </p:nvSpPr>
        <p:spPr>
          <a:xfrm>
            <a:off x="1295402" y="2556932"/>
            <a:ext cx="6256866" cy="3318936"/>
          </a:xfrm>
        </p:spPr>
        <p:txBody>
          <a:bodyPr>
            <a:normAutofit/>
          </a:bodyPr>
          <a:lstStyle/>
          <a:p>
            <a:pPr marL="0" indent="0">
              <a:buNone/>
            </a:pPr>
            <a:r>
              <a:rPr lang="en-US" dirty="0">
                <a:solidFill>
                  <a:srgbClr val="262626"/>
                </a:solidFill>
              </a:rPr>
              <a:t>Earn a 4 year bachelors degree</a:t>
            </a:r>
          </a:p>
          <a:p>
            <a:pPr marL="0" indent="0">
              <a:buNone/>
            </a:pPr>
            <a:r>
              <a:rPr lang="en-US" dirty="0">
                <a:solidFill>
                  <a:srgbClr val="262626"/>
                </a:solidFill>
              </a:rPr>
              <a:t>Graduate from an Accredited Perfusion Technology Program</a:t>
            </a:r>
          </a:p>
          <a:p>
            <a:pPr marL="0" indent="0">
              <a:buNone/>
            </a:pPr>
            <a:r>
              <a:rPr lang="en-US" dirty="0">
                <a:solidFill>
                  <a:srgbClr val="262626"/>
                </a:solidFill>
              </a:rPr>
              <a:t>Become certified through the American Board of Cardiovascular Perfusionists</a:t>
            </a:r>
          </a:p>
          <a:p>
            <a:endParaRPr lang="en-US" dirty="0">
              <a:solidFill>
                <a:srgbClr val="262626"/>
              </a:solidFill>
            </a:endParaRPr>
          </a:p>
        </p:txBody>
      </p:sp>
      <p:pic>
        <p:nvPicPr>
          <p:cNvPr id="5" name="Content Placeholder 4" descr="A person standing in a room&#10;&#10;Description automatically generated">
            <a:extLst>
              <a:ext uri="{FF2B5EF4-FFF2-40B4-BE49-F238E27FC236}">
                <a16:creationId xmlns:a16="http://schemas.microsoft.com/office/drawing/2014/main" id="{F2664869-8429-42DD-A42E-54EB03BD23B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47499" y="2701180"/>
            <a:ext cx="2214782" cy="2852640"/>
          </a:xfrm>
          <a:prstGeom prst="rect">
            <a:avLst/>
          </a:prstGeom>
          <a:ln w="57150" cmpd="thickThin">
            <a:solidFill>
              <a:srgbClr val="7F7F7F"/>
            </a:solidFill>
            <a:miter lim="800000"/>
          </a:ln>
        </p:spPr>
      </p:pic>
      <p:sp>
        <p:nvSpPr>
          <p:cNvPr id="6" name="TextBox 5">
            <a:extLst>
              <a:ext uri="{FF2B5EF4-FFF2-40B4-BE49-F238E27FC236}">
                <a16:creationId xmlns:a16="http://schemas.microsoft.com/office/drawing/2014/main" id="{31C7D3FA-6EB6-4C81-A9E7-B60A660B5F85}"/>
              </a:ext>
            </a:extLst>
          </p:cNvPr>
          <p:cNvSpPr txBox="1"/>
          <p:nvPr/>
        </p:nvSpPr>
        <p:spPr>
          <a:xfrm>
            <a:off x="9854502" y="6657945"/>
            <a:ext cx="233749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en.wikipedia.org/wiki/Perfusionis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30F37523-D718-446E-8D31-A0E1F20513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444253"/>
      </p:ext>
    </p:extLst>
  </p:cSld>
  <p:clrMapOvr>
    <a:masterClrMapping/>
  </p:clrMapOvr>
  <mc:AlternateContent xmlns:mc="http://schemas.openxmlformats.org/markup-compatibility/2006" xmlns:p14="http://schemas.microsoft.com/office/powerpoint/2010/main">
    <mc:Choice Requires="p14">
      <p:transition spd="slow" p14:dur="2000" advTm="20501"/>
    </mc:Choice>
    <mc:Fallback xmlns="">
      <p:transition spd="slow" advTm="2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EF77D50-B32B-472A-A339-0A1CD947142C}"/>
              </a:ext>
            </a:extLst>
          </p:cNvPr>
          <p:cNvSpPr>
            <a:spLocks noGrp="1"/>
          </p:cNvSpPr>
          <p:nvPr>
            <p:ph type="title"/>
          </p:nvPr>
        </p:nvSpPr>
        <p:spPr>
          <a:xfrm>
            <a:off x="6094412" y="982132"/>
            <a:ext cx="4802185" cy="1303867"/>
          </a:xfrm>
        </p:spPr>
        <p:txBody>
          <a:bodyPr>
            <a:normAutofit fontScale="90000"/>
          </a:bodyPr>
          <a:lstStyle/>
          <a:p>
            <a:pPr>
              <a:lnSpc>
                <a:spcPct val="90000"/>
              </a:lnSpc>
            </a:pPr>
            <a:r>
              <a:rPr lang="en-US" sz="3600" b="1" dirty="0"/>
              <a:t>CARDIOVASCULAR TECHNICIAN – (CVT)</a:t>
            </a:r>
            <a:br>
              <a:rPr lang="en-US" sz="2800" b="1" dirty="0"/>
            </a:br>
            <a:r>
              <a:rPr lang="en-US" sz="2700" dirty="0">
                <a:latin typeface="+mn-lt"/>
              </a:rPr>
              <a:t>Job Responsibilities</a:t>
            </a:r>
          </a:p>
        </p:txBody>
      </p:sp>
      <p:sp>
        <p:nvSpPr>
          <p:cNvPr id="20" name="Rectangle 19">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standing in front of a computer&#10;&#10;Description automatically generated">
            <a:extLst>
              <a:ext uri="{FF2B5EF4-FFF2-40B4-BE49-F238E27FC236}">
                <a16:creationId xmlns:a16="http://schemas.microsoft.com/office/drawing/2014/main" id="{1E4C9A75-03CD-4C7B-98B0-65ED8000252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115" r="-2" b="-2"/>
          <a:stretch/>
        </p:blipFill>
        <p:spPr>
          <a:xfrm>
            <a:off x="1412683" y="1410208"/>
            <a:ext cx="3876801" cy="3858780"/>
          </a:xfrm>
          <a:prstGeom prst="rect">
            <a:avLst/>
          </a:prstGeom>
        </p:spPr>
      </p:pic>
      <p:cxnSp>
        <p:nvCxnSpPr>
          <p:cNvPr id="22" name="Straight Connector 21">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899E68C-3057-42A8-9FDC-584CA534798A}"/>
              </a:ext>
            </a:extLst>
          </p:cNvPr>
          <p:cNvSpPr>
            <a:spLocks noGrp="1"/>
          </p:cNvSpPr>
          <p:nvPr>
            <p:ph sz="quarter" idx="13"/>
          </p:nvPr>
        </p:nvSpPr>
        <p:spPr>
          <a:xfrm>
            <a:off x="6094412" y="2556932"/>
            <a:ext cx="4802184" cy="3318936"/>
          </a:xfrm>
        </p:spPr>
        <p:txBody>
          <a:bodyPr>
            <a:normAutofit/>
          </a:bodyPr>
          <a:lstStyle/>
          <a:p>
            <a:pPr marL="0" indent="0">
              <a:lnSpc>
                <a:spcPct val="90000"/>
              </a:lnSpc>
              <a:buNone/>
            </a:pPr>
            <a:r>
              <a:rPr lang="en-US" sz="2200" dirty="0"/>
              <a:t>Aids in physical diagnosis &amp; treatment of lung, heart, &amp; blood vessel disorders</a:t>
            </a:r>
          </a:p>
          <a:p>
            <a:pPr marL="0" indent="0">
              <a:lnSpc>
                <a:spcPct val="90000"/>
              </a:lnSpc>
              <a:buNone/>
            </a:pPr>
            <a:r>
              <a:rPr lang="en-US" sz="2200" dirty="0"/>
              <a:t>Perform diagnostic tests</a:t>
            </a:r>
          </a:p>
          <a:p>
            <a:pPr marL="0" indent="0">
              <a:lnSpc>
                <a:spcPct val="90000"/>
              </a:lnSpc>
              <a:buNone/>
            </a:pPr>
            <a:r>
              <a:rPr lang="en-US" sz="2200" dirty="0"/>
              <a:t>Monitor vital signs</a:t>
            </a:r>
          </a:p>
          <a:p>
            <a:pPr marL="0" indent="0">
              <a:lnSpc>
                <a:spcPct val="90000"/>
              </a:lnSpc>
              <a:buNone/>
            </a:pPr>
            <a:r>
              <a:rPr lang="en-US" sz="2200" dirty="0"/>
              <a:t>Maintain equipment</a:t>
            </a:r>
          </a:p>
          <a:p>
            <a:pPr marL="0" indent="0">
              <a:lnSpc>
                <a:spcPct val="90000"/>
              </a:lnSpc>
              <a:buNone/>
            </a:pPr>
            <a:r>
              <a:rPr lang="en-US" sz="2200" dirty="0"/>
              <a:t>Record test results</a:t>
            </a:r>
          </a:p>
          <a:p>
            <a:pPr marL="0" indent="0">
              <a:lnSpc>
                <a:spcPct val="90000"/>
              </a:lnSpc>
              <a:buNone/>
            </a:pPr>
            <a:r>
              <a:rPr lang="en-US" sz="2200" dirty="0"/>
              <a:t>Patient comfort &amp; care</a:t>
            </a:r>
          </a:p>
          <a:p>
            <a:pPr>
              <a:lnSpc>
                <a:spcPct val="90000"/>
              </a:lnSpc>
            </a:pPr>
            <a:endParaRPr lang="en-US" sz="2200" dirty="0"/>
          </a:p>
          <a:p>
            <a:pPr>
              <a:lnSpc>
                <a:spcPct val="90000"/>
              </a:lnSpc>
            </a:pPr>
            <a:endParaRPr lang="en-US" sz="2200" dirty="0"/>
          </a:p>
        </p:txBody>
      </p:sp>
      <p:sp>
        <p:nvSpPr>
          <p:cNvPr id="4" name="TextBox 3">
            <a:extLst>
              <a:ext uri="{FF2B5EF4-FFF2-40B4-BE49-F238E27FC236}">
                <a16:creationId xmlns:a16="http://schemas.microsoft.com/office/drawing/2014/main" id="{A71D5C60-1663-44B0-A1B2-3714FA6A69B8}"/>
              </a:ext>
            </a:extLst>
          </p:cNvPr>
          <p:cNvSpPr txBox="1"/>
          <p:nvPr/>
        </p:nvSpPr>
        <p:spPr>
          <a:xfrm>
            <a:off x="1899922" y="5672718"/>
            <a:ext cx="2902581" cy="369332"/>
          </a:xfrm>
          <a:prstGeom prst="rect">
            <a:avLst/>
          </a:prstGeom>
          <a:noFill/>
        </p:spPr>
        <p:txBody>
          <a:bodyPr wrap="square" rtlCol="0">
            <a:spAutoFit/>
          </a:bodyPr>
          <a:lstStyle/>
          <a:p>
            <a:pPr>
              <a:spcAft>
                <a:spcPts val="600"/>
              </a:spcAft>
            </a:pPr>
            <a:r>
              <a:rPr lang="en-US" dirty="0"/>
              <a:t>Median annual salary $87,045</a:t>
            </a:r>
          </a:p>
        </p:txBody>
      </p:sp>
      <p:sp>
        <p:nvSpPr>
          <p:cNvPr id="7" name="TextBox 6">
            <a:extLst>
              <a:ext uri="{FF2B5EF4-FFF2-40B4-BE49-F238E27FC236}">
                <a16:creationId xmlns:a16="http://schemas.microsoft.com/office/drawing/2014/main" id="{402199F5-21AD-4601-8083-FCB7C56E91FA}"/>
              </a:ext>
            </a:extLst>
          </p:cNvPr>
          <p:cNvSpPr txBox="1"/>
          <p:nvPr/>
        </p:nvSpPr>
        <p:spPr>
          <a:xfrm>
            <a:off x="2951986" y="5068933"/>
            <a:ext cx="233749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s://en.wiktionary.org/wiki/technologis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B14AC9FF-7A00-454E-B699-80A0A11782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957087"/>
      </p:ext>
    </p:extLst>
  </p:cSld>
  <p:clrMapOvr>
    <a:masterClrMapping/>
  </p:clrMapOvr>
  <mc:AlternateContent xmlns:mc="http://schemas.openxmlformats.org/markup-compatibility/2006" xmlns:p14="http://schemas.microsoft.com/office/powerpoint/2010/main">
    <mc:Choice Requires="p14">
      <p:transition spd="slow" p14:dur="2000" advTm="49947"/>
    </mc:Choice>
    <mc:Fallback xmlns="">
      <p:transition spd="slow" advTm="4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7D50-B32B-472A-A339-0A1CD947142C}"/>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CARDIOVASCULAR TECHNICIAN</a:t>
            </a:r>
            <a:br>
              <a:rPr lang="en-US" sz="4100" b="1" dirty="0">
                <a:solidFill>
                  <a:srgbClr val="262626"/>
                </a:solidFill>
              </a:rPr>
            </a:br>
            <a:r>
              <a:rPr lang="en-US" sz="2400" dirty="0">
                <a:solidFill>
                  <a:srgbClr val="262626"/>
                </a:solidFill>
                <a:latin typeface="+mn-lt"/>
              </a:rPr>
              <a:t>Skills &amp; Competencies</a:t>
            </a:r>
          </a:p>
        </p:txBody>
      </p:sp>
      <p:graphicFrame>
        <p:nvGraphicFramePr>
          <p:cNvPr id="5" name="Content Placeholder 2">
            <a:extLst>
              <a:ext uri="{FF2B5EF4-FFF2-40B4-BE49-F238E27FC236}">
                <a16:creationId xmlns:a16="http://schemas.microsoft.com/office/drawing/2014/main" id="{D87E68B5-918A-4D91-82F7-288862ED84E6}"/>
              </a:ext>
            </a:extLst>
          </p:cNvPr>
          <p:cNvGraphicFramePr>
            <a:graphicFrameLocks noGrp="1"/>
          </p:cNvGraphicFramePr>
          <p:nvPr>
            <p:ph sz="quarter" idx="13"/>
            <p:extLst>
              <p:ext uri="{D42A27DB-BD31-4B8C-83A1-F6EECF244321}">
                <p14:modId xmlns:p14="http://schemas.microsoft.com/office/powerpoint/2010/main" val="40416159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4F9DB7AF-F5AC-4163-9085-FDC8272BE1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1656331"/>
      </p:ext>
    </p:extLst>
  </p:cSld>
  <p:clrMapOvr>
    <a:masterClrMapping/>
  </p:clrMapOvr>
  <mc:AlternateContent xmlns:mc="http://schemas.openxmlformats.org/markup-compatibility/2006" xmlns:p14="http://schemas.microsoft.com/office/powerpoint/2010/main">
    <mc:Choice Requires="p14">
      <p:transition spd="slow" p14:dur="2000" advTm="27458"/>
    </mc:Choice>
    <mc:Fallback xmlns="">
      <p:transition spd="slow" advTm="2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7B54-7FAB-4A48-9684-ABBB2C77B9C4}"/>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CARDIOVASCULAR TECHNICIAN</a:t>
            </a:r>
            <a:br>
              <a:rPr lang="en-US" sz="4100" dirty="0">
                <a:solidFill>
                  <a:srgbClr val="262626"/>
                </a:solidFill>
              </a:rPr>
            </a:br>
            <a:r>
              <a:rPr lang="en-US" sz="2400" dirty="0">
                <a:solidFill>
                  <a:srgbClr val="262626"/>
                </a:solidFill>
                <a:latin typeface="+mn-lt"/>
              </a:rPr>
              <a:t>Education &amp; Licensure Requirements</a:t>
            </a:r>
          </a:p>
        </p:txBody>
      </p:sp>
      <p:graphicFrame>
        <p:nvGraphicFramePr>
          <p:cNvPr id="31" name="Content Placeholder 2">
            <a:extLst>
              <a:ext uri="{FF2B5EF4-FFF2-40B4-BE49-F238E27FC236}">
                <a16:creationId xmlns:a16="http://schemas.microsoft.com/office/drawing/2014/main" id="{E7807441-F307-421E-A522-B7415ABD2E11}"/>
              </a:ext>
            </a:extLst>
          </p:cNvPr>
          <p:cNvGraphicFramePr>
            <a:graphicFrameLocks noGrp="1"/>
          </p:cNvGraphicFramePr>
          <p:nvPr>
            <p:ph sz="quarter" idx="13"/>
            <p:extLst>
              <p:ext uri="{D42A27DB-BD31-4B8C-83A1-F6EECF244321}">
                <p14:modId xmlns:p14="http://schemas.microsoft.com/office/powerpoint/2010/main" val="395111077"/>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hlinkClick r:id="" action="ppaction://media"/>
            <a:extLst>
              <a:ext uri="{FF2B5EF4-FFF2-40B4-BE49-F238E27FC236}">
                <a16:creationId xmlns:a16="http://schemas.microsoft.com/office/drawing/2014/main" id="{86B07393-3EFE-47A1-87BC-354A64F009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5731573"/>
      </p:ext>
    </p:extLst>
  </p:cSld>
  <p:clrMapOvr>
    <a:masterClrMapping/>
  </p:clrMapOvr>
  <mc:AlternateContent xmlns:mc="http://schemas.openxmlformats.org/markup-compatibility/2006" xmlns:p14="http://schemas.microsoft.com/office/powerpoint/2010/main">
    <mc:Choice Requires="p14">
      <p:transition spd="slow" p14:dur="2000" advTm="58386"/>
    </mc:Choice>
    <mc:Fallback xmlns="">
      <p:transition spd="slow" advTm="5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06B67FE-9317-4A34-A32E-E8507FB43572}"/>
              </a:ext>
            </a:extLst>
          </p:cNvPr>
          <p:cNvSpPr>
            <a:spLocks noGrp="1"/>
          </p:cNvSpPr>
          <p:nvPr>
            <p:ph type="title"/>
          </p:nvPr>
        </p:nvSpPr>
        <p:spPr>
          <a:xfrm>
            <a:off x="1055599" y="1055077"/>
            <a:ext cx="2532909" cy="4794578"/>
          </a:xfrm>
        </p:spPr>
        <p:txBody>
          <a:bodyPr>
            <a:normAutofit/>
          </a:bodyPr>
          <a:lstStyle/>
          <a:p>
            <a:r>
              <a:rPr lang="en-US" sz="3100" b="1" dirty="0">
                <a:solidFill>
                  <a:srgbClr val="262626"/>
                </a:solidFill>
              </a:rPr>
              <a:t>OVERVIEW</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48202A00-1A2F-4597-AF73-E64100058A46}"/>
              </a:ext>
            </a:extLst>
          </p:cNvPr>
          <p:cNvGraphicFramePr>
            <a:graphicFrameLocks noGrp="1"/>
          </p:cNvGraphicFramePr>
          <p:nvPr>
            <p:ph sz="quarter" idx="13"/>
            <p:extLst>
              <p:ext uri="{D42A27DB-BD31-4B8C-83A1-F6EECF244321}">
                <p14:modId xmlns:p14="http://schemas.microsoft.com/office/powerpoint/2010/main" val="3527993760"/>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AE9A5B29-4DCF-4A8F-987D-548F0EC426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6095611"/>
      </p:ext>
    </p:extLst>
  </p:cSld>
  <p:clrMapOvr>
    <a:masterClrMapping/>
  </p:clrMapOvr>
  <mc:AlternateContent xmlns:mc="http://schemas.openxmlformats.org/markup-compatibility/2006" xmlns:p14="http://schemas.microsoft.com/office/powerpoint/2010/main">
    <mc:Choice Requires="p14">
      <p:transition spd="slow" p14:dur="2000" advTm="19469"/>
    </mc:Choice>
    <mc:Fallback xmlns="">
      <p:transition spd="slow" advTm="1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48" name="Rectangle 31">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33">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5" name="Picture 34">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8" name="Picture 37">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067B4EC-307F-4A9B-A3A9-8657E077B636}"/>
              </a:ext>
            </a:extLst>
          </p:cNvPr>
          <p:cNvSpPr>
            <a:spLocks noGrp="1"/>
          </p:cNvSpPr>
          <p:nvPr>
            <p:ph type="title"/>
          </p:nvPr>
        </p:nvSpPr>
        <p:spPr>
          <a:xfrm>
            <a:off x="1180101" y="982132"/>
            <a:ext cx="6354633" cy="1303867"/>
          </a:xfrm>
        </p:spPr>
        <p:txBody>
          <a:bodyPr>
            <a:normAutofit/>
          </a:bodyPr>
          <a:lstStyle/>
          <a:p>
            <a:pPr>
              <a:lnSpc>
                <a:spcPct val="90000"/>
              </a:lnSpc>
            </a:pPr>
            <a:r>
              <a:rPr lang="en-US" sz="3200" b="1" dirty="0"/>
              <a:t>EKG TECHNICIAN</a:t>
            </a:r>
            <a:br>
              <a:rPr lang="en-US" sz="4100" b="1" dirty="0"/>
            </a:br>
            <a:r>
              <a:rPr lang="en-US" sz="2400" dirty="0">
                <a:latin typeface="+mn-lt"/>
              </a:rPr>
              <a:t>Job Responsibilities</a:t>
            </a:r>
          </a:p>
        </p:txBody>
      </p:sp>
      <p:cxnSp>
        <p:nvCxnSpPr>
          <p:cNvPr id="50" name="Straight Connector 39">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9AD2E30-9678-4E8B-98B0-5C549DEE73EF}"/>
              </a:ext>
            </a:extLst>
          </p:cNvPr>
          <p:cNvSpPr>
            <a:spLocks noGrp="1"/>
          </p:cNvSpPr>
          <p:nvPr>
            <p:ph sz="quarter" idx="13"/>
          </p:nvPr>
        </p:nvSpPr>
        <p:spPr>
          <a:xfrm>
            <a:off x="1167385" y="2556932"/>
            <a:ext cx="6380065" cy="3318936"/>
          </a:xfrm>
        </p:spPr>
        <p:txBody>
          <a:bodyPr>
            <a:normAutofit/>
          </a:bodyPr>
          <a:lstStyle/>
          <a:p>
            <a:pPr marL="0" indent="0">
              <a:lnSpc>
                <a:spcPct val="90000"/>
              </a:lnSpc>
              <a:buNone/>
            </a:pPr>
            <a:r>
              <a:rPr lang="en-US" dirty="0"/>
              <a:t>Perform monitoring tests</a:t>
            </a:r>
          </a:p>
          <a:p>
            <a:pPr marL="0" indent="0">
              <a:lnSpc>
                <a:spcPct val="90000"/>
              </a:lnSpc>
              <a:buNone/>
            </a:pPr>
            <a:r>
              <a:rPr lang="en-US" dirty="0"/>
              <a:t>Provide stress tests</a:t>
            </a:r>
          </a:p>
          <a:p>
            <a:pPr marL="0" indent="0">
              <a:lnSpc>
                <a:spcPct val="90000"/>
              </a:lnSpc>
              <a:buNone/>
            </a:pPr>
            <a:r>
              <a:rPr lang="en-US" dirty="0"/>
              <a:t>Take medical history &amp; ask questions</a:t>
            </a:r>
          </a:p>
          <a:p>
            <a:pPr marL="0" indent="0">
              <a:lnSpc>
                <a:spcPct val="90000"/>
              </a:lnSpc>
              <a:buNone/>
            </a:pPr>
            <a:r>
              <a:rPr lang="en-US" dirty="0"/>
              <a:t>Work with doctors and technologists</a:t>
            </a:r>
          </a:p>
          <a:p>
            <a:pPr marL="0" indent="0">
              <a:lnSpc>
                <a:spcPct val="90000"/>
              </a:lnSpc>
              <a:buNone/>
            </a:pPr>
            <a:r>
              <a:rPr lang="en-US" dirty="0"/>
              <a:t>Keep EKG machine in good working order</a:t>
            </a:r>
          </a:p>
          <a:p>
            <a:pPr marL="0" indent="0">
              <a:lnSpc>
                <a:spcPct val="90000"/>
              </a:lnSpc>
              <a:buNone/>
            </a:pPr>
            <a:r>
              <a:rPr lang="en-US" dirty="0"/>
              <a:t>Record data</a:t>
            </a:r>
          </a:p>
          <a:p>
            <a:pPr marL="0" indent="0">
              <a:lnSpc>
                <a:spcPct val="90000"/>
              </a:lnSpc>
              <a:buNone/>
            </a:pPr>
            <a:endParaRPr lang="en-US" dirty="0"/>
          </a:p>
          <a:p>
            <a:pPr marL="0" indent="0">
              <a:lnSpc>
                <a:spcPct val="90000"/>
              </a:lnSpc>
              <a:buNone/>
            </a:pPr>
            <a:endParaRPr lang="en-US" dirty="0"/>
          </a:p>
          <a:p>
            <a:pPr marL="0" indent="0">
              <a:lnSpc>
                <a:spcPct val="90000"/>
              </a:lnSpc>
              <a:buNone/>
            </a:pPr>
            <a:endParaRPr lang="en-US" dirty="0"/>
          </a:p>
        </p:txBody>
      </p:sp>
      <p:pic>
        <p:nvPicPr>
          <p:cNvPr id="8" name="Picture 7" descr="A picture containing computer, table, desk&#10;&#10;Description automatically generated">
            <a:extLst>
              <a:ext uri="{FF2B5EF4-FFF2-40B4-BE49-F238E27FC236}">
                <a16:creationId xmlns:a16="http://schemas.microsoft.com/office/drawing/2014/main" id="{88C46894-7B5B-41BF-8496-ED79F8E31EBA}"/>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8634"/>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5" name="Picture 4" descr="A close up of a computer&#10;&#10;Description automatically generated">
            <a:extLst>
              <a:ext uri="{FF2B5EF4-FFF2-40B4-BE49-F238E27FC236}">
                <a16:creationId xmlns:a16="http://schemas.microsoft.com/office/drawing/2014/main" id="{2D02CC13-E93D-49FB-A5C4-F72213D17CA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8171" b="2"/>
          <a:stretch/>
        </p:blipFill>
        <p:spPr>
          <a:xfrm>
            <a:off x="8135453" y="3631646"/>
            <a:ext cx="2843021" cy="2066544"/>
          </a:xfrm>
          <a:prstGeom prst="rect">
            <a:avLst/>
          </a:prstGeom>
          <a:ln w="57150" cmpd="thickThin">
            <a:solidFill>
              <a:schemeClr val="tx1">
                <a:lumMod val="50000"/>
                <a:lumOff val="50000"/>
              </a:schemeClr>
            </a:solidFill>
            <a:miter lim="800000"/>
          </a:ln>
        </p:spPr>
      </p:pic>
      <p:sp>
        <p:nvSpPr>
          <p:cNvPr id="6" name="TextBox 5">
            <a:extLst>
              <a:ext uri="{FF2B5EF4-FFF2-40B4-BE49-F238E27FC236}">
                <a16:creationId xmlns:a16="http://schemas.microsoft.com/office/drawing/2014/main" id="{EAEB2088-F352-4ADD-B5EE-202431DC00DF}"/>
              </a:ext>
            </a:extLst>
          </p:cNvPr>
          <p:cNvSpPr txBox="1"/>
          <p:nvPr/>
        </p:nvSpPr>
        <p:spPr>
          <a:xfrm>
            <a:off x="8607312" y="5498135"/>
            <a:ext cx="237116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theconversation.com/black-americans-may-be-more-resilient-to-stress-than-white-americans-6233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sp>
        <p:nvSpPr>
          <p:cNvPr id="9" name="TextBox 8">
            <a:extLst>
              <a:ext uri="{FF2B5EF4-FFF2-40B4-BE49-F238E27FC236}">
                <a16:creationId xmlns:a16="http://schemas.microsoft.com/office/drawing/2014/main" id="{A31AC151-D870-4820-AA4F-1F7420E277D5}"/>
              </a:ext>
            </a:extLst>
          </p:cNvPr>
          <p:cNvSpPr txBox="1"/>
          <p:nvPr/>
        </p:nvSpPr>
        <p:spPr>
          <a:xfrm>
            <a:off x="1180101" y="5625777"/>
            <a:ext cx="2903692" cy="369332"/>
          </a:xfrm>
          <a:prstGeom prst="rect">
            <a:avLst/>
          </a:prstGeom>
          <a:noFill/>
        </p:spPr>
        <p:txBody>
          <a:bodyPr wrap="square" rtlCol="0">
            <a:spAutoFit/>
          </a:bodyPr>
          <a:lstStyle/>
          <a:p>
            <a:r>
              <a:rPr lang="en-US" dirty="0"/>
              <a:t>Median annual salary $49.410</a:t>
            </a:r>
          </a:p>
        </p:txBody>
      </p:sp>
      <p:pic>
        <p:nvPicPr>
          <p:cNvPr id="4" name="Audio 3">
            <a:hlinkClick r:id="" action="ppaction://media"/>
            <a:extLst>
              <a:ext uri="{FF2B5EF4-FFF2-40B4-BE49-F238E27FC236}">
                <a16:creationId xmlns:a16="http://schemas.microsoft.com/office/drawing/2014/main" id="{1CD2AB84-6FCE-4B00-93F4-4A2B743B2B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630920"/>
      </p:ext>
    </p:extLst>
  </p:cSld>
  <p:clrMapOvr>
    <a:masterClrMapping/>
  </p:clrMapOvr>
  <mc:AlternateContent xmlns:mc="http://schemas.openxmlformats.org/markup-compatibility/2006" xmlns:p14="http://schemas.microsoft.com/office/powerpoint/2010/main">
    <mc:Choice Requires="p14">
      <p:transition spd="slow" p14:dur="2000" advTm="60480"/>
    </mc:Choice>
    <mc:Fallback xmlns="">
      <p:transition spd="slow" advTm="6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067B4EC-307F-4A9B-A3A9-8657E077B636}"/>
              </a:ext>
            </a:extLst>
          </p:cNvPr>
          <p:cNvSpPr>
            <a:spLocks noGrp="1"/>
          </p:cNvSpPr>
          <p:nvPr>
            <p:ph type="title"/>
          </p:nvPr>
        </p:nvSpPr>
        <p:spPr>
          <a:xfrm>
            <a:off x="6094412" y="982132"/>
            <a:ext cx="4802185" cy="1303867"/>
          </a:xfrm>
        </p:spPr>
        <p:txBody>
          <a:bodyPr>
            <a:normAutofit/>
          </a:bodyPr>
          <a:lstStyle/>
          <a:p>
            <a:pPr>
              <a:lnSpc>
                <a:spcPct val="90000"/>
              </a:lnSpc>
            </a:pPr>
            <a:r>
              <a:rPr lang="en-US" sz="3200" b="1" dirty="0"/>
              <a:t>EKG TECHNICIAN</a:t>
            </a:r>
            <a:br>
              <a:rPr lang="en-US" sz="2800" b="1" dirty="0"/>
            </a:br>
            <a:r>
              <a:rPr lang="en-US" sz="2400" dirty="0">
                <a:latin typeface="+mn-lt"/>
              </a:rPr>
              <a:t>Skills &amp; Competencies</a:t>
            </a:r>
            <a:br>
              <a:rPr lang="en-US" sz="2800" b="1" dirty="0"/>
            </a:br>
            <a:endParaRPr lang="en-US" sz="2800" dirty="0"/>
          </a:p>
        </p:txBody>
      </p:sp>
      <p:sp>
        <p:nvSpPr>
          <p:cNvPr id="18" name="Rectangle 17">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preparing food in a kitchen&#10;&#10;Description automatically generated">
            <a:extLst>
              <a:ext uri="{FF2B5EF4-FFF2-40B4-BE49-F238E27FC236}">
                <a16:creationId xmlns:a16="http://schemas.microsoft.com/office/drawing/2014/main" id="{1F90B2DE-1040-4593-B65A-CA08D444F09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1798" r="21393" b="2"/>
          <a:stretch/>
        </p:blipFill>
        <p:spPr>
          <a:xfrm>
            <a:off x="1412683" y="1410208"/>
            <a:ext cx="3876801" cy="3858780"/>
          </a:xfrm>
          <a:prstGeom prst="rect">
            <a:avLst/>
          </a:prstGeom>
        </p:spPr>
      </p:pic>
      <p:cxnSp>
        <p:nvCxnSpPr>
          <p:cNvPr id="25" name="Straight Connector 19">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9AD2E30-9678-4E8B-98B0-5C549DEE73EF}"/>
              </a:ext>
            </a:extLst>
          </p:cNvPr>
          <p:cNvSpPr>
            <a:spLocks noGrp="1"/>
          </p:cNvSpPr>
          <p:nvPr>
            <p:ph sz="quarter" idx="13"/>
          </p:nvPr>
        </p:nvSpPr>
        <p:spPr>
          <a:xfrm>
            <a:off x="6094412" y="2556932"/>
            <a:ext cx="4802184" cy="3318936"/>
          </a:xfrm>
        </p:spPr>
        <p:txBody>
          <a:bodyPr>
            <a:normAutofit/>
          </a:bodyPr>
          <a:lstStyle/>
          <a:p>
            <a:pPr marL="0" indent="0">
              <a:buNone/>
            </a:pPr>
            <a:r>
              <a:rPr lang="en-US" dirty="0"/>
              <a:t>Technical skills</a:t>
            </a:r>
          </a:p>
          <a:p>
            <a:pPr marL="0" indent="0">
              <a:buNone/>
            </a:pPr>
            <a:r>
              <a:rPr lang="en-US" dirty="0"/>
              <a:t>Attention to detail</a:t>
            </a:r>
          </a:p>
          <a:p>
            <a:pPr marL="0" indent="0">
              <a:buNone/>
            </a:pPr>
            <a:r>
              <a:rPr lang="en-US" dirty="0"/>
              <a:t>Interpersonal skills</a:t>
            </a:r>
          </a:p>
          <a:p>
            <a:pPr marL="0" indent="0">
              <a:buNone/>
            </a:pPr>
            <a:r>
              <a:rPr lang="en-US" dirty="0"/>
              <a:t>Good communication skills</a:t>
            </a:r>
          </a:p>
          <a:p>
            <a:pPr marL="0" indent="0">
              <a:buNone/>
            </a:pPr>
            <a:r>
              <a:rPr lang="en-US" dirty="0"/>
              <a:t>Stamina</a:t>
            </a:r>
          </a:p>
          <a:p>
            <a:endParaRPr lang="en-US" dirty="0"/>
          </a:p>
        </p:txBody>
      </p:sp>
      <p:pic>
        <p:nvPicPr>
          <p:cNvPr id="4" name="Audio 3">
            <a:hlinkClick r:id="" action="ppaction://media"/>
            <a:extLst>
              <a:ext uri="{FF2B5EF4-FFF2-40B4-BE49-F238E27FC236}">
                <a16:creationId xmlns:a16="http://schemas.microsoft.com/office/drawing/2014/main" id="{F913F07A-7929-4C0F-9D2A-DA61A9461F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6670744"/>
      </p:ext>
    </p:extLst>
  </p:cSld>
  <p:clrMapOvr>
    <a:masterClrMapping/>
  </p:clrMapOvr>
  <mc:AlternateContent xmlns:mc="http://schemas.openxmlformats.org/markup-compatibility/2006" xmlns:p14="http://schemas.microsoft.com/office/powerpoint/2010/main">
    <mc:Choice Requires="p14">
      <p:transition spd="slow" p14:dur="2000" advTm="39873"/>
    </mc:Choice>
    <mc:Fallback xmlns="">
      <p:transition spd="slow" advTm="39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067B4EC-307F-4A9B-A3A9-8657E077B636}"/>
              </a:ext>
            </a:extLst>
          </p:cNvPr>
          <p:cNvSpPr>
            <a:spLocks noGrp="1"/>
          </p:cNvSpPr>
          <p:nvPr>
            <p:ph type="title"/>
          </p:nvPr>
        </p:nvSpPr>
        <p:spPr>
          <a:xfrm>
            <a:off x="807719" y="1055077"/>
            <a:ext cx="3194438" cy="4794578"/>
          </a:xfrm>
        </p:spPr>
        <p:txBody>
          <a:bodyPr>
            <a:normAutofit/>
          </a:bodyPr>
          <a:lstStyle/>
          <a:p>
            <a:r>
              <a:rPr lang="en-US" sz="3200" b="1" dirty="0">
                <a:solidFill>
                  <a:srgbClr val="262626"/>
                </a:solidFill>
              </a:rPr>
              <a:t>EKG TECHNICIAN</a:t>
            </a:r>
            <a:br>
              <a:rPr lang="en-US" sz="2400" dirty="0">
                <a:solidFill>
                  <a:srgbClr val="262626"/>
                </a:solidFill>
              </a:rPr>
            </a:br>
            <a:r>
              <a:rPr lang="en-US" sz="2400" dirty="0">
                <a:solidFill>
                  <a:srgbClr val="262626"/>
                </a:solidFill>
                <a:latin typeface="+mn-lt"/>
              </a:rPr>
              <a:t>Education Requirements</a:t>
            </a:r>
            <a:br>
              <a:rPr lang="en-US" sz="2400" dirty="0">
                <a:solidFill>
                  <a:srgbClr val="262626"/>
                </a:solidFill>
              </a:rPr>
            </a:br>
            <a:endParaRPr lang="en-US" sz="2400" dirty="0">
              <a:solidFill>
                <a:srgbClr val="262626"/>
              </a:solidFill>
            </a:endParaRP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Content Placeholder 2">
            <a:extLst>
              <a:ext uri="{FF2B5EF4-FFF2-40B4-BE49-F238E27FC236}">
                <a16:creationId xmlns:a16="http://schemas.microsoft.com/office/drawing/2014/main" id="{3DA27A0B-3748-45A3-BC30-F16CFBD16988}"/>
              </a:ext>
            </a:extLst>
          </p:cNvPr>
          <p:cNvGraphicFramePr>
            <a:graphicFrameLocks noGrp="1"/>
          </p:cNvGraphicFramePr>
          <p:nvPr>
            <p:ph sz="quarter" idx="13"/>
            <p:extLst>
              <p:ext uri="{D42A27DB-BD31-4B8C-83A1-F6EECF244321}">
                <p14:modId xmlns:p14="http://schemas.microsoft.com/office/powerpoint/2010/main" val="1200412456"/>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91B23644-FDE0-4CA3-847C-A1E965A00D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5700632"/>
      </p:ext>
    </p:extLst>
  </p:cSld>
  <p:clrMapOvr>
    <a:masterClrMapping/>
  </p:clrMapOvr>
  <mc:AlternateContent xmlns:mc="http://schemas.openxmlformats.org/markup-compatibility/2006" xmlns:p14="http://schemas.microsoft.com/office/powerpoint/2010/main">
    <mc:Choice Requires="p14">
      <p:transition spd="slow" p14:dur="2000" advTm="29762"/>
    </mc:Choice>
    <mc:Fallback xmlns="">
      <p:transition spd="slow" advTm="2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39" name="Rectangle 27">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29">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1" name="Picture 30">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067B4EC-307F-4A9B-A3A9-8657E077B636}"/>
              </a:ext>
            </a:extLst>
          </p:cNvPr>
          <p:cNvSpPr>
            <a:spLocks noGrp="1"/>
          </p:cNvSpPr>
          <p:nvPr>
            <p:ph type="title"/>
          </p:nvPr>
        </p:nvSpPr>
        <p:spPr>
          <a:xfrm>
            <a:off x="6094412" y="982132"/>
            <a:ext cx="4802185" cy="1303867"/>
          </a:xfrm>
        </p:spPr>
        <p:txBody>
          <a:bodyPr>
            <a:noAutofit/>
          </a:bodyPr>
          <a:lstStyle/>
          <a:p>
            <a:pPr>
              <a:lnSpc>
                <a:spcPct val="90000"/>
              </a:lnSpc>
            </a:pPr>
            <a:r>
              <a:rPr lang="en-US" sz="3200" b="1" dirty="0">
                <a:solidFill>
                  <a:srgbClr val="262626"/>
                </a:solidFill>
              </a:rPr>
              <a:t>CERTIFIED EKG TECHNICIAN </a:t>
            </a:r>
            <a:br>
              <a:rPr lang="en-US" sz="3200" b="1" dirty="0">
                <a:solidFill>
                  <a:srgbClr val="262626"/>
                </a:solidFill>
              </a:rPr>
            </a:br>
            <a:r>
              <a:rPr lang="en-US" sz="2400" dirty="0">
                <a:solidFill>
                  <a:srgbClr val="262626"/>
                </a:solidFill>
              </a:rPr>
              <a:t>TRAINING</a:t>
            </a:r>
          </a:p>
        </p:txBody>
      </p:sp>
      <p:sp>
        <p:nvSpPr>
          <p:cNvPr id="41" name="Rectangle 35">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light&#10;&#10;Description automatically generated">
            <a:extLst>
              <a:ext uri="{FF2B5EF4-FFF2-40B4-BE49-F238E27FC236}">
                <a16:creationId xmlns:a16="http://schemas.microsoft.com/office/drawing/2014/main" id="{1B3BDE9E-BCD7-41F1-86CC-5D4575EBF38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2683" y="1827646"/>
            <a:ext cx="3876801" cy="3023904"/>
          </a:xfrm>
          <a:prstGeom prst="rect">
            <a:avLst/>
          </a:prstGeom>
        </p:spPr>
      </p:pic>
      <p:cxnSp>
        <p:nvCxnSpPr>
          <p:cNvPr id="38" name="Straight Connector 37">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CC5ACDA0-7A46-4188-B1FF-1465B7DA3EB8}"/>
              </a:ext>
            </a:extLst>
          </p:cNvPr>
          <p:cNvSpPr>
            <a:spLocks noGrp="1"/>
          </p:cNvSpPr>
          <p:nvPr>
            <p:ph sz="quarter" idx="13"/>
          </p:nvPr>
        </p:nvSpPr>
        <p:spPr>
          <a:xfrm>
            <a:off x="6094412" y="2556932"/>
            <a:ext cx="4802184" cy="3050363"/>
          </a:xfrm>
        </p:spPr>
        <p:txBody>
          <a:bodyPr>
            <a:normAutofit lnSpcReduction="10000"/>
          </a:bodyPr>
          <a:lstStyle/>
          <a:p>
            <a:pPr marL="0" indent="0">
              <a:lnSpc>
                <a:spcPct val="90000"/>
              </a:lnSpc>
              <a:buNone/>
            </a:pPr>
            <a:r>
              <a:rPr lang="en-US" dirty="0">
                <a:solidFill>
                  <a:srgbClr val="262626"/>
                </a:solidFill>
              </a:rPr>
              <a:t>Anatomy &amp; physiology of the heart</a:t>
            </a:r>
          </a:p>
          <a:p>
            <a:pPr marL="0" indent="0">
              <a:lnSpc>
                <a:spcPct val="90000"/>
              </a:lnSpc>
              <a:buNone/>
            </a:pPr>
            <a:r>
              <a:rPr lang="en-US" dirty="0">
                <a:solidFill>
                  <a:srgbClr val="262626"/>
                </a:solidFill>
              </a:rPr>
              <a:t>Medical disease processes</a:t>
            </a:r>
          </a:p>
          <a:p>
            <a:pPr marL="0" indent="0">
              <a:lnSpc>
                <a:spcPct val="90000"/>
              </a:lnSpc>
              <a:buNone/>
            </a:pPr>
            <a:r>
              <a:rPr lang="en-US" dirty="0">
                <a:solidFill>
                  <a:srgbClr val="262626"/>
                </a:solidFill>
              </a:rPr>
              <a:t>Medical terminology</a:t>
            </a:r>
          </a:p>
          <a:p>
            <a:pPr marL="0" indent="0">
              <a:lnSpc>
                <a:spcPct val="90000"/>
              </a:lnSpc>
              <a:buNone/>
            </a:pPr>
            <a:r>
              <a:rPr lang="en-US" dirty="0">
                <a:solidFill>
                  <a:srgbClr val="262626"/>
                </a:solidFill>
              </a:rPr>
              <a:t>Electrocardiography</a:t>
            </a:r>
          </a:p>
          <a:p>
            <a:pPr marL="0" indent="0">
              <a:lnSpc>
                <a:spcPct val="90000"/>
              </a:lnSpc>
              <a:buNone/>
            </a:pPr>
            <a:r>
              <a:rPr lang="en-US" dirty="0">
                <a:solidFill>
                  <a:srgbClr val="262626"/>
                </a:solidFill>
              </a:rPr>
              <a:t>Echocardiography</a:t>
            </a:r>
          </a:p>
          <a:p>
            <a:pPr marL="0" indent="0">
              <a:lnSpc>
                <a:spcPct val="90000"/>
              </a:lnSpc>
              <a:buNone/>
            </a:pPr>
            <a:r>
              <a:rPr lang="en-US" dirty="0">
                <a:solidFill>
                  <a:srgbClr val="262626"/>
                </a:solidFill>
              </a:rPr>
              <a:t>Medical ethics</a:t>
            </a:r>
          </a:p>
          <a:p>
            <a:pPr marL="0" indent="0">
              <a:lnSpc>
                <a:spcPct val="90000"/>
              </a:lnSpc>
              <a:buNone/>
            </a:pPr>
            <a:r>
              <a:rPr lang="en-US" dirty="0">
                <a:solidFill>
                  <a:srgbClr val="262626"/>
                </a:solidFill>
              </a:rPr>
              <a:t>Legal aspects</a:t>
            </a:r>
          </a:p>
        </p:txBody>
      </p:sp>
      <p:sp>
        <p:nvSpPr>
          <p:cNvPr id="6" name="TextBox 5">
            <a:extLst>
              <a:ext uri="{FF2B5EF4-FFF2-40B4-BE49-F238E27FC236}">
                <a16:creationId xmlns:a16="http://schemas.microsoft.com/office/drawing/2014/main" id="{03E6E04E-1D8E-4B4E-851E-0DB824D55AC9}"/>
              </a:ext>
            </a:extLst>
          </p:cNvPr>
          <p:cNvSpPr txBox="1"/>
          <p:nvPr/>
        </p:nvSpPr>
        <p:spPr>
          <a:xfrm>
            <a:off x="2762831" y="4651495"/>
            <a:ext cx="252665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aliem.com/medic-series-case-flirtatious-patient-expert-review-curated-commentar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86118F19-1358-4FCA-82ED-5B4B15990D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2525766"/>
      </p:ext>
    </p:extLst>
  </p:cSld>
  <p:clrMapOvr>
    <a:masterClrMapping/>
  </p:clrMapOvr>
  <mc:AlternateContent xmlns:mc="http://schemas.openxmlformats.org/markup-compatibility/2006" xmlns:p14="http://schemas.microsoft.com/office/powerpoint/2010/main">
    <mc:Choice Requires="p14">
      <p:transition spd="slow" p14:dur="2000" advTm="36375"/>
    </mc:Choice>
    <mc:Fallback xmlns="">
      <p:transition spd="slow" advTm="3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7" name="Group 106">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8" name="Picture 107">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9" name="Rectangle 108">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0" name="Picture 109">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1" name="Picture 110">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13" name="Rectangle 112">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sign&#10;&#10;Description automatically generated">
            <a:extLst>
              <a:ext uri="{FF2B5EF4-FFF2-40B4-BE49-F238E27FC236}">
                <a16:creationId xmlns:a16="http://schemas.microsoft.com/office/drawing/2014/main" id="{193BE8A9-8CF5-4958-B321-FB546B36B57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412683" y="1914328"/>
            <a:ext cx="5278777" cy="2850539"/>
          </a:xfrm>
          <a:prstGeom prst="rect">
            <a:avLst/>
          </a:prstGeom>
        </p:spPr>
      </p:pic>
      <p:cxnSp>
        <p:nvCxnSpPr>
          <p:cNvPr id="115" name="Straight Connector 114">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7535824" y="2556932"/>
            <a:ext cx="3360771" cy="3318936"/>
          </a:xfrm>
        </p:spPr>
        <p:txBody>
          <a:bodyPr>
            <a:normAutofit/>
          </a:bodyPr>
          <a:lstStyle/>
          <a:p>
            <a:pPr marL="0" indent="0">
              <a:buNone/>
            </a:pPr>
            <a:r>
              <a:rPr lang="en-US" sz="2200" b="1" dirty="0">
                <a:solidFill>
                  <a:srgbClr val="262626"/>
                </a:solidFill>
              </a:rPr>
              <a:t>PLEASE TAKE THIS POST-PRESENTATION SURVEY</a:t>
            </a:r>
            <a:endParaRPr lang="en-US" sz="2200" dirty="0">
              <a:solidFill>
                <a:srgbClr val="262626"/>
              </a:solidFill>
              <a:hlinkClick r:id="rId9"/>
            </a:endParaRPr>
          </a:p>
          <a:p>
            <a:pPr marL="0" indent="0">
              <a:buNone/>
            </a:pPr>
            <a:r>
              <a:rPr lang="en-US" sz="2200" dirty="0">
                <a:solidFill>
                  <a:srgbClr val="262626"/>
                </a:solidFill>
                <a:hlinkClick r:id="rId9"/>
              </a:rPr>
              <a:t>https://docs.google.com/forms/d/e/1FAIpQLSfon72xhPX10PnyMmqHf7YVsCEKBlElM_CfXxakT_PXmMp9nA/viewform?usp=sf_link</a:t>
            </a:r>
            <a:endParaRPr lang="en-US" sz="2200" dirty="0">
              <a:solidFill>
                <a:srgbClr val="262626"/>
              </a:solidFill>
            </a:endParaRPr>
          </a:p>
          <a:p>
            <a:pPr marL="0" indent="0">
              <a:buNone/>
            </a:pPr>
            <a:endParaRPr lang="en-US" sz="2200" dirty="0">
              <a:solidFill>
                <a:srgbClr val="262626"/>
              </a:solidFill>
            </a:endParaRPr>
          </a:p>
          <a:p>
            <a:pPr marL="0" indent="0">
              <a:buNone/>
            </a:pPr>
            <a:endParaRPr lang="en-US" sz="2200" dirty="0">
              <a:solidFill>
                <a:srgbClr val="262626"/>
              </a:solidFill>
            </a:endParaRPr>
          </a:p>
        </p:txBody>
      </p:sp>
      <p:sp>
        <p:nvSpPr>
          <p:cNvPr id="7" name="TextBox 6">
            <a:extLst>
              <a:ext uri="{FF2B5EF4-FFF2-40B4-BE49-F238E27FC236}">
                <a16:creationId xmlns:a16="http://schemas.microsoft.com/office/drawing/2014/main" id="{8D69B12B-902D-49C2-B60C-7EBE0904EC07}"/>
              </a:ext>
            </a:extLst>
          </p:cNvPr>
          <p:cNvSpPr txBox="1"/>
          <p:nvPr/>
        </p:nvSpPr>
        <p:spPr>
          <a:xfrm>
            <a:off x="9699009" y="6870700"/>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hlinkClick r:id="rId10" tooltip="http://kidocs.org/2015/04/all-about-that-medstar-bas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rPr>
              <a:t> by Unknown Author is licensed under </a:t>
            </a:r>
            <a:r>
              <a:rPr kumimoji="0" lang="en-US" sz="700" b="0" i="0" u="none" strike="noStrike" kern="1200" cap="none" spc="0" normalizeH="0" baseline="0" noProof="0" dirty="0">
                <a:ln>
                  <a:noFill/>
                </a:ln>
                <a:solidFill>
                  <a:srgbClr val="FFFFFF"/>
                </a:solidFill>
                <a:effectLst/>
                <a:uLnTx/>
                <a:uFillTx/>
                <a:hlinkClick r:id="rId11"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endParaRPr>
          </a:p>
        </p:txBody>
      </p:sp>
      <p:sp>
        <p:nvSpPr>
          <p:cNvPr id="4" name="TextBox 3">
            <a:extLst>
              <a:ext uri="{FF2B5EF4-FFF2-40B4-BE49-F238E27FC236}">
                <a16:creationId xmlns:a16="http://schemas.microsoft.com/office/drawing/2014/main" id="{A71E6EFB-9B92-4A22-B65F-F7BAD35C169C}"/>
              </a:ext>
            </a:extLst>
          </p:cNvPr>
          <p:cNvSpPr txBox="1"/>
          <p:nvPr/>
        </p:nvSpPr>
        <p:spPr>
          <a:xfrm>
            <a:off x="4353961" y="4564812"/>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hlinkClick r:id="rId8" tooltip="http://capreform.eu/eurobarometer-food-security-surve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rPr>
              <a:t> by Unknown Author is licensed under </a:t>
            </a:r>
            <a:r>
              <a:rPr kumimoji="0" lang="en-US" sz="700" b="0" i="0" u="none" strike="noStrike" kern="1200" cap="none" spc="0" normalizeH="0" baseline="0" noProof="0" dirty="0">
                <a:ln>
                  <a:noFill/>
                </a:ln>
                <a:solidFill>
                  <a:srgbClr val="FFFFFF"/>
                </a:solidFill>
                <a:effectLst/>
                <a:uLnTx/>
                <a:uFillTx/>
                <a:hlinkClick r:id="rId12"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endParaRPr>
          </a:p>
        </p:txBody>
      </p:sp>
      <p:pic>
        <p:nvPicPr>
          <p:cNvPr id="2" name="Audio 1">
            <a:hlinkClick r:id="" action="ppaction://media"/>
            <a:extLst>
              <a:ext uri="{FF2B5EF4-FFF2-40B4-BE49-F238E27FC236}">
                <a16:creationId xmlns:a16="http://schemas.microsoft.com/office/drawing/2014/main" id="{8CF9649D-E7C4-48BA-A06C-3BCEAFC378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926876"/>
      </p:ext>
    </p:extLst>
  </p:cSld>
  <p:clrMapOvr>
    <a:masterClrMapping/>
  </p:clrMapOvr>
  <mc:AlternateContent xmlns:mc="http://schemas.openxmlformats.org/markup-compatibility/2006" xmlns:p14="http://schemas.microsoft.com/office/powerpoint/2010/main">
    <mc:Choice Requires="p14">
      <p:transition spd="slow" p14:dur="2000" advTm="4940"/>
    </mc:Choice>
    <mc:Fallback xmlns="">
      <p:transition spd="slow" advTm="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9" name="Picture 28">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 name="Picture 30">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518C418-357D-441B-A817-81C880B90DE8}"/>
              </a:ext>
            </a:extLst>
          </p:cNvPr>
          <p:cNvSpPr>
            <a:spLocks noGrp="1"/>
          </p:cNvSpPr>
          <p:nvPr>
            <p:ph type="title"/>
          </p:nvPr>
        </p:nvSpPr>
        <p:spPr>
          <a:xfrm>
            <a:off x="4626508" y="982132"/>
            <a:ext cx="6270090" cy="1303867"/>
          </a:xfrm>
        </p:spPr>
        <p:txBody>
          <a:bodyPr>
            <a:normAutofit/>
          </a:bodyPr>
          <a:lstStyle/>
          <a:p>
            <a:pPr>
              <a:lnSpc>
                <a:spcPct val="90000"/>
              </a:lnSpc>
            </a:pPr>
            <a:r>
              <a:rPr lang="en-US" sz="2800" b="1" dirty="0">
                <a:solidFill>
                  <a:srgbClr val="262626"/>
                </a:solidFill>
              </a:rPr>
              <a:t>Thank you for viewing this presentation about Careers in Cardiovascular Health</a:t>
            </a:r>
          </a:p>
        </p:txBody>
      </p:sp>
      <p:sp>
        <p:nvSpPr>
          <p:cNvPr id="34" name="Rectangle 33">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Envelope">
            <a:extLst>
              <a:ext uri="{FF2B5EF4-FFF2-40B4-BE49-F238E27FC236}">
                <a16:creationId xmlns:a16="http://schemas.microsoft.com/office/drawing/2014/main" id="{7164D7EE-D11B-4DB1-ACD6-C9EF94956E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2683" y="2122701"/>
            <a:ext cx="2433793" cy="2433793"/>
          </a:xfrm>
          <a:prstGeom prst="rect">
            <a:avLst/>
          </a:prstGeom>
        </p:spPr>
      </p:pic>
      <p:cxnSp>
        <p:nvCxnSpPr>
          <p:cNvPr id="36" name="Straight Connector 35">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D913174-1463-4A3B-923F-099469B7D9E3}"/>
              </a:ext>
            </a:extLst>
          </p:cNvPr>
          <p:cNvSpPr>
            <a:spLocks noGrp="1"/>
          </p:cNvSpPr>
          <p:nvPr>
            <p:ph sz="quarter" idx="13"/>
          </p:nvPr>
        </p:nvSpPr>
        <p:spPr>
          <a:xfrm>
            <a:off x="4626506" y="2398856"/>
            <a:ext cx="6270090" cy="2946310"/>
          </a:xfrm>
        </p:spPr>
        <p:txBody>
          <a:bodyPr>
            <a:normAutofit lnSpcReduction="10000"/>
          </a:bodyPr>
          <a:lstStyle/>
          <a:p>
            <a:pPr marL="0" indent="0">
              <a:lnSpc>
                <a:spcPct val="90000"/>
              </a:lnSpc>
              <a:buNone/>
            </a:pPr>
            <a:r>
              <a:rPr lang="en-US" sz="1000" dirty="0">
                <a:solidFill>
                  <a:srgbClr val="262626"/>
                </a:solidFill>
              </a:rPr>
              <a:t>Please feel free to contact OPAHEC with any questions or comments.</a:t>
            </a:r>
          </a:p>
          <a:p>
            <a:pPr marL="0" indent="0">
              <a:lnSpc>
                <a:spcPct val="90000"/>
              </a:lnSpc>
              <a:buNone/>
            </a:pPr>
            <a:endParaRPr lang="en-US" sz="1000" dirty="0">
              <a:solidFill>
                <a:srgbClr val="262626"/>
              </a:solidFill>
            </a:endParaRPr>
          </a:p>
          <a:p>
            <a:pPr marL="0" indent="0">
              <a:lnSpc>
                <a:spcPct val="90000"/>
              </a:lnSpc>
              <a:buNone/>
            </a:pPr>
            <a:r>
              <a:rPr lang="en-US" sz="1000" dirty="0">
                <a:solidFill>
                  <a:srgbClr val="262626"/>
                </a:solidFill>
              </a:rPr>
              <a:t>Shellene Dougherty, Executive Director</a:t>
            </a:r>
          </a:p>
          <a:p>
            <a:pPr marL="0" indent="0">
              <a:lnSpc>
                <a:spcPct val="90000"/>
              </a:lnSpc>
              <a:buNone/>
            </a:pPr>
            <a:r>
              <a:rPr lang="en-US" sz="1000" dirty="0">
                <a:solidFill>
                  <a:srgbClr val="262626"/>
                </a:solidFill>
                <a:hlinkClick r:id="rId10"/>
              </a:rPr>
              <a:t>shdougherty@samhealth.org</a:t>
            </a:r>
            <a:endParaRPr lang="en-US" sz="1000" dirty="0">
              <a:solidFill>
                <a:srgbClr val="262626"/>
              </a:solidFill>
            </a:endParaRPr>
          </a:p>
          <a:p>
            <a:pPr marL="0" indent="0">
              <a:lnSpc>
                <a:spcPct val="90000"/>
              </a:lnSpc>
              <a:buNone/>
            </a:pPr>
            <a:r>
              <a:rPr lang="en-US" sz="1000" dirty="0">
                <a:solidFill>
                  <a:srgbClr val="262626"/>
                </a:solidFill>
              </a:rPr>
              <a:t>Julia Labahn, Education Coordinator</a:t>
            </a:r>
          </a:p>
          <a:p>
            <a:pPr marL="0" indent="0">
              <a:lnSpc>
                <a:spcPct val="90000"/>
              </a:lnSpc>
              <a:buNone/>
            </a:pPr>
            <a:r>
              <a:rPr lang="en-US" sz="1000" dirty="0">
                <a:solidFill>
                  <a:srgbClr val="262626"/>
                </a:solidFill>
                <a:hlinkClick r:id="rId11"/>
              </a:rPr>
              <a:t>Jlabahn@samhealth.org</a:t>
            </a:r>
            <a:endParaRPr lang="en-US" sz="1000" dirty="0">
              <a:solidFill>
                <a:srgbClr val="262626"/>
              </a:solidFill>
            </a:endParaRPr>
          </a:p>
          <a:p>
            <a:pPr marL="0" indent="0">
              <a:lnSpc>
                <a:spcPct val="90000"/>
              </a:lnSpc>
              <a:buNone/>
            </a:pPr>
            <a:r>
              <a:rPr lang="en-US" sz="1300" dirty="0">
                <a:solidFill>
                  <a:srgbClr val="262626"/>
                </a:solidFill>
              </a:rPr>
              <a:t>Petra Gutierrez, Education Coordinator</a:t>
            </a:r>
          </a:p>
          <a:p>
            <a:pPr marL="0" indent="0">
              <a:lnSpc>
                <a:spcPct val="90000"/>
              </a:lnSpc>
              <a:buNone/>
            </a:pPr>
            <a:r>
              <a:rPr lang="en-US" sz="1300" dirty="0">
                <a:solidFill>
                  <a:srgbClr val="262626"/>
                </a:solidFill>
                <a:hlinkClick r:id="rId12"/>
              </a:rPr>
              <a:t>pgutierrez@samhealth.org</a:t>
            </a:r>
            <a:endParaRPr lang="en-US" sz="1300" dirty="0">
              <a:solidFill>
                <a:srgbClr val="262626"/>
              </a:solidFill>
            </a:endParaRPr>
          </a:p>
          <a:p>
            <a:pPr marL="0" indent="0">
              <a:lnSpc>
                <a:spcPct val="90000"/>
              </a:lnSpc>
              <a:buNone/>
            </a:pPr>
            <a:r>
              <a:rPr lang="en-US" sz="1300" dirty="0">
                <a:solidFill>
                  <a:srgbClr val="262626"/>
                </a:solidFill>
              </a:rPr>
              <a:t>Carmen Boone, Education Coordinator</a:t>
            </a:r>
          </a:p>
          <a:p>
            <a:pPr marL="0" indent="0">
              <a:lnSpc>
                <a:spcPct val="90000"/>
              </a:lnSpc>
              <a:buNone/>
            </a:pPr>
            <a:r>
              <a:rPr lang="en-US" sz="1300" dirty="0">
                <a:solidFill>
                  <a:srgbClr val="262626"/>
                </a:solidFill>
                <a:hlinkClick r:id="rId13"/>
              </a:rPr>
              <a:t>carmenb@samhealth.org</a:t>
            </a:r>
            <a:endParaRPr lang="en-US" sz="1300" dirty="0">
              <a:solidFill>
                <a:srgbClr val="262626"/>
              </a:solidFill>
            </a:endParaRPr>
          </a:p>
          <a:p>
            <a:pPr marL="0" indent="0">
              <a:lnSpc>
                <a:spcPct val="90000"/>
              </a:lnSpc>
              <a:buNone/>
            </a:pPr>
            <a:r>
              <a:rPr lang="en-US" sz="1300" dirty="0">
                <a:solidFill>
                  <a:srgbClr val="262626"/>
                </a:solidFill>
                <a:hlinkClick r:id="rId14">
                  <a:extLst>
                    <a:ext uri="{A12FA001-AC4F-418D-AE19-62706E023703}">
                      <ahyp:hlinkClr xmlns:ahyp="http://schemas.microsoft.com/office/drawing/2018/hyperlinkcolor" val="tx"/>
                    </a:ext>
                  </a:extLst>
                </a:hlinkClick>
              </a:rPr>
              <a:t>www.ophaec.org</a:t>
            </a:r>
            <a:endParaRPr lang="en-US" sz="1300" dirty="0">
              <a:solidFill>
                <a:srgbClr val="262626"/>
              </a:solidFill>
            </a:endParaRPr>
          </a:p>
          <a:p>
            <a:pPr marL="0" indent="0">
              <a:lnSpc>
                <a:spcPct val="90000"/>
              </a:lnSpc>
              <a:buNone/>
            </a:pPr>
            <a:endParaRPr lang="en-US" sz="1300" dirty="0">
              <a:solidFill>
                <a:srgbClr val="262626"/>
              </a:solidFill>
            </a:endParaRPr>
          </a:p>
        </p:txBody>
      </p:sp>
      <p:pic>
        <p:nvPicPr>
          <p:cNvPr id="5" name="Audio 4">
            <a:hlinkClick r:id="" action="ppaction://media"/>
            <a:extLst>
              <a:ext uri="{FF2B5EF4-FFF2-40B4-BE49-F238E27FC236}">
                <a16:creationId xmlns:a16="http://schemas.microsoft.com/office/drawing/2014/main" id="{374AF3F3-B547-4017-9685-0C482CEF384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
        <p:nvSpPr>
          <p:cNvPr id="4" name="Rectangle 3">
            <a:extLst>
              <a:ext uri="{FF2B5EF4-FFF2-40B4-BE49-F238E27FC236}">
                <a16:creationId xmlns:a16="http://schemas.microsoft.com/office/drawing/2014/main" id="{885B83A3-8C53-4DA6-9CF3-D447E3F1E4D1}"/>
              </a:ext>
            </a:extLst>
          </p:cNvPr>
          <p:cNvSpPr/>
          <p:nvPr/>
        </p:nvSpPr>
        <p:spPr>
          <a:xfrm>
            <a:off x="4626506" y="5459815"/>
            <a:ext cx="5952484" cy="830997"/>
          </a:xfrm>
          <a:prstGeom prst="rect">
            <a:avLst/>
          </a:prstGeom>
        </p:spPr>
        <p:txBody>
          <a:bodyPr wrap="square">
            <a:spAutoFit/>
          </a:bodyPr>
          <a:lstStyle/>
          <a:p>
            <a:r>
              <a:rPr lang="en-US" sz="1000"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r>
              <a:rPr lang="en-US" dirty="0"/>
              <a:t>.</a:t>
            </a:r>
            <a:endParaRPr lang="en-US" sz="800" dirty="0"/>
          </a:p>
        </p:txBody>
      </p:sp>
    </p:spTree>
    <p:extLst>
      <p:ext uri="{BB962C8B-B14F-4D97-AF65-F5344CB8AC3E}">
        <p14:creationId xmlns:p14="http://schemas.microsoft.com/office/powerpoint/2010/main" val="2797394478"/>
      </p:ext>
    </p:extLst>
  </p:cSld>
  <p:clrMapOvr>
    <a:masterClrMapping/>
  </p:clrMapOvr>
  <mc:AlternateContent xmlns:mc="http://schemas.openxmlformats.org/markup-compatibility/2006" xmlns:p14="http://schemas.microsoft.com/office/powerpoint/2010/main">
    <mc:Choice Requires="p14">
      <p:transition spd="slow" p14:dur="2000" advTm="24139"/>
    </mc:Choice>
    <mc:Fallback xmlns="">
      <p:transition spd="slow" advTm="2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53D03-67BA-4508-B362-7D70CB0D4656}"/>
              </a:ext>
            </a:extLst>
          </p:cNvPr>
          <p:cNvSpPr>
            <a:spLocks noGrp="1"/>
          </p:cNvSpPr>
          <p:nvPr>
            <p:ph type="title"/>
          </p:nvPr>
        </p:nvSpPr>
        <p:spPr>
          <a:xfrm>
            <a:off x="804421" y="796374"/>
            <a:ext cx="10583158" cy="880027"/>
          </a:xfrm>
        </p:spPr>
        <p:txBody>
          <a:bodyPr>
            <a:normAutofit/>
          </a:bodyPr>
          <a:lstStyle/>
          <a:p>
            <a:r>
              <a:rPr lang="en-US">
                <a:solidFill>
                  <a:srgbClr val="FFFFFF"/>
                </a:solidFill>
              </a:rPr>
              <a:t>REFERENCES</a:t>
            </a:r>
          </a:p>
        </p:txBody>
      </p:sp>
      <p:sp>
        <p:nvSpPr>
          <p:cNvPr id="34" name="Rectangle 27">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5D7AE9-AC5D-407B-A25E-2AE65D218EF4}"/>
              </a:ext>
            </a:extLst>
          </p:cNvPr>
          <p:cNvSpPr>
            <a:spLocks noGrp="1"/>
          </p:cNvSpPr>
          <p:nvPr>
            <p:ph sz="quarter" idx="13"/>
          </p:nvPr>
        </p:nvSpPr>
        <p:spPr>
          <a:xfrm>
            <a:off x="1295401" y="2612256"/>
            <a:ext cx="9601196" cy="3263612"/>
          </a:xfrm>
        </p:spPr>
        <p:txBody>
          <a:bodyPr>
            <a:normAutofit/>
          </a:bodyPr>
          <a:lstStyle/>
          <a:p>
            <a:pPr marL="0" indent="0">
              <a:lnSpc>
                <a:spcPct val="90000"/>
              </a:lnSpc>
              <a:buNone/>
            </a:pPr>
            <a:endParaRPr lang="en-US" sz="1700" dirty="0"/>
          </a:p>
          <a:p>
            <a:pPr marL="0" indent="0">
              <a:lnSpc>
                <a:spcPct val="90000"/>
              </a:lnSpc>
              <a:buNone/>
            </a:pPr>
            <a:endParaRPr lang="en-US" sz="1700" dirty="0"/>
          </a:p>
          <a:p>
            <a:pPr marL="0" indent="0">
              <a:lnSpc>
                <a:spcPct val="90000"/>
              </a:lnSpc>
              <a:buNone/>
            </a:pPr>
            <a:r>
              <a:rPr lang="en-US" sz="1700" dirty="0"/>
              <a:t>Meier, D. (2018, June 29). List of Jobs &amp; Careers Involving the Cardiovascular System. Retrieved August 12, 2020, from </a:t>
            </a:r>
            <a:r>
              <a:rPr lang="en-US" sz="1700" dirty="0">
                <a:hlinkClick r:id="rId3"/>
              </a:rPr>
              <a:t>https://work.chron.com/list-jobs-careers-involving-cardiovascular-system-16564.html</a:t>
            </a:r>
            <a:endParaRPr lang="en-US" sz="1700" dirty="0"/>
          </a:p>
          <a:p>
            <a:pPr marL="0" indent="0">
              <a:lnSpc>
                <a:spcPct val="90000"/>
              </a:lnSpc>
              <a:buNone/>
            </a:pPr>
            <a:r>
              <a:rPr lang="en-US" sz="1700" dirty="0"/>
              <a:t>How to Become a Cardiovascular Surgeon. (n.d.). Retrieved August 12, 2020, from </a:t>
            </a:r>
            <a:r>
              <a:rPr lang="en-US" sz="1700" dirty="0">
                <a:hlinkClick r:id="rId4"/>
              </a:rPr>
              <a:t>http://doctorly.org/how-to-become-a-cardiovascular-surgeon/</a:t>
            </a:r>
            <a:endParaRPr lang="en-US" sz="1700" dirty="0"/>
          </a:p>
          <a:p>
            <a:pPr marL="0" indent="0">
              <a:lnSpc>
                <a:spcPct val="90000"/>
              </a:lnSpc>
              <a:buNone/>
            </a:pPr>
            <a:r>
              <a:rPr lang="en-US" sz="1700" dirty="0"/>
              <a:t>Mayo Clinic College of Medicine &amp; Science. (n.d.). Cardiovascular Perfusionist. Retrieved August 12, 2020, from </a:t>
            </a:r>
            <a:r>
              <a:rPr lang="en-US" sz="1700" dirty="0">
                <a:hlinkClick r:id="rId5"/>
              </a:rPr>
              <a:t>https://college.mayo.edu/academics/explore-health-care-careers/careers-a-z/cardiovascular-perfusionist/</a:t>
            </a:r>
            <a:endParaRPr lang="en-US" sz="1700" dirty="0"/>
          </a:p>
          <a:p>
            <a:pPr marL="0" indent="0">
              <a:lnSpc>
                <a:spcPct val="90000"/>
              </a:lnSpc>
              <a:buNone/>
            </a:pPr>
            <a:r>
              <a:rPr lang="en-US" sz="1700" dirty="0"/>
              <a:t>Cardiovascular Technologist / Technician. (2017, July 14). Retrieved August 13, 2020, from </a:t>
            </a:r>
            <a:r>
              <a:rPr lang="en-US" sz="1700" dirty="0">
                <a:hlinkClick r:id="rId6"/>
              </a:rPr>
              <a:t>https://explorehealthcareers.org/career/allied-health-professions/cardiovascular-technologist-technician/</a:t>
            </a:r>
            <a:endParaRPr lang="en-US" sz="1700" dirty="0"/>
          </a:p>
          <a:p>
            <a:pPr>
              <a:lnSpc>
                <a:spcPct val="90000"/>
              </a:lnSpc>
            </a:pPr>
            <a:endParaRPr lang="en-US" sz="1700" dirty="0"/>
          </a:p>
          <a:p>
            <a:pPr>
              <a:lnSpc>
                <a:spcPct val="90000"/>
              </a:lnSpc>
            </a:pPr>
            <a:endParaRPr lang="en-US" sz="1700" dirty="0"/>
          </a:p>
          <a:p>
            <a:pPr>
              <a:lnSpc>
                <a:spcPct val="90000"/>
              </a:lnSpc>
            </a:pPr>
            <a:endParaRPr lang="en-US" sz="1700" dirty="0"/>
          </a:p>
          <a:p>
            <a:pPr>
              <a:lnSpc>
                <a:spcPct val="90000"/>
              </a:lnSpc>
            </a:pPr>
            <a:endParaRPr lang="en-US" sz="1700" dirty="0"/>
          </a:p>
          <a:p>
            <a:pPr>
              <a:lnSpc>
                <a:spcPct val="90000"/>
              </a:lnSpc>
            </a:pPr>
            <a:endParaRPr lang="en-US" sz="1700" dirty="0"/>
          </a:p>
          <a:p>
            <a:pPr marL="0" indent="0">
              <a:lnSpc>
                <a:spcPct val="90000"/>
              </a:lnSpc>
              <a:buNone/>
            </a:pPr>
            <a:endParaRPr lang="en-US" sz="1700" dirty="0"/>
          </a:p>
          <a:p>
            <a:pPr>
              <a:lnSpc>
                <a:spcPct val="90000"/>
              </a:lnSpc>
            </a:pPr>
            <a:endParaRPr lang="en-US" sz="1700" dirty="0"/>
          </a:p>
          <a:p>
            <a:pPr>
              <a:lnSpc>
                <a:spcPct val="90000"/>
              </a:lnSpc>
            </a:pPr>
            <a:endParaRPr lang="en-US" sz="1700" dirty="0"/>
          </a:p>
          <a:p>
            <a:pPr>
              <a:lnSpc>
                <a:spcPct val="90000"/>
              </a:lnSpc>
            </a:pPr>
            <a:endParaRPr lang="en-US" sz="1700" dirty="0"/>
          </a:p>
          <a:p>
            <a:pPr>
              <a:lnSpc>
                <a:spcPct val="90000"/>
              </a:lnSpc>
            </a:pPr>
            <a:endParaRPr lang="en-US" sz="1700" dirty="0"/>
          </a:p>
        </p:txBody>
      </p:sp>
    </p:spTree>
    <p:extLst>
      <p:ext uri="{BB962C8B-B14F-4D97-AF65-F5344CB8AC3E}">
        <p14:creationId xmlns:p14="http://schemas.microsoft.com/office/powerpoint/2010/main" val="315468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67FE-9317-4A34-A32E-E8507FB43572}"/>
              </a:ext>
            </a:extLst>
          </p:cNvPr>
          <p:cNvSpPr>
            <a:spLocks noGrp="1"/>
          </p:cNvSpPr>
          <p:nvPr>
            <p:ph type="title"/>
          </p:nvPr>
        </p:nvSpPr>
        <p:spPr>
          <a:xfrm>
            <a:off x="1295402" y="982132"/>
            <a:ext cx="9601196" cy="1303867"/>
          </a:xfrm>
        </p:spPr>
        <p:txBody>
          <a:bodyPr>
            <a:normAutofit/>
          </a:bodyPr>
          <a:lstStyle/>
          <a:p>
            <a:pPr>
              <a:lnSpc>
                <a:spcPct val="90000"/>
              </a:lnSpc>
            </a:pPr>
            <a:r>
              <a:rPr lang="en-US" sz="3200" b="1" dirty="0">
                <a:solidFill>
                  <a:srgbClr val="262626"/>
                </a:solidFill>
              </a:rPr>
              <a:t>OBJECTIVES</a:t>
            </a:r>
            <a:br>
              <a:rPr lang="en-US" sz="3400" dirty="0">
                <a:solidFill>
                  <a:srgbClr val="262626"/>
                </a:solidFill>
              </a:rPr>
            </a:br>
            <a:r>
              <a:rPr lang="en-US" sz="2400" dirty="0">
                <a:solidFill>
                  <a:srgbClr val="262626"/>
                </a:solidFill>
                <a:latin typeface="+mn-lt"/>
                <a:cs typeface="Arial" panose="020B0604020202020204" pitchFamily="34" charset="0"/>
              </a:rPr>
              <a:t>After viewing this presentation, students will be able to:</a:t>
            </a:r>
            <a:endParaRPr lang="en-US" sz="2400" dirty="0">
              <a:solidFill>
                <a:srgbClr val="262626"/>
              </a:solidFill>
              <a:latin typeface="+mn-lt"/>
            </a:endParaRPr>
          </a:p>
        </p:txBody>
      </p:sp>
      <p:graphicFrame>
        <p:nvGraphicFramePr>
          <p:cNvPr id="5" name="Content Placeholder 2">
            <a:extLst>
              <a:ext uri="{FF2B5EF4-FFF2-40B4-BE49-F238E27FC236}">
                <a16:creationId xmlns:a16="http://schemas.microsoft.com/office/drawing/2014/main" id="{21F44E61-1B57-4939-A624-4D610E98DE7E}"/>
              </a:ext>
            </a:extLst>
          </p:cNvPr>
          <p:cNvGraphicFramePr>
            <a:graphicFrameLocks noGrp="1"/>
          </p:cNvGraphicFramePr>
          <p:nvPr>
            <p:ph sz="quarter" idx="13"/>
            <p:extLst>
              <p:ext uri="{D42A27DB-BD31-4B8C-83A1-F6EECF244321}">
                <p14:modId xmlns:p14="http://schemas.microsoft.com/office/powerpoint/2010/main" val="328862863"/>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59A067F8-9B7A-4A5B-8E98-84B7021984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2686910"/>
      </p:ext>
    </p:extLst>
  </p:cSld>
  <p:clrMapOvr>
    <a:masterClrMapping/>
  </p:clrMapOvr>
  <mc:AlternateContent xmlns:mc="http://schemas.openxmlformats.org/markup-compatibility/2006" xmlns:p14="http://schemas.microsoft.com/office/powerpoint/2010/main">
    <mc:Choice Requires="p14">
      <p:transition spd="slow" p14:dur="2000" advTm="25302"/>
    </mc:Choice>
    <mc:Fallback xmlns="">
      <p:transition spd="slow" advTm="2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4" name="Picture 5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6" name="Picture 5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FAC29B2-5BDF-4F9E-9090-F7D372304CCE}"/>
              </a:ext>
            </a:extLst>
          </p:cNvPr>
          <p:cNvSpPr>
            <a:spLocks noGrp="1"/>
          </p:cNvSpPr>
          <p:nvPr>
            <p:ph type="title"/>
          </p:nvPr>
        </p:nvSpPr>
        <p:spPr>
          <a:xfrm>
            <a:off x="7969603" y="1908313"/>
            <a:ext cx="3626945" cy="1578680"/>
          </a:xfrm>
        </p:spPr>
        <p:txBody>
          <a:bodyPr anchor="b">
            <a:noAutofit/>
          </a:bodyPr>
          <a:lstStyle/>
          <a:p>
            <a:pPr>
              <a:lnSpc>
                <a:spcPct val="90000"/>
              </a:lnSpc>
            </a:pPr>
            <a:r>
              <a:rPr lang="en-US" sz="2800" b="1" dirty="0">
                <a:solidFill>
                  <a:srgbClr val="262626"/>
                </a:solidFill>
              </a:rPr>
              <a:t>WHAT IS THE CARDIOVASCULAR SYSTEM?</a:t>
            </a:r>
          </a:p>
        </p:txBody>
      </p:sp>
      <p:cxnSp>
        <p:nvCxnSpPr>
          <p:cNvPr id="59" name="Straight Connector 5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Online Media 7" title="Human Circulatory System">
            <a:hlinkClick r:id="" action="ppaction://media"/>
            <a:extLst>
              <a:ext uri="{FF2B5EF4-FFF2-40B4-BE49-F238E27FC236}">
                <a16:creationId xmlns:a16="http://schemas.microsoft.com/office/drawing/2014/main" id="{72A79522-3122-4831-B032-0074F9DF6540}"/>
              </a:ext>
            </a:extLst>
          </p:cNvPr>
          <p:cNvPicPr>
            <a:picLocks noGrp="1" noRot="1" noChangeAspect="1"/>
          </p:cNvPicPr>
          <p:nvPr>
            <p:ph sz="quarter" idx="13"/>
            <a:videoFile r:link="rId1"/>
          </p:nvPr>
        </p:nvPicPr>
        <p:blipFill>
          <a:blip r:embed="rId8"/>
          <a:stretch>
            <a:fillRect/>
          </a:stretch>
        </p:blipFill>
        <p:spPr>
          <a:xfrm>
            <a:off x="859483" y="940488"/>
            <a:ext cx="7084846" cy="4977023"/>
          </a:xfrm>
          <a:prstGeom prst="rect">
            <a:avLst/>
          </a:prstGeom>
        </p:spPr>
      </p:pic>
      <p:pic>
        <p:nvPicPr>
          <p:cNvPr id="4" name="Audio 3">
            <a:hlinkClick r:id="" action="ppaction://media"/>
            <a:extLst>
              <a:ext uri="{FF2B5EF4-FFF2-40B4-BE49-F238E27FC236}">
                <a16:creationId xmlns:a16="http://schemas.microsoft.com/office/drawing/2014/main" id="{ED5C539D-1C71-4FA7-BB32-F9B3643F24E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218331"/>
      </p:ext>
    </p:extLst>
  </p:cSld>
  <p:clrMapOvr>
    <a:masterClrMapping/>
  </p:clrMapOvr>
  <mc:AlternateContent xmlns:mc="http://schemas.openxmlformats.org/markup-compatibility/2006" xmlns:p14="http://schemas.microsoft.com/office/powerpoint/2010/main">
    <mc:Choice Requires="p14">
      <p:transition spd="slow" p14:dur="2000" advTm="6527"/>
    </mc:Choice>
    <mc:Fallback xmlns="">
      <p:transition spd="slow" advTm="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7" name="Picture 66">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0" name="Picture 69">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FAC29B2-5BDF-4F9E-9090-F7D372304CCE}"/>
              </a:ext>
            </a:extLst>
          </p:cNvPr>
          <p:cNvSpPr>
            <a:spLocks noGrp="1"/>
          </p:cNvSpPr>
          <p:nvPr>
            <p:ph type="title"/>
          </p:nvPr>
        </p:nvSpPr>
        <p:spPr>
          <a:xfrm>
            <a:off x="7051066" y="982132"/>
            <a:ext cx="4385919" cy="1303867"/>
          </a:xfrm>
        </p:spPr>
        <p:txBody>
          <a:bodyPr>
            <a:noAutofit/>
          </a:bodyPr>
          <a:lstStyle/>
          <a:p>
            <a:pPr>
              <a:lnSpc>
                <a:spcPct val="90000"/>
              </a:lnSpc>
            </a:pPr>
            <a:r>
              <a:rPr lang="en-US" sz="3200" b="1" dirty="0">
                <a:solidFill>
                  <a:srgbClr val="262626"/>
                </a:solidFill>
              </a:rPr>
              <a:t>THE CARDIOVASCULAR</a:t>
            </a:r>
            <a:br>
              <a:rPr lang="en-US" sz="3200" b="1" dirty="0">
                <a:solidFill>
                  <a:srgbClr val="262626"/>
                </a:solidFill>
              </a:rPr>
            </a:br>
            <a:r>
              <a:rPr lang="en-US" sz="3200" b="1" dirty="0">
                <a:solidFill>
                  <a:srgbClr val="262626"/>
                </a:solidFill>
              </a:rPr>
              <a:t>TEAM</a:t>
            </a:r>
          </a:p>
        </p:txBody>
      </p:sp>
      <p:sp>
        <p:nvSpPr>
          <p:cNvPr id="72" name="Rectangle 71">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looking at the camera&#10;&#10;Description automatically generated">
            <a:extLst>
              <a:ext uri="{FF2B5EF4-FFF2-40B4-BE49-F238E27FC236}">
                <a16:creationId xmlns:a16="http://schemas.microsoft.com/office/drawing/2014/main" id="{18A15370-DE0E-4CD9-A917-03F7F667A1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2683" y="1894533"/>
            <a:ext cx="5278777" cy="2890130"/>
          </a:xfrm>
          <a:prstGeom prst="rect">
            <a:avLst/>
          </a:prstGeom>
        </p:spPr>
      </p:pic>
      <p:cxnSp>
        <p:nvCxnSpPr>
          <p:cNvPr id="74" name="Straight Connector 73">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F315A0A-B6F4-4D9E-BD04-0BB9E0BDC9B9}"/>
              </a:ext>
            </a:extLst>
          </p:cNvPr>
          <p:cNvSpPr>
            <a:spLocks noGrp="1"/>
          </p:cNvSpPr>
          <p:nvPr>
            <p:ph sz="quarter" idx="13"/>
          </p:nvPr>
        </p:nvSpPr>
        <p:spPr>
          <a:xfrm>
            <a:off x="7535824" y="2556932"/>
            <a:ext cx="3360771" cy="3318936"/>
          </a:xfrm>
        </p:spPr>
        <p:txBody>
          <a:bodyPr>
            <a:normAutofit/>
          </a:bodyPr>
          <a:lstStyle/>
          <a:p>
            <a:pPr marL="0" indent="0">
              <a:buNone/>
            </a:pPr>
            <a:r>
              <a:rPr lang="en-US" dirty="0">
                <a:solidFill>
                  <a:srgbClr val="262626"/>
                </a:solidFill>
              </a:rPr>
              <a:t>Cardiologist</a:t>
            </a:r>
          </a:p>
          <a:p>
            <a:pPr marL="0" indent="0">
              <a:buNone/>
            </a:pPr>
            <a:r>
              <a:rPr lang="en-US" dirty="0">
                <a:solidFill>
                  <a:srgbClr val="262626"/>
                </a:solidFill>
              </a:rPr>
              <a:t>Cardiovascular Surgeon</a:t>
            </a:r>
          </a:p>
          <a:p>
            <a:pPr marL="0" indent="0">
              <a:buNone/>
            </a:pPr>
            <a:r>
              <a:rPr lang="en-US" dirty="0">
                <a:solidFill>
                  <a:srgbClr val="262626"/>
                </a:solidFill>
              </a:rPr>
              <a:t>Clinical Cardiac Perfusionist</a:t>
            </a:r>
          </a:p>
          <a:p>
            <a:pPr marL="0" indent="0">
              <a:buNone/>
            </a:pPr>
            <a:r>
              <a:rPr lang="en-US" dirty="0">
                <a:solidFill>
                  <a:srgbClr val="262626"/>
                </a:solidFill>
              </a:rPr>
              <a:t>Cardiovascular Technician</a:t>
            </a:r>
          </a:p>
          <a:p>
            <a:pPr marL="0" indent="0">
              <a:buNone/>
            </a:pPr>
            <a:r>
              <a:rPr lang="en-US" dirty="0">
                <a:solidFill>
                  <a:srgbClr val="262626"/>
                </a:solidFill>
              </a:rPr>
              <a:t>EKG Technician</a:t>
            </a:r>
          </a:p>
        </p:txBody>
      </p:sp>
      <p:pic>
        <p:nvPicPr>
          <p:cNvPr id="8" name="Audio 7">
            <a:hlinkClick r:id="" action="ppaction://media"/>
            <a:extLst>
              <a:ext uri="{FF2B5EF4-FFF2-40B4-BE49-F238E27FC236}">
                <a16:creationId xmlns:a16="http://schemas.microsoft.com/office/drawing/2014/main" id="{EA77F71C-E942-48DF-8968-EE834CE09F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9891144"/>
      </p:ext>
    </p:extLst>
  </p:cSld>
  <p:clrMapOvr>
    <a:masterClrMapping/>
  </p:clrMapOvr>
  <mc:AlternateContent xmlns:mc="http://schemas.openxmlformats.org/markup-compatibility/2006" xmlns:p14="http://schemas.microsoft.com/office/powerpoint/2010/main">
    <mc:Choice Requires="p14">
      <p:transition spd="slow" p14:dur="2000" advTm="37135"/>
    </mc:Choice>
    <mc:Fallback xmlns="">
      <p:transition spd="slow" advTm="3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4B6121C-6F9F-4F50-B335-50411B883F2E}"/>
              </a:ext>
            </a:extLst>
          </p:cNvPr>
          <p:cNvSpPr>
            <a:spLocks noGrp="1"/>
          </p:cNvSpPr>
          <p:nvPr>
            <p:ph type="title"/>
          </p:nvPr>
        </p:nvSpPr>
        <p:spPr>
          <a:xfrm>
            <a:off x="6094412" y="982132"/>
            <a:ext cx="4802185" cy="1303867"/>
          </a:xfrm>
        </p:spPr>
        <p:txBody>
          <a:bodyPr>
            <a:normAutofit/>
          </a:bodyPr>
          <a:lstStyle/>
          <a:p>
            <a:r>
              <a:rPr lang="en-US" sz="3200" b="1" dirty="0"/>
              <a:t>CARDIOLOGIST</a:t>
            </a:r>
            <a:br>
              <a:rPr lang="en-US" b="1" dirty="0"/>
            </a:br>
            <a:r>
              <a:rPr lang="en-US" sz="2400" dirty="0">
                <a:latin typeface="+mn-lt"/>
              </a:rPr>
              <a:t>Job Responsibilities</a:t>
            </a:r>
            <a:endParaRPr lang="en-US" sz="2400" b="1" dirty="0">
              <a:latin typeface="+mn-lt"/>
            </a:endParaRPr>
          </a:p>
        </p:txBody>
      </p:sp>
      <p:sp>
        <p:nvSpPr>
          <p:cNvPr id="19" name="Rectangle 18">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itting, table, fire, person&#10;&#10;Description automatically generated">
            <a:extLst>
              <a:ext uri="{FF2B5EF4-FFF2-40B4-BE49-F238E27FC236}">
                <a16:creationId xmlns:a16="http://schemas.microsoft.com/office/drawing/2014/main" id="{5D5F1CC1-2F94-4974-B18B-EDD05BCF1F4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5744" r="60646"/>
          <a:stretch/>
        </p:blipFill>
        <p:spPr>
          <a:xfrm>
            <a:off x="1412683" y="1410208"/>
            <a:ext cx="3876801" cy="3858780"/>
          </a:xfrm>
          <a:prstGeom prst="rect">
            <a:avLst/>
          </a:prstGeom>
        </p:spPr>
      </p:pic>
      <p:cxnSp>
        <p:nvCxnSpPr>
          <p:cNvPr id="21" name="Straight Connector 20">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EFAB568-8714-4483-AC32-313BB2FEBC5F}"/>
              </a:ext>
            </a:extLst>
          </p:cNvPr>
          <p:cNvSpPr>
            <a:spLocks noGrp="1"/>
          </p:cNvSpPr>
          <p:nvPr>
            <p:ph sz="quarter" idx="13"/>
          </p:nvPr>
        </p:nvSpPr>
        <p:spPr>
          <a:xfrm>
            <a:off x="6094412" y="2556932"/>
            <a:ext cx="4802184" cy="3318936"/>
          </a:xfrm>
        </p:spPr>
        <p:txBody>
          <a:bodyPr>
            <a:normAutofit/>
          </a:bodyPr>
          <a:lstStyle/>
          <a:p>
            <a:pPr marL="0" indent="0">
              <a:buNone/>
            </a:pPr>
            <a:r>
              <a:rPr lang="en-US" dirty="0"/>
              <a:t>Diagnose &amp; treat aliments</a:t>
            </a:r>
          </a:p>
          <a:p>
            <a:pPr marL="0" indent="0">
              <a:buNone/>
            </a:pPr>
            <a:r>
              <a:rPr lang="en-US" dirty="0"/>
              <a:t>Help patients through the rehabilitation process</a:t>
            </a:r>
          </a:p>
          <a:p>
            <a:pPr marL="0" indent="0">
              <a:buNone/>
            </a:pPr>
            <a:r>
              <a:rPr lang="en-US" dirty="0"/>
              <a:t>Explain risks</a:t>
            </a:r>
          </a:p>
          <a:p>
            <a:pPr marL="0" indent="0">
              <a:buNone/>
            </a:pPr>
            <a:r>
              <a:rPr lang="en-US" dirty="0"/>
              <a:t>Perform tests</a:t>
            </a:r>
          </a:p>
          <a:p>
            <a:pPr marL="0" indent="0">
              <a:buNone/>
            </a:pPr>
            <a:r>
              <a:rPr lang="en-US" dirty="0"/>
              <a:t>Refer patients to surgeon</a:t>
            </a:r>
          </a:p>
        </p:txBody>
      </p:sp>
      <p:sp>
        <p:nvSpPr>
          <p:cNvPr id="6" name="TextBox 5">
            <a:extLst>
              <a:ext uri="{FF2B5EF4-FFF2-40B4-BE49-F238E27FC236}">
                <a16:creationId xmlns:a16="http://schemas.microsoft.com/office/drawing/2014/main" id="{03A37610-05A3-46E8-B65B-C14F79917678}"/>
              </a:ext>
            </a:extLst>
          </p:cNvPr>
          <p:cNvSpPr txBox="1"/>
          <p:nvPr/>
        </p:nvSpPr>
        <p:spPr>
          <a:xfrm>
            <a:off x="3085034" y="5068933"/>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s://juniperpublishers.com/jocc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7" name="TextBox 6">
            <a:extLst>
              <a:ext uri="{FF2B5EF4-FFF2-40B4-BE49-F238E27FC236}">
                <a16:creationId xmlns:a16="http://schemas.microsoft.com/office/drawing/2014/main" id="{AC62B7B6-4006-45B3-9673-8B914D4F1D88}"/>
              </a:ext>
            </a:extLst>
          </p:cNvPr>
          <p:cNvSpPr txBox="1"/>
          <p:nvPr/>
        </p:nvSpPr>
        <p:spPr>
          <a:xfrm>
            <a:off x="1772529" y="5740646"/>
            <a:ext cx="3137096" cy="369332"/>
          </a:xfrm>
          <a:prstGeom prst="rect">
            <a:avLst/>
          </a:prstGeom>
          <a:noFill/>
        </p:spPr>
        <p:txBody>
          <a:bodyPr wrap="square" rtlCol="0">
            <a:spAutoFit/>
          </a:bodyPr>
          <a:lstStyle/>
          <a:p>
            <a:r>
              <a:rPr lang="en-US" dirty="0"/>
              <a:t>Median annual salary $371,792</a:t>
            </a:r>
          </a:p>
        </p:txBody>
      </p:sp>
      <p:pic>
        <p:nvPicPr>
          <p:cNvPr id="25" name="Audio 24">
            <a:hlinkClick r:id="" action="ppaction://media"/>
            <a:extLst>
              <a:ext uri="{FF2B5EF4-FFF2-40B4-BE49-F238E27FC236}">
                <a16:creationId xmlns:a16="http://schemas.microsoft.com/office/drawing/2014/main" id="{9E769DBC-A06A-4E84-86C1-BFF21099A9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1155990"/>
      </p:ext>
    </p:extLst>
  </p:cSld>
  <p:clrMapOvr>
    <a:masterClrMapping/>
  </p:clrMapOvr>
  <mc:AlternateContent xmlns:mc="http://schemas.openxmlformats.org/markup-compatibility/2006" xmlns:p14="http://schemas.microsoft.com/office/powerpoint/2010/main">
    <mc:Choice Requires="p14">
      <p:transition spd="slow" p14:dur="2000" advTm="52547"/>
    </mc:Choice>
    <mc:Fallback xmlns="">
      <p:transition spd="slow" advTm="5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1" name="Picture 60">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2" name="Rectangle 61">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3" name="Picture 62">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4" name="Picture 63">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4B6121C-6F9F-4F50-B335-50411B883F2E}"/>
              </a:ext>
            </a:extLst>
          </p:cNvPr>
          <p:cNvSpPr>
            <a:spLocks noGrp="1"/>
          </p:cNvSpPr>
          <p:nvPr>
            <p:ph type="title"/>
          </p:nvPr>
        </p:nvSpPr>
        <p:spPr>
          <a:xfrm>
            <a:off x="7535825" y="982132"/>
            <a:ext cx="3360772" cy="1303867"/>
          </a:xfrm>
        </p:spPr>
        <p:txBody>
          <a:bodyPr>
            <a:normAutofit fontScale="90000"/>
          </a:bodyPr>
          <a:lstStyle/>
          <a:p>
            <a:pPr>
              <a:lnSpc>
                <a:spcPct val="90000"/>
              </a:lnSpc>
            </a:pPr>
            <a:r>
              <a:rPr lang="en-US" sz="3600" b="1" dirty="0"/>
              <a:t>CARDIOLOGIST</a:t>
            </a:r>
            <a:br>
              <a:rPr lang="en-US" sz="2800" b="1" dirty="0"/>
            </a:br>
            <a:r>
              <a:rPr lang="en-US" sz="2700" dirty="0">
                <a:latin typeface="+mn-lt"/>
              </a:rPr>
              <a:t>Skills &amp; Competencies</a:t>
            </a:r>
          </a:p>
        </p:txBody>
      </p:sp>
      <p:sp>
        <p:nvSpPr>
          <p:cNvPr id="66" name="Rectangle 65">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picture containing person, indoor, baby, sitting&#10;&#10;Description automatically generated">
            <a:extLst>
              <a:ext uri="{FF2B5EF4-FFF2-40B4-BE49-F238E27FC236}">
                <a16:creationId xmlns:a16="http://schemas.microsoft.com/office/drawing/2014/main" id="{0AD3351C-7E14-4081-86B0-E6DB1F352A9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9031" b="2"/>
          <a:stretch/>
        </p:blipFill>
        <p:spPr>
          <a:xfrm>
            <a:off x="1412683" y="1410208"/>
            <a:ext cx="5278777" cy="3858780"/>
          </a:xfrm>
          <a:prstGeom prst="rect">
            <a:avLst/>
          </a:prstGeom>
        </p:spPr>
      </p:pic>
      <p:cxnSp>
        <p:nvCxnSpPr>
          <p:cNvPr id="68" name="Straight Connector 67">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Content Placeholder 24">
            <a:extLst>
              <a:ext uri="{FF2B5EF4-FFF2-40B4-BE49-F238E27FC236}">
                <a16:creationId xmlns:a16="http://schemas.microsoft.com/office/drawing/2014/main" id="{62B9914F-C468-4A2E-BA9B-7B9640F94329}"/>
              </a:ext>
            </a:extLst>
          </p:cNvPr>
          <p:cNvSpPr>
            <a:spLocks noGrp="1"/>
          </p:cNvSpPr>
          <p:nvPr>
            <p:ph sz="quarter" idx="13"/>
          </p:nvPr>
        </p:nvSpPr>
        <p:spPr>
          <a:xfrm>
            <a:off x="7535824" y="2556932"/>
            <a:ext cx="3360771" cy="3318936"/>
          </a:xfrm>
        </p:spPr>
        <p:txBody>
          <a:bodyPr>
            <a:normAutofit lnSpcReduction="10000"/>
          </a:bodyPr>
          <a:lstStyle/>
          <a:p>
            <a:pPr marL="0" indent="0">
              <a:buNone/>
            </a:pPr>
            <a:r>
              <a:rPr lang="en-US" dirty="0"/>
              <a:t>Critical thinking</a:t>
            </a:r>
          </a:p>
          <a:p>
            <a:pPr marL="0" indent="0">
              <a:buNone/>
            </a:pPr>
            <a:r>
              <a:rPr lang="en-US" dirty="0"/>
              <a:t>Analytical judgement</a:t>
            </a:r>
          </a:p>
          <a:p>
            <a:pPr marL="0" indent="0">
              <a:buNone/>
            </a:pPr>
            <a:r>
              <a:rPr lang="en-US" dirty="0"/>
              <a:t>Complex problem solving skills</a:t>
            </a:r>
          </a:p>
          <a:p>
            <a:pPr marL="0" indent="0">
              <a:buNone/>
            </a:pPr>
            <a:r>
              <a:rPr lang="en-US" dirty="0"/>
              <a:t>Strong interpersonal skills</a:t>
            </a:r>
          </a:p>
          <a:p>
            <a:pPr marL="0" indent="0">
              <a:buNone/>
            </a:pPr>
            <a:r>
              <a:rPr lang="en-US" dirty="0"/>
              <a:t>Self-confident</a:t>
            </a:r>
          </a:p>
          <a:p>
            <a:pPr marL="0" indent="0">
              <a:buNone/>
            </a:pPr>
            <a:r>
              <a:rPr lang="en-US" dirty="0"/>
              <a:t>Compassionate</a:t>
            </a:r>
          </a:p>
        </p:txBody>
      </p:sp>
      <p:sp>
        <p:nvSpPr>
          <p:cNvPr id="8" name="TextBox 7">
            <a:extLst>
              <a:ext uri="{FF2B5EF4-FFF2-40B4-BE49-F238E27FC236}">
                <a16:creationId xmlns:a16="http://schemas.microsoft.com/office/drawing/2014/main" id="{21D44A89-7956-4692-9C3C-D5D67BA7E19A}"/>
              </a:ext>
            </a:extLst>
          </p:cNvPr>
          <p:cNvSpPr txBox="1"/>
          <p:nvPr/>
        </p:nvSpPr>
        <p:spPr>
          <a:xfrm>
            <a:off x="4164807" y="5068933"/>
            <a:ext cx="252665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s://sojournermarablegrimmett.blogspot.com/2011/06/is-your-pediatrician-always-right.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5" name="Audio 4">
            <a:hlinkClick r:id="" action="ppaction://media"/>
            <a:extLst>
              <a:ext uri="{FF2B5EF4-FFF2-40B4-BE49-F238E27FC236}">
                <a16:creationId xmlns:a16="http://schemas.microsoft.com/office/drawing/2014/main" id="{9956656E-F669-4967-9A9A-0AC17F37D9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9467259"/>
      </p:ext>
    </p:extLst>
  </p:cSld>
  <p:clrMapOvr>
    <a:masterClrMapping/>
  </p:clrMapOvr>
  <mc:AlternateContent xmlns:mc="http://schemas.openxmlformats.org/markup-compatibility/2006" xmlns:p14="http://schemas.microsoft.com/office/powerpoint/2010/main">
    <mc:Choice Requires="p14">
      <p:transition spd="slow" p14:dur="2000" advTm="31730"/>
    </mc:Choice>
    <mc:Fallback xmlns="">
      <p:transition spd="slow" advTm="3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E875-6215-4F08-AA33-BEC015CE71C5}"/>
              </a:ext>
            </a:extLst>
          </p:cNvPr>
          <p:cNvSpPr>
            <a:spLocks noGrp="1"/>
          </p:cNvSpPr>
          <p:nvPr>
            <p:ph type="title"/>
          </p:nvPr>
        </p:nvSpPr>
        <p:spPr>
          <a:xfrm>
            <a:off x="535747" y="661183"/>
            <a:ext cx="10914131" cy="995340"/>
          </a:xfrm>
        </p:spPr>
        <p:txBody>
          <a:bodyPr>
            <a:normAutofit/>
          </a:bodyPr>
          <a:lstStyle/>
          <a:p>
            <a:r>
              <a:rPr lang="en-US" sz="3200" b="1" dirty="0"/>
              <a:t>LET’S HEAR FROM A CARDIOLOGIST</a:t>
            </a:r>
          </a:p>
        </p:txBody>
      </p:sp>
      <p:pic>
        <p:nvPicPr>
          <p:cNvPr id="4" name="Online Media 3" title="Dr. Marlene Williams | Cardiologist">
            <a:hlinkClick r:id="" action="ppaction://media"/>
            <a:extLst>
              <a:ext uri="{FF2B5EF4-FFF2-40B4-BE49-F238E27FC236}">
                <a16:creationId xmlns:a16="http://schemas.microsoft.com/office/drawing/2014/main" id="{AAA6FFB0-7336-4271-A3F6-77E6DBA5E4EF}"/>
              </a:ext>
            </a:extLst>
          </p:cNvPr>
          <p:cNvPicPr>
            <a:picLocks noGrp="1" noRot="1" noChangeAspect="1"/>
          </p:cNvPicPr>
          <p:nvPr>
            <p:ph sz="quarter" idx="13"/>
            <a:videoFile r:link="rId1"/>
          </p:nvPr>
        </p:nvPicPr>
        <p:blipFill>
          <a:blip r:embed="rId6"/>
          <a:stretch>
            <a:fillRect/>
          </a:stretch>
        </p:blipFill>
        <p:spPr>
          <a:xfrm>
            <a:off x="2198601" y="1561844"/>
            <a:ext cx="7794798" cy="4385099"/>
          </a:xfrm>
          <a:prstGeom prst="rect">
            <a:avLst/>
          </a:prstGeom>
        </p:spPr>
      </p:pic>
      <p:pic>
        <p:nvPicPr>
          <p:cNvPr id="3" name="Audio 2">
            <a:hlinkClick r:id="" action="ppaction://media"/>
            <a:extLst>
              <a:ext uri="{FF2B5EF4-FFF2-40B4-BE49-F238E27FC236}">
                <a16:creationId xmlns:a16="http://schemas.microsoft.com/office/drawing/2014/main" id="{D88AF3AC-8754-4AA2-A353-7079C08952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4905684"/>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4" name="Picture 3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D1DE7B54-7FAB-4A48-9684-ABBB2C77B9C4}"/>
              </a:ext>
            </a:extLst>
          </p:cNvPr>
          <p:cNvSpPr>
            <a:spLocks noGrp="1"/>
          </p:cNvSpPr>
          <p:nvPr>
            <p:ph type="title"/>
          </p:nvPr>
        </p:nvSpPr>
        <p:spPr>
          <a:xfrm>
            <a:off x="7535825" y="982132"/>
            <a:ext cx="3360772" cy="1303867"/>
          </a:xfrm>
        </p:spPr>
        <p:txBody>
          <a:bodyPr>
            <a:normAutofit/>
          </a:bodyPr>
          <a:lstStyle/>
          <a:p>
            <a:pPr>
              <a:lnSpc>
                <a:spcPct val="90000"/>
              </a:lnSpc>
            </a:pPr>
            <a:r>
              <a:rPr lang="en-US" sz="3200" b="1" dirty="0"/>
              <a:t>CARDIOLOGIST</a:t>
            </a:r>
            <a:br>
              <a:rPr lang="en-US" sz="2400" dirty="0"/>
            </a:br>
            <a:r>
              <a:rPr lang="en-US" sz="2400" dirty="0">
                <a:latin typeface="+mn-lt"/>
              </a:rPr>
              <a:t>Education &amp; Licensure Requirements</a:t>
            </a:r>
          </a:p>
        </p:txBody>
      </p:sp>
      <p:sp>
        <p:nvSpPr>
          <p:cNvPr id="39" name="Rectangle 3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air of glasses on a table&#10;&#10;Description automatically generated">
            <a:extLst>
              <a:ext uri="{FF2B5EF4-FFF2-40B4-BE49-F238E27FC236}">
                <a16:creationId xmlns:a16="http://schemas.microsoft.com/office/drawing/2014/main" id="{565EE5C9-7B22-4B48-9E09-DCC62790E3B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32627" b="1"/>
          <a:stretch/>
        </p:blipFill>
        <p:spPr>
          <a:xfrm>
            <a:off x="1412683" y="1410208"/>
            <a:ext cx="5278777" cy="3858780"/>
          </a:xfrm>
          <a:prstGeom prst="rect">
            <a:avLst/>
          </a:prstGeom>
        </p:spPr>
      </p:pic>
      <p:cxnSp>
        <p:nvCxnSpPr>
          <p:cNvPr id="41" name="Straight Connector 4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FA75C00-F246-445D-87DA-63794C26E564}"/>
              </a:ext>
            </a:extLst>
          </p:cNvPr>
          <p:cNvSpPr>
            <a:spLocks noGrp="1"/>
          </p:cNvSpPr>
          <p:nvPr>
            <p:ph sz="quarter" idx="13"/>
          </p:nvPr>
        </p:nvSpPr>
        <p:spPr>
          <a:xfrm>
            <a:off x="7535824" y="2556932"/>
            <a:ext cx="3360771" cy="3318936"/>
          </a:xfrm>
        </p:spPr>
        <p:txBody>
          <a:bodyPr>
            <a:normAutofit/>
          </a:bodyPr>
          <a:lstStyle/>
          <a:p>
            <a:pPr marL="0" indent="0">
              <a:buNone/>
            </a:pPr>
            <a:r>
              <a:rPr lang="en-US" sz="2200" dirty="0"/>
              <a:t>Earn a 4 year bachelors degree </a:t>
            </a:r>
          </a:p>
          <a:p>
            <a:pPr marL="0" indent="0">
              <a:buNone/>
            </a:pPr>
            <a:r>
              <a:rPr lang="en-US" sz="2200" dirty="0"/>
              <a:t>Complete Medical School</a:t>
            </a:r>
          </a:p>
          <a:p>
            <a:pPr marL="0" indent="0">
              <a:buNone/>
            </a:pPr>
            <a:r>
              <a:rPr lang="en-US" sz="2200" dirty="0"/>
              <a:t>Complete 3 years of Internal Medicine Training</a:t>
            </a:r>
          </a:p>
          <a:p>
            <a:pPr marL="0" indent="0">
              <a:buNone/>
            </a:pPr>
            <a:r>
              <a:rPr lang="en-US" sz="2200" dirty="0"/>
              <a:t>Complete a 3 year Residency in Cardiology</a:t>
            </a:r>
          </a:p>
          <a:p>
            <a:endParaRPr lang="en-US" sz="2200" dirty="0"/>
          </a:p>
        </p:txBody>
      </p:sp>
      <p:sp>
        <p:nvSpPr>
          <p:cNvPr id="6" name="TextBox 5">
            <a:extLst>
              <a:ext uri="{FF2B5EF4-FFF2-40B4-BE49-F238E27FC236}">
                <a16:creationId xmlns:a16="http://schemas.microsoft.com/office/drawing/2014/main" id="{D0DA5840-93C4-4149-96CA-CDEE2D5C6AB2}"/>
              </a:ext>
            </a:extLst>
          </p:cNvPr>
          <p:cNvSpPr txBox="1"/>
          <p:nvPr/>
        </p:nvSpPr>
        <p:spPr>
          <a:xfrm>
            <a:off x="4320298" y="5068933"/>
            <a:ext cx="237116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theconversation.com/good-news-for-rural-health-physician-assistants-join-the-workforce-35312">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pic>
        <p:nvPicPr>
          <p:cNvPr id="12" name="Audio 11">
            <a:hlinkClick r:id="" action="ppaction://media"/>
            <a:extLst>
              <a:ext uri="{FF2B5EF4-FFF2-40B4-BE49-F238E27FC236}">
                <a16:creationId xmlns:a16="http://schemas.microsoft.com/office/drawing/2014/main" id="{CF849BE9-81CA-4EC0-B591-C23BDD9797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8619325"/>
      </p:ext>
    </p:extLst>
  </p:cSld>
  <p:clrMapOvr>
    <a:masterClrMapping/>
  </p:clrMapOvr>
  <mc:AlternateContent xmlns:mc="http://schemas.openxmlformats.org/markup-compatibility/2006" xmlns:p14="http://schemas.microsoft.com/office/powerpoint/2010/main">
    <mc:Choice Requires="p14">
      <p:transition spd="slow" p14:dur="2000" advTm="51848"/>
    </mc:Choice>
    <mc:Fallback xmlns="">
      <p:transition spd="slow" advTm="5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2855</Words>
  <Application>Microsoft Macintosh PowerPoint</Application>
  <PresentationFormat>Widescreen</PresentationFormat>
  <Paragraphs>282</Paragraphs>
  <Slides>26</Slides>
  <Notes>24</Notes>
  <HiddenSlides>0</HiddenSlides>
  <MMClips>28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Garamond</vt:lpstr>
      <vt:lpstr>Open Sans</vt:lpstr>
      <vt:lpstr>Office Theme</vt:lpstr>
      <vt:lpstr>Organic</vt:lpstr>
      <vt:lpstr>CAREERS IN CARDIOVASCULAR HEALTH</vt:lpstr>
      <vt:lpstr>OVERVIEW</vt:lpstr>
      <vt:lpstr>OBJECTIVES After viewing this presentation, students will be able to:</vt:lpstr>
      <vt:lpstr>WHAT IS THE CARDIOVASCULAR SYSTEM?</vt:lpstr>
      <vt:lpstr>THE CARDIOVASCULAR TEAM</vt:lpstr>
      <vt:lpstr>CARDIOLOGIST Job Responsibilities</vt:lpstr>
      <vt:lpstr>CARDIOLOGIST Skills &amp; Competencies</vt:lpstr>
      <vt:lpstr>LET’S HEAR FROM A CARDIOLOGIST</vt:lpstr>
      <vt:lpstr>CARDIOLOGIST Education &amp; Licensure Requirements</vt:lpstr>
      <vt:lpstr>CARDIOVASCULAR SURGEON Job Responsibilities</vt:lpstr>
      <vt:lpstr>CARDIOVASCULAR SURGEON Skills &amp; Competencies</vt:lpstr>
      <vt:lpstr>CARDIOVASCULAR SURGEON Education &amp; Licensure Requirements</vt:lpstr>
      <vt:lpstr>CLINICAL CARDIAC PERFUSIONIST Job Responsibilities</vt:lpstr>
      <vt:lpstr>CLINICAL CARDIAC PERFUSIONIST Skills &amp; Competencies</vt:lpstr>
      <vt:lpstr>REAL LIFE WORK AS A CARDIAC PERFUSIONIST</vt:lpstr>
      <vt:lpstr>CLINICAL CARDIAC PERUSIONIST Education &amp; Licensure Requirements</vt:lpstr>
      <vt:lpstr>CARDIOVASCULAR TECHNICIAN – (CVT) Job Responsibilities</vt:lpstr>
      <vt:lpstr>CARDIOVASCULAR TECHNICIAN Skills &amp; Competencies</vt:lpstr>
      <vt:lpstr>CARDIOVASCULAR TECHNICIAN Education &amp; Licensure Requirements</vt:lpstr>
      <vt:lpstr>EKG TECHNICIAN Job Responsibilities</vt:lpstr>
      <vt:lpstr>EKG TECHNICIAN Skills &amp; Competencies </vt:lpstr>
      <vt:lpstr>EKG TECHNICIAN Education Requirements </vt:lpstr>
      <vt:lpstr>CERTIFIED EKG TECHNICIAN  TRAINING</vt:lpstr>
      <vt:lpstr>PowerPoint Presentation</vt:lpstr>
      <vt:lpstr>Thank you for viewing this presentation about Careers in Cardiovascular Health</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 CARDIOVASCULAR HEALTH</dc:title>
  <dc:creator>Julia Labahn</dc:creator>
  <cp:lastModifiedBy>Petra Gutierrez</cp:lastModifiedBy>
  <cp:revision>17</cp:revision>
  <dcterms:created xsi:type="dcterms:W3CDTF">2020-08-19T22:07:39Z</dcterms:created>
  <dcterms:modified xsi:type="dcterms:W3CDTF">2020-09-16T18:38:29Z</dcterms:modified>
</cp:coreProperties>
</file>