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0" r:id="rId2"/>
    <p:sldMasterId id="2147483762" r:id="rId3"/>
  </p:sldMasterIdLst>
  <p:notesMasterIdLst>
    <p:notesMasterId r:id="rId24"/>
  </p:notesMasterIdLst>
  <p:sldIdLst>
    <p:sldId id="256" r:id="rId4"/>
    <p:sldId id="264" r:id="rId5"/>
    <p:sldId id="265" r:id="rId6"/>
    <p:sldId id="258" r:id="rId7"/>
    <p:sldId id="267" r:id="rId8"/>
    <p:sldId id="266" r:id="rId9"/>
    <p:sldId id="279" r:id="rId10"/>
    <p:sldId id="270" r:id="rId11"/>
    <p:sldId id="261" r:id="rId12"/>
    <p:sldId id="259" r:id="rId13"/>
    <p:sldId id="263" r:id="rId14"/>
    <p:sldId id="277" r:id="rId15"/>
    <p:sldId id="276" r:id="rId16"/>
    <p:sldId id="268" r:id="rId17"/>
    <p:sldId id="274" r:id="rId18"/>
    <p:sldId id="269" r:id="rId19"/>
    <p:sldId id="272" r:id="rId20"/>
    <p:sldId id="273" r:id="rId21"/>
    <p:sldId id="470"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5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94696"/>
  </p:normalViewPr>
  <p:slideViewPr>
    <p:cSldViewPr snapToGrid="0">
      <p:cViewPr varScale="1">
        <p:scale>
          <a:sx n="95" d="100"/>
          <a:sy n="95" d="100"/>
        </p:scale>
        <p:origin x="20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F0C6F4-A856-458D-B5B0-6B76D736055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6A1CD09-3175-4F80-86C4-DC4C4F46E8F5}">
      <dgm:prSet/>
      <dgm:spPr/>
      <dgm:t>
        <a:bodyPr/>
        <a:lstStyle/>
        <a:p>
          <a:r>
            <a:rPr lang="en-US" dirty="0"/>
            <a:t>CLUBS</a:t>
          </a:r>
        </a:p>
      </dgm:t>
    </dgm:pt>
    <dgm:pt modelId="{64FB51B0-5CC3-459C-8E3C-45166350691E}" type="parTrans" cxnId="{2CBC3338-EF59-48BE-9380-7957DE0F1ED5}">
      <dgm:prSet/>
      <dgm:spPr/>
      <dgm:t>
        <a:bodyPr/>
        <a:lstStyle/>
        <a:p>
          <a:endParaRPr lang="en-US"/>
        </a:p>
      </dgm:t>
    </dgm:pt>
    <dgm:pt modelId="{0BBA7346-A53D-4FF0-9062-498402DCCD58}" type="sibTrans" cxnId="{2CBC3338-EF59-48BE-9380-7957DE0F1ED5}">
      <dgm:prSet/>
      <dgm:spPr/>
      <dgm:t>
        <a:bodyPr/>
        <a:lstStyle/>
        <a:p>
          <a:endParaRPr lang="en-US"/>
        </a:p>
      </dgm:t>
    </dgm:pt>
    <dgm:pt modelId="{74C4A3ED-626D-4CC5-832A-2BED79E02FE1}">
      <dgm:prSet/>
      <dgm:spPr/>
      <dgm:t>
        <a:bodyPr/>
        <a:lstStyle/>
        <a:p>
          <a:r>
            <a:rPr lang="en-US" dirty="0"/>
            <a:t>VOLUNTEERING</a:t>
          </a:r>
        </a:p>
      </dgm:t>
    </dgm:pt>
    <dgm:pt modelId="{048125D4-9F0D-451C-9736-0393CA7EBB69}" type="parTrans" cxnId="{5923F1F7-C188-450F-99CD-B1559AB7BDF0}">
      <dgm:prSet/>
      <dgm:spPr/>
      <dgm:t>
        <a:bodyPr/>
        <a:lstStyle/>
        <a:p>
          <a:endParaRPr lang="en-US"/>
        </a:p>
      </dgm:t>
    </dgm:pt>
    <dgm:pt modelId="{20C1D856-58B0-4B46-97B3-1E9645803C8B}" type="sibTrans" cxnId="{5923F1F7-C188-450F-99CD-B1559AB7BDF0}">
      <dgm:prSet/>
      <dgm:spPr/>
      <dgm:t>
        <a:bodyPr/>
        <a:lstStyle/>
        <a:p>
          <a:endParaRPr lang="en-US"/>
        </a:p>
      </dgm:t>
    </dgm:pt>
    <dgm:pt modelId="{864B7700-53DC-4F04-9CDB-E62AE742A35D}">
      <dgm:prSet/>
      <dgm:spPr/>
      <dgm:t>
        <a:bodyPr/>
        <a:lstStyle/>
        <a:p>
          <a:r>
            <a:rPr lang="en-US" dirty="0"/>
            <a:t>ACADEMIC ENRICHMENT PROGRAMS</a:t>
          </a:r>
        </a:p>
      </dgm:t>
    </dgm:pt>
    <dgm:pt modelId="{C5086DB7-0FAC-4F7D-B72E-F906FD001D0E}" type="parTrans" cxnId="{B6A8470D-1372-45E0-8811-5AE0C5340B70}">
      <dgm:prSet/>
      <dgm:spPr/>
      <dgm:t>
        <a:bodyPr/>
        <a:lstStyle/>
        <a:p>
          <a:endParaRPr lang="en-US"/>
        </a:p>
      </dgm:t>
    </dgm:pt>
    <dgm:pt modelId="{495307C2-6C94-4253-95C1-60ECF3212138}" type="sibTrans" cxnId="{B6A8470D-1372-45E0-8811-5AE0C5340B70}">
      <dgm:prSet/>
      <dgm:spPr/>
      <dgm:t>
        <a:bodyPr/>
        <a:lstStyle/>
        <a:p>
          <a:endParaRPr lang="en-US"/>
        </a:p>
      </dgm:t>
    </dgm:pt>
    <dgm:pt modelId="{701670EC-9185-4D96-96AA-FE87580F89A0}">
      <dgm:prSet/>
      <dgm:spPr/>
      <dgm:t>
        <a:bodyPr/>
        <a:lstStyle/>
        <a:p>
          <a:r>
            <a:rPr lang="en-US" dirty="0"/>
            <a:t>WORKSHOPS</a:t>
          </a:r>
        </a:p>
      </dgm:t>
    </dgm:pt>
    <dgm:pt modelId="{D729518A-1A6A-48B7-BBC5-DA9BFC26894B}" type="parTrans" cxnId="{19BF59F7-8218-4499-9566-0E6EA871DD86}">
      <dgm:prSet/>
      <dgm:spPr/>
      <dgm:t>
        <a:bodyPr/>
        <a:lstStyle/>
        <a:p>
          <a:endParaRPr lang="en-US"/>
        </a:p>
      </dgm:t>
    </dgm:pt>
    <dgm:pt modelId="{8132C82B-F46B-4A6C-88F7-7909659484CC}" type="sibTrans" cxnId="{19BF59F7-8218-4499-9566-0E6EA871DD86}">
      <dgm:prSet/>
      <dgm:spPr/>
      <dgm:t>
        <a:bodyPr/>
        <a:lstStyle/>
        <a:p>
          <a:endParaRPr lang="en-US"/>
        </a:p>
      </dgm:t>
    </dgm:pt>
    <dgm:pt modelId="{A8731A3B-62F6-4A5E-BA42-E258DFBB1821}">
      <dgm:prSet/>
      <dgm:spPr/>
      <dgm:t>
        <a:bodyPr/>
        <a:lstStyle/>
        <a:p>
          <a:r>
            <a:rPr lang="en-US" dirty="0"/>
            <a:t>SCHOOL LEADERSHIP</a:t>
          </a:r>
        </a:p>
      </dgm:t>
    </dgm:pt>
    <dgm:pt modelId="{0712FAD8-978C-449D-88FB-C4C1F3F20805}" type="parTrans" cxnId="{392E290E-CF99-413B-9652-C158136F20EC}">
      <dgm:prSet/>
      <dgm:spPr/>
      <dgm:t>
        <a:bodyPr/>
        <a:lstStyle/>
        <a:p>
          <a:endParaRPr lang="en-US"/>
        </a:p>
      </dgm:t>
    </dgm:pt>
    <dgm:pt modelId="{1160BE2D-459C-4F0B-95C9-8CA6EF031C92}" type="sibTrans" cxnId="{392E290E-CF99-413B-9652-C158136F20EC}">
      <dgm:prSet/>
      <dgm:spPr/>
      <dgm:t>
        <a:bodyPr/>
        <a:lstStyle/>
        <a:p>
          <a:endParaRPr lang="en-US"/>
        </a:p>
      </dgm:t>
    </dgm:pt>
    <dgm:pt modelId="{39D182FB-6F78-4EE9-8AE5-C3253CF0F9F9}" type="pres">
      <dgm:prSet presAssocID="{FFF0C6F4-A856-458D-B5B0-6B76D736055F}" presName="linear" presStyleCnt="0">
        <dgm:presLayoutVars>
          <dgm:animLvl val="lvl"/>
          <dgm:resizeHandles val="exact"/>
        </dgm:presLayoutVars>
      </dgm:prSet>
      <dgm:spPr/>
    </dgm:pt>
    <dgm:pt modelId="{BA498649-BA04-4588-9DF6-DD446BCD12B4}" type="pres">
      <dgm:prSet presAssocID="{86A1CD09-3175-4F80-86C4-DC4C4F46E8F5}" presName="parentText" presStyleLbl="node1" presStyleIdx="0" presStyleCnt="5">
        <dgm:presLayoutVars>
          <dgm:chMax val="0"/>
          <dgm:bulletEnabled val="1"/>
        </dgm:presLayoutVars>
      </dgm:prSet>
      <dgm:spPr/>
    </dgm:pt>
    <dgm:pt modelId="{4BC33DE2-CF3B-4ED6-B043-33218DEE97E1}" type="pres">
      <dgm:prSet presAssocID="{0BBA7346-A53D-4FF0-9062-498402DCCD58}" presName="spacer" presStyleCnt="0"/>
      <dgm:spPr/>
    </dgm:pt>
    <dgm:pt modelId="{A738C783-839B-4569-BB28-CBBC23D6D364}" type="pres">
      <dgm:prSet presAssocID="{74C4A3ED-626D-4CC5-832A-2BED79E02FE1}" presName="parentText" presStyleLbl="node1" presStyleIdx="1" presStyleCnt="5">
        <dgm:presLayoutVars>
          <dgm:chMax val="0"/>
          <dgm:bulletEnabled val="1"/>
        </dgm:presLayoutVars>
      </dgm:prSet>
      <dgm:spPr/>
    </dgm:pt>
    <dgm:pt modelId="{233A38E0-1A4A-4128-ADBB-F8C6E3CC1BED}" type="pres">
      <dgm:prSet presAssocID="{20C1D856-58B0-4B46-97B3-1E9645803C8B}" presName="spacer" presStyleCnt="0"/>
      <dgm:spPr/>
    </dgm:pt>
    <dgm:pt modelId="{1D0199BF-3D9C-43D4-8177-AD2C43B4D3CD}" type="pres">
      <dgm:prSet presAssocID="{864B7700-53DC-4F04-9CDB-E62AE742A35D}" presName="parentText" presStyleLbl="node1" presStyleIdx="2" presStyleCnt="5">
        <dgm:presLayoutVars>
          <dgm:chMax val="0"/>
          <dgm:bulletEnabled val="1"/>
        </dgm:presLayoutVars>
      </dgm:prSet>
      <dgm:spPr/>
    </dgm:pt>
    <dgm:pt modelId="{125CA977-C2C4-477F-BD43-FCFFE73987B6}" type="pres">
      <dgm:prSet presAssocID="{495307C2-6C94-4253-95C1-60ECF3212138}" presName="spacer" presStyleCnt="0"/>
      <dgm:spPr/>
    </dgm:pt>
    <dgm:pt modelId="{14B8B812-76BF-415E-8B7E-075FB87C1D5C}" type="pres">
      <dgm:prSet presAssocID="{701670EC-9185-4D96-96AA-FE87580F89A0}" presName="parentText" presStyleLbl="node1" presStyleIdx="3" presStyleCnt="5">
        <dgm:presLayoutVars>
          <dgm:chMax val="0"/>
          <dgm:bulletEnabled val="1"/>
        </dgm:presLayoutVars>
      </dgm:prSet>
      <dgm:spPr/>
    </dgm:pt>
    <dgm:pt modelId="{5A667C1B-9DEE-4CAA-AD13-75FD89E99153}" type="pres">
      <dgm:prSet presAssocID="{8132C82B-F46B-4A6C-88F7-7909659484CC}" presName="spacer" presStyleCnt="0"/>
      <dgm:spPr/>
    </dgm:pt>
    <dgm:pt modelId="{080C4D9B-0F5E-47E4-83FC-3F464A0B81A2}" type="pres">
      <dgm:prSet presAssocID="{A8731A3B-62F6-4A5E-BA42-E258DFBB1821}" presName="parentText" presStyleLbl="node1" presStyleIdx="4" presStyleCnt="5">
        <dgm:presLayoutVars>
          <dgm:chMax val="0"/>
          <dgm:bulletEnabled val="1"/>
        </dgm:presLayoutVars>
      </dgm:prSet>
      <dgm:spPr/>
    </dgm:pt>
  </dgm:ptLst>
  <dgm:cxnLst>
    <dgm:cxn modelId="{B6A8470D-1372-45E0-8811-5AE0C5340B70}" srcId="{FFF0C6F4-A856-458D-B5B0-6B76D736055F}" destId="{864B7700-53DC-4F04-9CDB-E62AE742A35D}" srcOrd="2" destOrd="0" parTransId="{C5086DB7-0FAC-4F7D-B72E-F906FD001D0E}" sibTransId="{495307C2-6C94-4253-95C1-60ECF3212138}"/>
    <dgm:cxn modelId="{392E290E-CF99-413B-9652-C158136F20EC}" srcId="{FFF0C6F4-A856-458D-B5B0-6B76D736055F}" destId="{A8731A3B-62F6-4A5E-BA42-E258DFBB1821}" srcOrd="4" destOrd="0" parTransId="{0712FAD8-978C-449D-88FB-C4C1F3F20805}" sibTransId="{1160BE2D-459C-4F0B-95C9-8CA6EF031C92}"/>
    <dgm:cxn modelId="{D4A79615-281D-46FA-AA38-08EEB18D4CBA}" type="presOf" srcId="{74C4A3ED-626D-4CC5-832A-2BED79E02FE1}" destId="{A738C783-839B-4569-BB28-CBBC23D6D364}" srcOrd="0" destOrd="0" presId="urn:microsoft.com/office/officeart/2005/8/layout/vList2"/>
    <dgm:cxn modelId="{736C6627-A717-4BA6-8547-47A872693CF6}" type="presOf" srcId="{86A1CD09-3175-4F80-86C4-DC4C4F46E8F5}" destId="{BA498649-BA04-4588-9DF6-DD446BCD12B4}" srcOrd="0" destOrd="0" presId="urn:microsoft.com/office/officeart/2005/8/layout/vList2"/>
    <dgm:cxn modelId="{2CBC3338-EF59-48BE-9380-7957DE0F1ED5}" srcId="{FFF0C6F4-A856-458D-B5B0-6B76D736055F}" destId="{86A1CD09-3175-4F80-86C4-DC4C4F46E8F5}" srcOrd="0" destOrd="0" parTransId="{64FB51B0-5CC3-459C-8E3C-45166350691E}" sibTransId="{0BBA7346-A53D-4FF0-9062-498402DCCD58}"/>
    <dgm:cxn modelId="{D8014D73-1EB4-4F7E-81F0-6DA9570F8F63}" type="presOf" srcId="{FFF0C6F4-A856-458D-B5B0-6B76D736055F}" destId="{39D182FB-6F78-4EE9-8AE5-C3253CF0F9F9}" srcOrd="0" destOrd="0" presId="urn:microsoft.com/office/officeart/2005/8/layout/vList2"/>
    <dgm:cxn modelId="{7A8E3097-5F7D-4D81-9209-8D6BE7729B77}" type="presOf" srcId="{701670EC-9185-4D96-96AA-FE87580F89A0}" destId="{14B8B812-76BF-415E-8B7E-075FB87C1D5C}" srcOrd="0" destOrd="0" presId="urn:microsoft.com/office/officeart/2005/8/layout/vList2"/>
    <dgm:cxn modelId="{E2A2F0AD-F7CA-452F-B4B4-6C2C15715716}" type="presOf" srcId="{864B7700-53DC-4F04-9CDB-E62AE742A35D}" destId="{1D0199BF-3D9C-43D4-8177-AD2C43B4D3CD}" srcOrd="0" destOrd="0" presId="urn:microsoft.com/office/officeart/2005/8/layout/vList2"/>
    <dgm:cxn modelId="{7EEA6CF3-3A4B-401D-851E-C08C1DF7E64A}" type="presOf" srcId="{A8731A3B-62F6-4A5E-BA42-E258DFBB1821}" destId="{080C4D9B-0F5E-47E4-83FC-3F464A0B81A2}" srcOrd="0" destOrd="0" presId="urn:microsoft.com/office/officeart/2005/8/layout/vList2"/>
    <dgm:cxn modelId="{19BF59F7-8218-4499-9566-0E6EA871DD86}" srcId="{FFF0C6F4-A856-458D-B5B0-6B76D736055F}" destId="{701670EC-9185-4D96-96AA-FE87580F89A0}" srcOrd="3" destOrd="0" parTransId="{D729518A-1A6A-48B7-BBC5-DA9BFC26894B}" sibTransId="{8132C82B-F46B-4A6C-88F7-7909659484CC}"/>
    <dgm:cxn modelId="{5923F1F7-C188-450F-99CD-B1559AB7BDF0}" srcId="{FFF0C6F4-A856-458D-B5B0-6B76D736055F}" destId="{74C4A3ED-626D-4CC5-832A-2BED79E02FE1}" srcOrd="1" destOrd="0" parTransId="{048125D4-9F0D-451C-9736-0393CA7EBB69}" sibTransId="{20C1D856-58B0-4B46-97B3-1E9645803C8B}"/>
    <dgm:cxn modelId="{C6DCA130-4E29-41B3-98D8-7D081455CD65}" type="presParOf" srcId="{39D182FB-6F78-4EE9-8AE5-C3253CF0F9F9}" destId="{BA498649-BA04-4588-9DF6-DD446BCD12B4}" srcOrd="0" destOrd="0" presId="urn:microsoft.com/office/officeart/2005/8/layout/vList2"/>
    <dgm:cxn modelId="{81E1CFEA-3D0B-42B9-81C0-126B5F0E6FB4}" type="presParOf" srcId="{39D182FB-6F78-4EE9-8AE5-C3253CF0F9F9}" destId="{4BC33DE2-CF3B-4ED6-B043-33218DEE97E1}" srcOrd="1" destOrd="0" presId="urn:microsoft.com/office/officeart/2005/8/layout/vList2"/>
    <dgm:cxn modelId="{5CFE7634-956F-4151-8272-C4CF3101CBD1}" type="presParOf" srcId="{39D182FB-6F78-4EE9-8AE5-C3253CF0F9F9}" destId="{A738C783-839B-4569-BB28-CBBC23D6D364}" srcOrd="2" destOrd="0" presId="urn:microsoft.com/office/officeart/2005/8/layout/vList2"/>
    <dgm:cxn modelId="{B1B90B36-CDBC-4494-98F5-688B4108A6C4}" type="presParOf" srcId="{39D182FB-6F78-4EE9-8AE5-C3253CF0F9F9}" destId="{233A38E0-1A4A-4128-ADBB-F8C6E3CC1BED}" srcOrd="3" destOrd="0" presId="urn:microsoft.com/office/officeart/2005/8/layout/vList2"/>
    <dgm:cxn modelId="{7925C3A5-2BB0-4CDC-BC3F-3CD19A016383}" type="presParOf" srcId="{39D182FB-6F78-4EE9-8AE5-C3253CF0F9F9}" destId="{1D0199BF-3D9C-43D4-8177-AD2C43B4D3CD}" srcOrd="4" destOrd="0" presId="urn:microsoft.com/office/officeart/2005/8/layout/vList2"/>
    <dgm:cxn modelId="{CB629007-C9DB-43D6-9768-973B06E4306D}" type="presParOf" srcId="{39D182FB-6F78-4EE9-8AE5-C3253CF0F9F9}" destId="{125CA977-C2C4-477F-BD43-FCFFE73987B6}" srcOrd="5" destOrd="0" presId="urn:microsoft.com/office/officeart/2005/8/layout/vList2"/>
    <dgm:cxn modelId="{3CDF430E-3149-4A46-83E0-23418E4950D4}" type="presParOf" srcId="{39D182FB-6F78-4EE9-8AE5-C3253CF0F9F9}" destId="{14B8B812-76BF-415E-8B7E-075FB87C1D5C}" srcOrd="6" destOrd="0" presId="urn:microsoft.com/office/officeart/2005/8/layout/vList2"/>
    <dgm:cxn modelId="{FCA14E02-75A0-4813-8C58-FC98C9A2516D}" type="presParOf" srcId="{39D182FB-6F78-4EE9-8AE5-C3253CF0F9F9}" destId="{5A667C1B-9DEE-4CAA-AD13-75FD89E99153}" srcOrd="7" destOrd="0" presId="urn:microsoft.com/office/officeart/2005/8/layout/vList2"/>
    <dgm:cxn modelId="{F287CE02-6A39-4F3B-8406-8DF3179A376B}" type="presParOf" srcId="{39D182FB-6F78-4EE9-8AE5-C3253CF0F9F9}" destId="{080C4D9B-0F5E-47E4-83FC-3F464A0B81A2}" srcOrd="8"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1B539-D362-4F6D-AD0A-C76E658AAD7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FD7F57B-DA26-4BC5-8EBC-D1B1019CE0FC}">
      <dgm:prSet/>
      <dgm:spPr/>
      <dgm:t>
        <a:bodyPr/>
        <a:lstStyle/>
        <a:p>
          <a:r>
            <a:rPr lang="en-US" dirty="0"/>
            <a:t>PSAT</a:t>
          </a:r>
        </a:p>
        <a:p>
          <a:r>
            <a:rPr lang="en-US" dirty="0"/>
            <a:t>SAT</a:t>
          </a:r>
        </a:p>
      </dgm:t>
    </dgm:pt>
    <dgm:pt modelId="{6CDA2B5B-0E06-4B12-AEF3-14F4844E4B72}" type="parTrans" cxnId="{1226C808-413D-4C34-AF72-A714A014B641}">
      <dgm:prSet/>
      <dgm:spPr/>
      <dgm:t>
        <a:bodyPr/>
        <a:lstStyle/>
        <a:p>
          <a:endParaRPr lang="en-US"/>
        </a:p>
      </dgm:t>
    </dgm:pt>
    <dgm:pt modelId="{F7D25BE4-A7E0-4524-A8FC-E4E620A490A6}" type="sibTrans" cxnId="{1226C808-413D-4C34-AF72-A714A014B641}">
      <dgm:prSet/>
      <dgm:spPr/>
      <dgm:t>
        <a:bodyPr/>
        <a:lstStyle/>
        <a:p>
          <a:endParaRPr lang="en-US"/>
        </a:p>
      </dgm:t>
    </dgm:pt>
    <dgm:pt modelId="{0456AD26-4547-4BCF-B4DA-C0B4A20737B7}">
      <dgm:prSet/>
      <dgm:spPr/>
      <dgm:t>
        <a:bodyPr/>
        <a:lstStyle/>
        <a:p>
          <a:r>
            <a:rPr lang="en-US"/>
            <a:t>SAT II SUBJECT TESTS</a:t>
          </a:r>
        </a:p>
      </dgm:t>
    </dgm:pt>
    <dgm:pt modelId="{11406E90-B24F-42F5-984A-CD97AEBCAF36}" type="parTrans" cxnId="{3D719093-CA8B-42B8-85F5-1BDAAA5E95F4}">
      <dgm:prSet/>
      <dgm:spPr/>
      <dgm:t>
        <a:bodyPr/>
        <a:lstStyle/>
        <a:p>
          <a:endParaRPr lang="en-US"/>
        </a:p>
      </dgm:t>
    </dgm:pt>
    <dgm:pt modelId="{5DCBF848-B489-405D-93C3-EE57EC4AF147}" type="sibTrans" cxnId="{3D719093-CA8B-42B8-85F5-1BDAAA5E95F4}">
      <dgm:prSet/>
      <dgm:spPr/>
      <dgm:t>
        <a:bodyPr/>
        <a:lstStyle/>
        <a:p>
          <a:endParaRPr lang="en-US"/>
        </a:p>
      </dgm:t>
    </dgm:pt>
    <dgm:pt modelId="{394B037D-E472-45A6-BA02-8BC554521A21}">
      <dgm:prSet/>
      <dgm:spPr/>
      <dgm:t>
        <a:bodyPr/>
        <a:lstStyle/>
        <a:p>
          <a:r>
            <a:rPr lang="en-US"/>
            <a:t>ACT</a:t>
          </a:r>
        </a:p>
      </dgm:t>
    </dgm:pt>
    <dgm:pt modelId="{1438EA27-3760-4350-8F95-98972D195BA8}" type="parTrans" cxnId="{42AF609C-F7BA-441F-B15C-A9402692E2CA}">
      <dgm:prSet/>
      <dgm:spPr/>
      <dgm:t>
        <a:bodyPr/>
        <a:lstStyle/>
        <a:p>
          <a:endParaRPr lang="en-US"/>
        </a:p>
      </dgm:t>
    </dgm:pt>
    <dgm:pt modelId="{BA4BBBA9-CBC5-46A8-B97E-8364C84EDAFA}" type="sibTrans" cxnId="{42AF609C-F7BA-441F-B15C-A9402692E2CA}">
      <dgm:prSet/>
      <dgm:spPr/>
      <dgm:t>
        <a:bodyPr/>
        <a:lstStyle/>
        <a:p>
          <a:endParaRPr lang="en-US"/>
        </a:p>
      </dgm:t>
    </dgm:pt>
    <dgm:pt modelId="{C6EB2E80-8221-4F56-BBFE-3AFC4F7E17B0}" type="pres">
      <dgm:prSet presAssocID="{C5E1B539-D362-4F6D-AD0A-C76E658AAD7B}" presName="linear" presStyleCnt="0">
        <dgm:presLayoutVars>
          <dgm:animLvl val="lvl"/>
          <dgm:resizeHandles val="exact"/>
        </dgm:presLayoutVars>
      </dgm:prSet>
      <dgm:spPr/>
    </dgm:pt>
    <dgm:pt modelId="{3D854204-719F-433C-89F9-3EE06D0480F2}" type="pres">
      <dgm:prSet presAssocID="{5FD7F57B-DA26-4BC5-8EBC-D1B1019CE0FC}" presName="parentText" presStyleLbl="node1" presStyleIdx="0" presStyleCnt="3">
        <dgm:presLayoutVars>
          <dgm:chMax val="0"/>
          <dgm:bulletEnabled val="1"/>
        </dgm:presLayoutVars>
      </dgm:prSet>
      <dgm:spPr/>
    </dgm:pt>
    <dgm:pt modelId="{01FF7B5A-A508-48CA-9392-103C4FFFBB12}" type="pres">
      <dgm:prSet presAssocID="{F7D25BE4-A7E0-4524-A8FC-E4E620A490A6}" presName="spacer" presStyleCnt="0"/>
      <dgm:spPr/>
    </dgm:pt>
    <dgm:pt modelId="{15D1BAED-341B-4C90-8265-88471728AA3C}" type="pres">
      <dgm:prSet presAssocID="{0456AD26-4547-4BCF-B4DA-C0B4A20737B7}" presName="parentText" presStyleLbl="node1" presStyleIdx="1" presStyleCnt="3">
        <dgm:presLayoutVars>
          <dgm:chMax val="0"/>
          <dgm:bulletEnabled val="1"/>
        </dgm:presLayoutVars>
      </dgm:prSet>
      <dgm:spPr/>
    </dgm:pt>
    <dgm:pt modelId="{470CEDF8-86F4-4DF0-A353-BA15E41141D7}" type="pres">
      <dgm:prSet presAssocID="{5DCBF848-B489-405D-93C3-EE57EC4AF147}" presName="spacer" presStyleCnt="0"/>
      <dgm:spPr/>
    </dgm:pt>
    <dgm:pt modelId="{4D2B707F-EE00-4CFD-BE92-E2E9F2A53BD9}" type="pres">
      <dgm:prSet presAssocID="{394B037D-E472-45A6-BA02-8BC554521A21}" presName="parentText" presStyleLbl="node1" presStyleIdx="2" presStyleCnt="3">
        <dgm:presLayoutVars>
          <dgm:chMax val="0"/>
          <dgm:bulletEnabled val="1"/>
        </dgm:presLayoutVars>
      </dgm:prSet>
      <dgm:spPr/>
    </dgm:pt>
  </dgm:ptLst>
  <dgm:cxnLst>
    <dgm:cxn modelId="{1226C808-413D-4C34-AF72-A714A014B641}" srcId="{C5E1B539-D362-4F6D-AD0A-C76E658AAD7B}" destId="{5FD7F57B-DA26-4BC5-8EBC-D1B1019CE0FC}" srcOrd="0" destOrd="0" parTransId="{6CDA2B5B-0E06-4B12-AEF3-14F4844E4B72}" sibTransId="{F7D25BE4-A7E0-4524-A8FC-E4E620A490A6}"/>
    <dgm:cxn modelId="{0B5A0D1A-DB4E-489F-AF33-020B36640832}" type="presOf" srcId="{394B037D-E472-45A6-BA02-8BC554521A21}" destId="{4D2B707F-EE00-4CFD-BE92-E2E9F2A53BD9}" srcOrd="0" destOrd="0" presId="urn:microsoft.com/office/officeart/2005/8/layout/vList2"/>
    <dgm:cxn modelId="{190BEB3A-A7A0-415E-8045-811681781D0D}" type="presOf" srcId="{C5E1B539-D362-4F6D-AD0A-C76E658AAD7B}" destId="{C6EB2E80-8221-4F56-BBFE-3AFC4F7E17B0}" srcOrd="0" destOrd="0" presId="urn:microsoft.com/office/officeart/2005/8/layout/vList2"/>
    <dgm:cxn modelId="{6F954E8F-3CCA-4524-882C-AFFBDFA24A39}" type="presOf" srcId="{0456AD26-4547-4BCF-B4DA-C0B4A20737B7}" destId="{15D1BAED-341B-4C90-8265-88471728AA3C}" srcOrd="0" destOrd="0" presId="urn:microsoft.com/office/officeart/2005/8/layout/vList2"/>
    <dgm:cxn modelId="{3D719093-CA8B-42B8-85F5-1BDAAA5E95F4}" srcId="{C5E1B539-D362-4F6D-AD0A-C76E658AAD7B}" destId="{0456AD26-4547-4BCF-B4DA-C0B4A20737B7}" srcOrd="1" destOrd="0" parTransId="{11406E90-B24F-42F5-984A-CD97AEBCAF36}" sibTransId="{5DCBF848-B489-405D-93C3-EE57EC4AF147}"/>
    <dgm:cxn modelId="{42AF609C-F7BA-441F-B15C-A9402692E2CA}" srcId="{C5E1B539-D362-4F6D-AD0A-C76E658AAD7B}" destId="{394B037D-E472-45A6-BA02-8BC554521A21}" srcOrd="2" destOrd="0" parTransId="{1438EA27-3760-4350-8F95-98972D195BA8}" sibTransId="{BA4BBBA9-CBC5-46A8-B97E-8364C84EDAFA}"/>
    <dgm:cxn modelId="{C0AFF1C0-AF00-433D-BAA6-181A4375CC87}" type="presOf" srcId="{5FD7F57B-DA26-4BC5-8EBC-D1B1019CE0FC}" destId="{3D854204-719F-433C-89F9-3EE06D0480F2}" srcOrd="0" destOrd="0" presId="urn:microsoft.com/office/officeart/2005/8/layout/vList2"/>
    <dgm:cxn modelId="{1E2A1BB0-B06C-4F82-8967-AB49E2A7406A}" type="presParOf" srcId="{C6EB2E80-8221-4F56-BBFE-3AFC4F7E17B0}" destId="{3D854204-719F-433C-89F9-3EE06D0480F2}" srcOrd="0" destOrd="0" presId="urn:microsoft.com/office/officeart/2005/8/layout/vList2"/>
    <dgm:cxn modelId="{3A5482DE-1AEF-4FA0-97C9-B8BED99DF783}" type="presParOf" srcId="{C6EB2E80-8221-4F56-BBFE-3AFC4F7E17B0}" destId="{01FF7B5A-A508-48CA-9392-103C4FFFBB12}" srcOrd="1" destOrd="0" presId="urn:microsoft.com/office/officeart/2005/8/layout/vList2"/>
    <dgm:cxn modelId="{CC82783B-0996-4F94-9F8A-3926EF68564C}" type="presParOf" srcId="{C6EB2E80-8221-4F56-BBFE-3AFC4F7E17B0}" destId="{15D1BAED-341B-4C90-8265-88471728AA3C}" srcOrd="2" destOrd="0" presId="urn:microsoft.com/office/officeart/2005/8/layout/vList2"/>
    <dgm:cxn modelId="{8E20EBFE-9B71-435D-A06E-8AB693A32F0F}" type="presParOf" srcId="{C6EB2E80-8221-4F56-BBFE-3AFC4F7E17B0}" destId="{470CEDF8-86F4-4DF0-A353-BA15E41141D7}" srcOrd="3" destOrd="0" presId="urn:microsoft.com/office/officeart/2005/8/layout/vList2"/>
    <dgm:cxn modelId="{A95AAB57-46B9-43A9-B4E2-5054832459E9}" type="presParOf" srcId="{C6EB2E80-8221-4F56-BBFE-3AFC4F7E17B0}" destId="{4D2B707F-EE00-4CFD-BE92-E2E9F2A53BD9}"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98649-BA04-4588-9DF6-DD446BCD12B4}">
      <dsp:nvSpPr>
        <dsp:cNvPr id="0" name=""/>
        <dsp:cNvSpPr/>
      </dsp:nvSpPr>
      <dsp:spPr>
        <a:xfrm>
          <a:off x="0" y="34596"/>
          <a:ext cx="5141912" cy="1007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CLUBS</a:t>
          </a:r>
        </a:p>
      </dsp:txBody>
      <dsp:txXfrm>
        <a:off x="49190" y="83786"/>
        <a:ext cx="5043532" cy="909282"/>
      </dsp:txXfrm>
    </dsp:sp>
    <dsp:sp modelId="{A738C783-839B-4569-BB28-CBBC23D6D364}">
      <dsp:nvSpPr>
        <dsp:cNvPr id="0" name=""/>
        <dsp:cNvSpPr/>
      </dsp:nvSpPr>
      <dsp:spPr>
        <a:xfrm>
          <a:off x="0" y="1117138"/>
          <a:ext cx="5141912" cy="1007662"/>
        </a:xfrm>
        <a:prstGeom prst="roundRect">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VOLUNTEERING</a:t>
          </a:r>
        </a:p>
      </dsp:txBody>
      <dsp:txXfrm>
        <a:off x="49190" y="1166328"/>
        <a:ext cx="5043532" cy="909282"/>
      </dsp:txXfrm>
    </dsp:sp>
    <dsp:sp modelId="{1D0199BF-3D9C-43D4-8177-AD2C43B4D3CD}">
      <dsp:nvSpPr>
        <dsp:cNvPr id="0" name=""/>
        <dsp:cNvSpPr/>
      </dsp:nvSpPr>
      <dsp:spPr>
        <a:xfrm>
          <a:off x="0" y="2199681"/>
          <a:ext cx="5141912" cy="1007662"/>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ACADEMIC ENRICHMENT PROGRAMS</a:t>
          </a:r>
        </a:p>
      </dsp:txBody>
      <dsp:txXfrm>
        <a:off x="49190" y="2248871"/>
        <a:ext cx="5043532" cy="909282"/>
      </dsp:txXfrm>
    </dsp:sp>
    <dsp:sp modelId="{14B8B812-76BF-415E-8B7E-075FB87C1D5C}">
      <dsp:nvSpPr>
        <dsp:cNvPr id="0" name=""/>
        <dsp:cNvSpPr/>
      </dsp:nvSpPr>
      <dsp:spPr>
        <a:xfrm>
          <a:off x="0" y="3282223"/>
          <a:ext cx="5141912" cy="1007662"/>
        </a:xfrm>
        <a:prstGeom prst="roundRect">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WORKSHOPS</a:t>
          </a:r>
        </a:p>
      </dsp:txBody>
      <dsp:txXfrm>
        <a:off x="49190" y="3331413"/>
        <a:ext cx="5043532" cy="909282"/>
      </dsp:txXfrm>
    </dsp:sp>
    <dsp:sp modelId="{080C4D9B-0F5E-47E4-83FC-3F464A0B81A2}">
      <dsp:nvSpPr>
        <dsp:cNvPr id="0" name=""/>
        <dsp:cNvSpPr/>
      </dsp:nvSpPr>
      <dsp:spPr>
        <a:xfrm>
          <a:off x="0" y="4364766"/>
          <a:ext cx="5141912" cy="1007662"/>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SCHOOL LEADERSHIP</a:t>
          </a:r>
        </a:p>
      </dsp:txBody>
      <dsp:txXfrm>
        <a:off x="49190" y="4413956"/>
        <a:ext cx="5043532" cy="909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54204-719F-433C-89F9-3EE06D0480F2}">
      <dsp:nvSpPr>
        <dsp:cNvPr id="0" name=""/>
        <dsp:cNvSpPr/>
      </dsp:nvSpPr>
      <dsp:spPr>
        <a:xfrm>
          <a:off x="0" y="59852"/>
          <a:ext cx="5141912" cy="1689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PSAT</a:t>
          </a:r>
        </a:p>
        <a:p>
          <a:pPr marL="0" lvl="0" indent="0" algn="l" defTabSz="1689100">
            <a:lnSpc>
              <a:spcPct val="90000"/>
            </a:lnSpc>
            <a:spcBef>
              <a:spcPct val="0"/>
            </a:spcBef>
            <a:spcAft>
              <a:spcPct val="35000"/>
            </a:spcAft>
            <a:buNone/>
          </a:pPr>
          <a:r>
            <a:rPr lang="en-US" sz="3800" kern="1200" dirty="0"/>
            <a:t>SAT</a:t>
          </a:r>
        </a:p>
      </dsp:txBody>
      <dsp:txXfrm>
        <a:off x="82474" y="142326"/>
        <a:ext cx="4976964" cy="1524532"/>
      </dsp:txXfrm>
    </dsp:sp>
    <dsp:sp modelId="{15D1BAED-341B-4C90-8265-88471728AA3C}">
      <dsp:nvSpPr>
        <dsp:cNvPr id="0" name=""/>
        <dsp:cNvSpPr/>
      </dsp:nvSpPr>
      <dsp:spPr>
        <a:xfrm>
          <a:off x="0" y="1858772"/>
          <a:ext cx="5141912" cy="168948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SAT II SUBJECT TESTS</a:t>
          </a:r>
        </a:p>
      </dsp:txBody>
      <dsp:txXfrm>
        <a:off x="82474" y="1941246"/>
        <a:ext cx="4976964" cy="1524532"/>
      </dsp:txXfrm>
    </dsp:sp>
    <dsp:sp modelId="{4D2B707F-EE00-4CFD-BE92-E2E9F2A53BD9}">
      <dsp:nvSpPr>
        <dsp:cNvPr id="0" name=""/>
        <dsp:cNvSpPr/>
      </dsp:nvSpPr>
      <dsp:spPr>
        <a:xfrm>
          <a:off x="0" y="3657692"/>
          <a:ext cx="5141912" cy="168948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ACT</a:t>
          </a:r>
        </a:p>
      </dsp:txBody>
      <dsp:txXfrm>
        <a:off x="82474" y="3740166"/>
        <a:ext cx="4976964" cy="15245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6FE64-39D4-44B0-AE7A-CE81A2C3A758}" type="datetimeFigureOut">
              <a:rPr lang="en-US" smtClean="0"/>
              <a:t>9/16/20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2FFFA-5FB3-4135-A34A-9311CCCCF4EF}" type="slidenum">
              <a:rPr lang="en-US" smtClean="0"/>
              <a:t>‹#›</a:t>
            </a:fld>
            <a:endParaRPr lang="en-US" dirty="0"/>
          </a:p>
        </p:txBody>
      </p:sp>
    </p:spTree>
    <p:extLst>
      <p:ext uri="{BB962C8B-B14F-4D97-AF65-F5344CB8AC3E}">
        <p14:creationId xmlns:p14="http://schemas.microsoft.com/office/powerpoint/2010/main" val="151874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a successful high school career and pathway into college you’ll need to follow a timeline to keep you on track. Here is the Sophomore high school timeline.</a:t>
            </a:r>
          </a:p>
        </p:txBody>
      </p:sp>
      <p:sp>
        <p:nvSpPr>
          <p:cNvPr id="4" name="Slide Number Placeholder 3"/>
          <p:cNvSpPr>
            <a:spLocks noGrp="1"/>
          </p:cNvSpPr>
          <p:nvPr>
            <p:ph type="sldNum" sz="quarter" idx="5"/>
          </p:nvPr>
        </p:nvSpPr>
        <p:spPr/>
        <p:txBody>
          <a:bodyPr/>
          <a:lstStyle/>
          <a:p>
            <a:fld id="{6342FFFA-5FB3-4135-A34A-9311CCCCF4EF}" type="slidenum">
              <a:rPr lang="en-US" smtClean="0"/>
              <a:t>1</a:t>
            </a:fld>
            <a:endParaRPr lang="en-US" dirty="0"/>
          </a:p>
        </p:txBody>
      </p:sp>
    </p:spTree>
    <p:extLst>
      <p:ext uri="{BB962C8B-B14F-4D97-AF65-F5344CB8AC3E}">
        <p14:creationId xmlns:p14="http://schemas.microsoft.com/office/powerpoint/2010/main" val="1128633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baseline GPA requirement for a first round college applicant is 2.5 to 3.0. Applicants must have completed a high school diploma or GED and certain coursework must be completed at the end of the high school level. Minimum aptitude test scores are also necessary.</a:t>
            </a:r>
          </a:p>
          <a:p>
            <a:r>
              <a:rPr lang="en-US" dirty="0"/>
              <a:t>Exact courses and test score minimums vary between schools so it’s important to find out the requirements necessary for the colleges you are interested in sooner than later.</a:t>
            </a:r>
          </a:p>
        </p:txBody>
      </p:sp>
      <p:sp>
        <p:nvSpPr>
          <p:cNvPr id="4" name="Slide Number Placeholder 3"/>
          <p:cNvSpPr>
            <a:spLocks noGrp="1"/>
          </p:cNvSpPr>
          <p:nvPr>
            <p:ph type="sldNum" sz="quarter" idx="5"/>
          </p:nvPr>
        </p:nvSpPr>
        <p:spPr/>
        <p:txBody>
          <a:bodyPr/>
          <a:lstStyle/>
          <a:p>
            <a:fld id="{6342FFFA-5FB3-4135-A34A-9311CCCCF4EF}" type="slidenum">
              <a:rPr lang="en-US" smtClean="0"/>
              <a:t>10</a:t>
            </a:fld>
            <a:endParaRPr lang="en-US" dirty="0"/>
          </a:p>
        </p:txBody>
      </p:sp>
    </p:spTree>
    <p:extLst>
      <p:ext uri="{BB962C8B-B14F-4D97-AF65-F5344CB8AC3E}">
        <p14:creationId xmlns:p14="http://schemas.microsoft.com/office/powerpoint/2010/main" val="354827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with your family about what factors are important in your college choice. For example, the size, prominence, location, cost and field of study that you are interested in.</a:t>
            </a:r>
          </a:p>
          <a:p>
            <a:r>
              <a:rPr lang="en-US" dirty="0"/>
              <a:t>It’s important to know that state schools are less expensive to attend if you live in the state where your school is and private schools are more expensive than state schools. If you are interested in attending a proprietary school please ensure it is an accredited college and that your credits and degree will be recognized at all levels.</a:t>
            </a:r>
          </a:p>
        </p:txBody>
      </p:sp>
      <p:sp>
        <p:nvSpPr>
          <p:cNvPr id="4" name="Slide Number Placeholder 3"/>
          <p:cNvSpPr>
            <a:spLocks noGrp="1"/>
          </p:cNvSpPr>
          <p:nvPr>
            <p:ph type="sldNum" sz="quarter" idx="5"/>
          </p:nvPr>
        </p:nvSpPr>
        <p:spPr/>
        <p:txBody>
          <a:bodyPr/>
          <a:lstStyle/>
          <a:p>
            <a:fld id="{6342FFFA-5FB3-4135-A34A-9311CCCCF4EF}" type="slidenum">
              <a:rPr lang="en-US" smtClean="0"/>
              <a:t>11</a:t>
            </a:fld>
            <a:endParaRPr lang="en-US" dirty="0"/>
          </a:p>
        </p:txBody>
      </p:sp>
    </p:spTree>
    <p:extLst>
      <p:ext uri="{BB962C8B-B14F-4D97-AF65-F5344CB8AC3E}">
        <p14:creationId xmlns:p14="http://schemas.microsoft.com/office/powerpoint/2010/main" val="427975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to pay for an college education including financial aid assistance, grants and scholarships. Working towards the goal of earning grants and scholarships in high school will improve your opportunities. Colleges offer application fee waivers, all you need to do is speak to the counselor an you can locate the waiver on their websites as well. Most colleges try and make it as easy as possible for students and parents to navigate through the application process.</a:t>
            </a:r>
          </a:p>
          <a:p>
            <a:r>
              <a:rPr lang="en-US" dirty="0"/>
              <a:t>On the next slide we will discuss The Oregon Promise Grant.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73E38-493E-4065-8C30-14559B6E1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33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Oregon Promise Grant is an excellent opportunity to pay for the first two years of your college education within an Oregon community college.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73E38-493E-4065-8C30-14559B6E1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28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attending a military academy such as West Point now is the time to start planning and getting information. Your school counselor can be a great resource in helping you navigate your options.</a:t>
            </a:r>
          </a:p>
        </p:txBody>
      </p:sp>
      <p:sp>
        <p:nvSpPr>
          <p:cNvPr id="4" name="Slide Number Placeholder 3"/>
          <p:cNvSpPr>
            <a:spLocks noGrp="1"/>
          </p:cNvSpPr>
          <p:nvPr>
            <p:ph type="sldNum" sz="quarter" idx="5"/>
          </p:nvPr>
        </p:nvSpPr>
        <p:spPr/>
        <p:txBody>
          <a:bodyPr/>
          <a:lstStyle/>
          <a:p>
            <a:fld id="{6342FFFA-5FB3-4135-A34A-9311CCCCF4EF}" type="slidenum">
              <a:rPr lang="en-US" smtClean="0"/>
              <a:t>14</a:t>
            </a:fld>
            <a:endParaRPr lang="en-US" dirty="0"/>
          </a:p>
        </p:txBody>
      </p:sp>
    </p:spTree>
    <p:extLst>
      <p:ext uri="{BB962C8B-B14F-4D97-AF65-F5344CB8AC3E}">
        <p14:creationId xmlns:p14="http://schemas.microsoft.com/office/powerpoint/2010/main" val="348428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plan on participating in Division I or II college sports, register with the NCAA Eligibility Center @ www.eligibilitycenter.org. </a:t>
            </a:r>
            <a:r>
              <a:rPr kumimoji="0" lang="en-US" sz="1200" b="0" i="0" u="none" strike="noStrike" kern="1200" cap="none" spc="0" normalizeH="0" baseline="0" noProof="0" dirty="0">
                <a:ln>
                  <a:noFill/>
                </a:ln>
                <a:solidFill>
                  <a:prstClr val="black"/>
                </a:solidFill>
                <a:effectLst/>
                <a:uLnTx/>
                <a:uFillTx/>
                <a:latin typeface="+mn-lt"/>
                <a:ea typeface="+mn-ea"/>
                <a:cs typeface="+mn-cs"/>
              </a:rPr>
              <a:t>. Check with your counselor to get a list of NCAA core courses to make sure you are taking the right classes to be eligible.</a:t>
            </a:r>
            <a:endParaRPr lang="en-US" dirty="0"/>
          </a:p>
          <a:p>
            <a:endParaRPr lang="en-US" dirty="0"/>
          </a:p>
        </p:txBody>
      </p:sp>
      <p:sp>
        <p:nvSpPr>
          <p:cNvPr id="4" name="Slide Number Placeholder 3"/>
          <p:cNvSpPr>
            <a:spLocks noGrp="1"/>
          </p:cNvSpPr>
          <p:nvPr>
            <p:ph type="sldNum" sz="quarter" idx="5"/>
          </p:nvPr>
        </p:nvSpPr>
        <p:spPr/>
        <p:txBody>
          <a:bodyPr/>
          <a:lstStyle/>
          <a:p>
            <a:fld id="{6342FFFA-5FB3-4135-A34A-9311CCCCF4EF}" type="slidenum">
              <a:rPr lang="en-US" smtClean="0"/>
              <a:t>15</a:t>
            </a:fld>
            <a:endParaRPr lang="en-US" dirty="0"/>
          </a:p>
        </p:txBody>
      </p:sp>
    </p:spTree>
    <p:extLst>
      <p:ext uri="{BB962C8B-B14F-4D97-AF65-F5344CB8AC3E}">
        <p14:creationId xmlns:p14="http://schemas.microsoft.com/office/powerpoint/2010/main" val="373175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easiest way to check out prospective colleges that you may be interested in is to visit their websites. Most colleges offer virtual tours, videos about their school and programs. </a:t>
            </a:r>
          </a:p>
          <a:p>
            <a:r>
              <a:rPr lang="en-US" dirty="0"/>
              <a:t>If you are able to, set up a campus tour and attend college fairs. Visit the library, dorms, dining areas and explore anything you are able to. This will give you a feel for what the campus life is like.</a:t>
            </a:r>
          </a:p>
        </p:txBody>
      </p:sp>
      <p:sp>
        <p:nvSpPr>
          <p:cNvPr id="4" name="Slide Number Placeholder 3"/>
          <p:cNvSpPr>
            <a:spLocks noGrp="1"/>
          </p:cNvSpPr>
          <p:nvPr>
            <p:ph type="sldNum" sz="quarter" idx="5"/>
          </p:nvPr>
        </p:nvSpPr>
        <p:spPr/>
        <p:txBody>
          <a:bodyPr/>
          <a:lstStyle/>
          <a:p>
            <a:fld id="{6342FFFA-5FB3-4135-A34A-9311CCCCF4EF}" type="slidenum">
              <a:rPr lang="en-US" smtClean="0"/>
              <a:t>16</a:t>
            </a:fld>
            <a:endParaRPr lang="en-US" dirty="0"/>
          </a:p>
        </p:txBody>
      </p:sp>
    </p:spTree>
    <p:extLst>
      <p:ext uri="{BB962C8B-B14F-4D97-AF65-F5344CB8AC3E}">
        <p14:creationId xmlns:p14="http://schemas.microsoft.com/office/powerpoint/2010/main" val="84239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your summer use your time wisely and have fun doing so! There are many different ways to get involved and learn from. You can attend summer camps, career camps, and even volunteer your time helping others in the community.</a:t>
            </a:r>
          </a:p>
        </p:txBody>
      </p:sp>
      <p:sp>
        <p:nvSpPr>
          <p:cNvPr id="4" name="Slide Number Placeholder 3"/>
          <p:cNvSpPr>
            <a:spLocks noGrp="1"/>
          </p:cNvSpPr>
          <p:nvPr>
            <p:ph type="sldNum" sz="quarter" idx="5"/>
          </p:nvPr>
        </p:nvSpPr>
        <p:spPr/>
        <p:txBody>
          <a:bodyPr/>
          <a:lstStyle/>
          <a:p>
            <a:fld id="{6342FFFA-5FB3-4135-A34A-9311CCCCF4EF}" type="slidenum">
              <a:rPr lang="en-US" smtClean="0"/>
              <a:t>17</a:t>
            </a:fld>
            <a:endParaRPr lang="en-US" dirty="0"/>
          </a:p>
        </p:txBody>
      </p:sp>
    </p:spTree>
    <p:extLst>
      <p:ext uri="{BB962C8B-B14F-4D97-AF65-F5344CB8AC3E}">
        <p14:creationId xmlns:p14="http://schemas.microsoft.com/office/powerpoint/2010/main" val="3176758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you to meet with your counselor who can help you to plan out the best path for you each term to take all of the courses you will need to complete by the time you graduate. Ask about challenging courses such as Advanced Placement (AP), International Baccalaureate (IB) or dual enrollment courses. Ask your counselor if they have brochures and information about local colleges you may be interested in checking 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73E38-493E-4065-8C30-14559B6E1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86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pursing the best possible grades you can. If you keep your grades up your GPA and effort will look outstanding on college applications. Your GPA follows you into college so if you find the best type of learning practices for you the easier it will be for you to learn and get good grades.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73E38-493E-4065-8C30-14559B6E1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46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Sophomore year it’s important to take courses that are progressive in knowledge. Geometry, biology and continue with your second year of a foreign language. Universities require students to take at least 2 years of a foreign language to graduate. The best path is to learn these subjects early in high school to prepare you best for college.</a:t>
            </a:r>
          </a:p>
        </p:txBody>
      </p:sp>
      <p:sp>
        <p:nvSpPr>
          <p:cNvPr id="4" name="Slide Number Placeholder 3"/>
          <p:cNvSpPr>
            <a:spLocks noGrp="1"/>
          </p:cNvSpPr>
          <p:nvPr>
            <p:ph type="sldNum" sz="quarter" idx="5"/>
          </p:nvPr>
        </p:nvSpPr>
        <p:spPr/>
        <p:txBody>
          <a:bodyPr/>
          <a:lstStyle/>
          <a:p>
            <a:fld id="{6342FFFA-5FB3-4135-A34A-9311CCCCF4EF}" type="slidenum">
              <a:rPr lang="en-US" smtClean="0"/>
              <a:t>4</a:t>
            </a:fld>
            <a:endParaRPr lang="en-US" dirty="0"/>
          </a:p>
        </p:txBody>
      </p:sp>
    </p:spTree>
    <p:extLst>
      <p:ext uri="{BB962C8B-B14F-4D97-AF65-F5344CB8AC3E}">
        <p14:creationId xmlns:p14="http://schemas.microsoft.com/office/powerpoint/2010/main" val="372761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exploring your interests and possible careers. Take advantage of career day opportunities and speak to the professionals that interest you the most. The internet is a great tool for investigating careers and best fit that relate to your personality, strengths, and aptitudes that can help you determine key factors to help you find your ideal future career.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73E38-493E-4065-8C30-14559B6E1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83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involved in school and community extracurricular activities that develop a deeper focus on the things that interest you. Being involved in school clubs, volunteering your time in the community, attending academic enrichment programs and workshops and being active in school leadership are all great ways to get involved.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73E38-493E-4065-8C30-14559B6E1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9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already started to learn about the college admission exams now is the time. These are exams designed to measure students’ skills &amp; knowledge that help colleges evaluate how ready students are for college-level work.</a:t>
            </a:r>
          </a:p>
          <a:p>
            <a:r>
              <a:rPr lang="en-US" dirty="0"/>
              <a:t>The PSAT is a preliminary “practice” test of the SAT. Colleges use admission test scores in a variety of different ways. Freshman, Sophomores and Juniors can all take the PSAT, but Freshman and Sophomores taking the PSAT are not eligible for the National Merit Award until in their Junior year. The test is usually give in October and students can sign up through their high school. There is a small fee to take the test. Students should ask their counselor for the details as well as the date and location of the test. Results are usually returned by your high school by December.</a:t>
            </a:r>
          </a:p>
          <a:p>
            <a:r>
              <a:rPr lang="en-US" dirty="0"/>
              <a:t>When taking the SAT and ACT students will have 7 opportunities each year to test and have access to free practice tools.</a:t>
            </a:r>
          </a:p>
          <a:p>
            <a:pPr marL="228600" indent="-228600">
              <a:buAutoNum type="arabicPeriod"/>
            </a:pPr>
            <a:r>
              <a:rPr lang="en-US" dirty="0"/>
              <a:t>Most 4 year colleges use test score in their admission decisions but remember that scores are just one part of your college application, along with grades, course rigor, and recommendations.</a:t>
            </a:r>
          </a:p>
          <a:p>
            <a:pPr marL="228600" indent="-228600">
              <a:buAutoNum type="arabicPeriod"/>
            </a:pPr>
            <a:r>
              <a:rPr lang="en-US" dirty="0"/>
              <a:t>2. Test scores are not the most important factor. Colleges give the most weight to your grades and rigor of your classes.</a:t>
            </a:r>
          </a:p>
          <a:p>
            <a:pPr marL="228600" indent="-228600">
              <a:buAutoNum type="arabicPeriod"/>
            </a:pPr>
            <a:r>
              <a:rPr lang="en-US" dirty="0"/>
              <a:t>3. Most colleges publish student test score information. Some colleges publish the average scores of their students, and others show ranges. If you’re interested in a particular college, you can see how your scores compare. Keep in mind that most colleges admit students with a wide range of scores, there are always some students who will score above and below the published scores. Think of these scores as a guide, not a cut off.</a:t>
            </a:r>
          </a:p>
          <a:p>
            <a:pPr marL="228600" indent="-228600">
              <a:buAutoNum type="arabicPeriod"/>
            </a:pPr>
            <a:r>
              <a:rPr lang="en-US" dirty="0"/>
              <a:t>Admission tests allow colleges to find you. You have the opportunity to share your name with interested colleges based on your test scores, grades, academic interests and other characteristics.</a:t>
            </a:r>
          </a:p>
          <a:p>
            <a:pPr marL="228600" indent="-228600">
              <a:buAutoNum type="arabicPeriod"/>
            </a:pPr>
            <a:r>
              <a:rPr lang="en-US" dirty="0"/>
              <a:t>Colleges may use scores to award scholarships.</a:t>
            </a:r>
          </a:p>
          <a:p>
            <a:pPr marL="228600" indent="-228600">
              <a:buAutoNum type="arabicPeriod"/>
            </a:pPr>
            <a:r>
              <a:rPr lang="en-US" dirty="0"/>
              <a:t>Scores may determine placement in colleges classes to put students in the right level.</a:t>
            </a:r>
          </a:p>
          <a:p>
            <a:pPr marL="228600" indent="-228600">
              <a:buAutoNum type="arabicPeriod"/>
            </a:pPr>
            <a:r>
              <a:rPr lang="en-US" dirty="0"/>
              <a:t>Most 4 year colleges require tests. The SAT is accepted by almost all US colleges.</a:t>
            </a:r>
          </a:p>
          <a:p>
            <a:pPr marL="0" indent="0">
              <a:buNone/>
            </a:pPr>
            <a:r>
              <a:rPr lang="en-US" dirty="0"/>
              <a:t>It’s important to know that the SAT and ACT have fee waivers available to apply for to reduce the cost of preparing for college.</a:t>
            </a:r>
          </a:p>
        </p:txBody>
      </p:sp>
      <p:sp>
        <p:nvSpPr>
          <p:cNvPr id="4" name="Slide Number Placeholder 3"/>
          <p:cNvSpPr>
            <a:spLocks noGrp="1"/>
          </p:cNvSpPr>
          <p:nvPr>
            <p:ph type="sldNum" sz="quarter" idx="5"/>
          </p:nvPr>
        </p:nvSpPr>
        <p:spPr/>
        <p:txBody>
          <a:bodyPr/>
          <a:lstStyle/>
          <a:p>
            <a:fld id="{6342FFFA-5FB3-4135-A34A-9311CCCCF4EF}" type="slidenum">
              <a:rPr lang="en-US" smtClean="0"/>
              <a:t>7</a:t>
            </a:fld>
            <a:endParaRPr lang="en-US" dirty="0"/>
          </a:p>
        </p:txBody>
      </p:sp>
    </p:spTree>
    <p:extLst>
      <p:ext uri="{BB962C8B-B14F-4D97-AF65-F5344CB8AC3E}">
        <p14:creationId xmlns:p14="http://schemas.microsoft.com/office/powerpoint/2010/main" val="175711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able to, consider taking the SAT II subject tests. These are 20 multiple choice standardized tests given by the College Board on individual subjects. These are typically taken to improve a student’s credential for admission to colleges.</a:t>
            </a:r>
          </a:p>
        </p:txBody>
      </p:sp>
      <p:sp>
        <p:nvSpPr>
          <p:cNvPr id="4" name="Slide Number Placeholder 3"/>
          <p:cNvSpPr>
            <a:spLocks noGrp="1"/>
          </p:cNvSpPr>
          <p:nvPr>
            <p:ph type="sldNum" sz="quarter" idx="5"/>
          </p:nvPr>
        </p:nvSpPr>
        <p:spPr/>
        <p:txBody>
          <a:bodyPr/>
          <a:lstStyle/>
          <a:p>
            <a:fld id="{6342FFFA-5FB3-4135-A34A-9311CCCCF4EF}" type="slidenum">
              <a:rPr lang="en-US" smtClean="0"/>
              <a:t>8</a:t>
            </a:fld>
            <a:endParaRPr lang="en-US" dirty="0"/>
          </a:p>
        </p:txBody>
      </p:sp>
    </p:spTree>
    <p:extLst>
      <p:ext uri="{BB962C8B-B14F-4D97-AF65-F5344CB8AC3E}">
        <p14:creationId xmlns:p14="http://schemas.microsoft.com/office/powerpoint/2010/main" val="31428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guidance counselor about the American College Testing Program (PLAN) pre-ACT assessment program, which helps determine your study habits and academic progress and interests. This test will prepare you for the ACT assessment in your Junior year.</a:t>
            </a:r>
          </a:p>
          <a:p>
            <a:r>
              <a:rPr lang="en-US" dirty="0"/>
              <a:t>The ACT is a standardized test used for college admissions which covers academic skill areas of English, math, reading and science reasoning as well as offers an optional writing test.</a:t>
            </a:r>
          </a:p>
        </p:txBody>
      </p:sp>
      <p:sp>
        <p:nvSpPr>
          <p:cNvPr id="4" name="Slide Number Placeholder 3"/>
          <p:cNvSpPr>
            <a:spLocks noGrp="1"/>
          </p:cNvSpPr>
          <p:nvPr>
            <p:ph type="sldNum" sz="quarter" idx="5"/>
          </p:nvPr>
        </p:nvSpPr>
        <p:spPr/>
        <p:txBody>
          <a:bodyPr/>
          <a:lstStyle/>
          <a:p>
            <a:fld id="{6342FFFA-5FB3-4135-A34A-9311CCCCF4EF}" type="slidenum">
              <a:rPr lang="en-US" smtClean="0"/>
              <a:t>9</a:t>
            </a:fld>
            <a:endParaRPr lang="en-US" dirty="0"/>
          </a:p>
        </p:txBody>
      </p:sp>
    </p:spTree>
    <p:extLst>
      <p:ext uri="{BB962C8B-B14F-4D97-AF65-F5344CB8AC3E}">
        <p14:creationId xmlns:p14="http://schemas.microsoft.com/office/powerpoint/2010/main" val="41976810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BE6E8CF3-579E-4DE7-8708-14D9D0568D13}" type="slidenum">
              <a:rPr lang="en-US" smtClean="0"/>
              <a:t>‹#›</a:t>
            </a:fld>
            <a:endParaRPr lang="en-US" dirty="0"/>
          </a:p>
        </p:txBody>
      </p:sp>
    </p:spTree>
    <p:extLst>
      <p:ext uri="{BB962C8B-B14F-4D97-AF65-F5344CB8AC3E}">
        <p14:creationId xmlns:p14="http://schemas.microsoft.com/office/powerpoint/2010/main" val="152396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239245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2018495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303AF4F-9DE6-490E-83C7-7735F7DE7D0F}" type="slidenum">
              <a:rPr lang="en-US" smtClean="0"/>
              <a:t>‹#›</a:t>
            </a:fld>
            <a:endParaRPr lang="en-US" dirty="0"/>
          </a:p>
        </p:txBody>
      </p:sp>
    </p:spTree>
    <p:extLst>
      <p:ext uri="{BB962C8B-B14F-4D97-AF65-F5344CB8AC3E}">
        <p14:creationId xmlns:p14="http://schemas.microsoft.com/office/powerpoint/2010/main" val="4194332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4070902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303AF4F-9DE6-490E-83C7-7735F7DE7D0F}" type="slidenum">
              <a:rPr lang="en-US" smtClean="0"/>
              <a:t>‹#›</a:t>
            </a:fld>
            <a:endParaRPr lang="en-US" dirty="0"/>
          </a:p>
        </p:txBody>
      </p:sp>
    </p:spTree>
    <p:extLst>
      <p:ext uri="{BB962C8B-B14F-4D97-AF65-F5344CB8AC3E}">
        <p14:creationId xmlns:p14="http://schemas.microsoft.com/office/powerpoint/2010/main" val="307829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8687BB-B1D5-43EB-B088-E16BE5BBDCDD}"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4236855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8687BB-B1D5-43EB-B088-E16BE5BBDCDD}"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119998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8687BB-B1D5-43EB-B088-E16BE5BBDCDD}"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365382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687BB-B1D5-43EB-B088-E16BE5BBDCDD}"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68532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687BB-B1D5-43EB-B088-E16BE5BBDCDD}"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13001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2181258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687BB-B1D5-43EB-B088-E16BE5BBDCDD}" type="datetimeFigureOut">
              <a:rPr lang="en-US" smtClean="0"/>
              <a:t>9/16/20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2896859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3776189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2210225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9/16/20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3098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4729866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9/16/20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638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0833507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416288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9/16/20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4311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9/16/20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457562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BE6E8CF3-579E-4DE7-8708-14D9D0568D13}" type="slidenum">
              <a:rPr lang="en-US" smtClean="0"/>
              <a:t>‹#›</a:t>
            </a:fld>
            <a:endParaRPr lang="en-US" dirty="0"/>
          </a:p>
        </p:txBody>
      </p:sp>
    </p:spTree>
    <p:extLst>
      <p:ext uri="{BB962C8B-B14F-4D97-AF65-F5344CB8AC3E}">
        <p14:creationId xmlns:p14="http://schemas.microsoft.com/office/powerpoint/2010/main" val="595087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959359"/>
      </p:ext>
    </p:extLst>
  </p:cSld>
  <p:clrMapOvr>
    <a:masterClrMapping/>
  </p:clrMapOvr>
  <p:hf sldNum="0"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9/16/20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0924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0758305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71353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492859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94308015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09061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67235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482981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32929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9191B7-B9D0-49CA-ACBD-9E6A48567341}"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26599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2194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3212866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3934852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9191B7-B9D0-49CA-ACBD-9E6A48567341}"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194878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9191B7-B9D0-49CA-ACBD-9E6A48567341}"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86535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191B7-B9D0-49CA-ACBD-9E6A48567341}"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201123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191B7-B9D0-49CA-ACBD-9E6A48567341}"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63644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191B7-B9D0-49CA-ACBD-9E6A48567341}" type="datetimeFigureOut">
              <a:rPr lang="en-US" smtClean="0"/>
              <a:t>9/16/20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426123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8.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E9191B7-B9D0-49CA-ACBD-9E6A48567341}" type="datetimeFigureOut">
              <a:rPr lang="en-US" smtClean="0"/>
              <a:t>9/16/20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BE6E8CF3-579E-4DE7-8708-14D9D0568D13}" type="slidenum">
              <a:rPr lang="en-US" smtClean="0"/>
              <a:t>‹#›</a:t>
            </a:fld>
            <a:endParaRPr lang="en-US" dirty="0"/>
          </a:p>
        </p:txBody>
      </p:sp>
    </p:spTree>
    <p:extLst>
      <p:ext uri="{BB962C8B-B14F-4D97-AF65-F5344CB8AC3E}">
        <p14:creationId xmlns:p14="http://schemas.microsoft.com/office/powerpoint/2010/main" val="269284624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68687BB-B1D5-43EB-B088-E16BE5BBDCDD}" type="datetimeFigureOut">
              <a:rPr lang="en-US" smtClean="0"/>
              <a:t>9/16/20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303AF4F-9DE6-490E-83C7-7735F7DE7D0F}" type="slidenum">
              <a:rPr lang="en-US" smtClean="0"/>
              <a:t>‹#›</a:t>
            </a:fld>
            <a:endParaRPr lang="en-US" dirty="0"/>
          </a:p>
        </p:txBody>
      </p:sp>
    </p:spTree>
    <p:extLst>
      <p:ext uri="{BB962C8B-B14F-4D97-AF65-F5344CB8AC3E}">
        <p14:creationId xmlns:p14="http://schemas.microsoft.com/office/powerpoint/2010/main" val="70345743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9/16/20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33271550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2.wdp"/><Relationship Id="rId11" Type="http://schemas.openxmlformats.org/officeDocument/2006/relationships/hyperlink" Target="https://creativecommons.org/licenses/by-nc-sa/3.0/" TargetMode="External"/><Relationship Id="rId5" Type="http://schemas.openxmlformats.org/officeDocument/2006/relationships/image" Target="../media/image4.png"/><Relationship Id="rId10" Type="http://schemas.openxmlformats.org/officeDocument/2006/relationships/hyperlink" Target="https://www.biologycorner.com/2014/08/06/seating-chart/" TargetMode="External"/><Relationship Id="rId4" Type="http://schemas.openxmlformats.org/officeDocument/2006/relationships/notesSlide" Target="../notesSlides/notesSlide1.xml"/><Relationship Id="rId9"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hyperlink" Target="https://creativecommons.org/licenses/by/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11" Type="http://schemas.openxmlformats.org/officeDocument/2006/relationships/hyperlink" Target="https://courses.lumenlearning.com/suny-collegesuccess-lumen1/chapter/class-attendance/" TargetMode="External"/><Relationship Id="rId5" Type="http://schemas.openxmlformats.org/officeDocument/2006/relationships/image" Target="../media/image1.jpeg"/><Relationship Id="rId10" Type="http://schemas.openxmlformats.org/officeDocument/2006/relationships/image" Target="../media/image24.jpg"/><Relationship Id="rId4" Type="http://schemas.openxmlformats.org/officeDocument/2006/relationships/notesSlide" Target="../notesSlides/notesSlide10.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3.png"/><Relationship Id="rId2" Type="http://schemas.microsoft.com/office/2007/relationships/media" Target="../media/media13.m4a"/><Relationship Id="rId1" Type="http://schemas.openxmlformats.org/officeDocument/2006/relationships/video" Target="https://www.youtube.com/embed/7c6qZdipbKc?feature=oembed" TargetMode="External"/><Relationship Id="rId6" Type="http://schemas.openxmlformats.org/officeDocument/2006/relationships/image" Target="../media/image27.jpe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hyperlink" Target="https://creativecommons.org/licenses/by-sa/3.0/" TargetMode="Externa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hyperlink" Target="https://en.wikipedia.org/wiki/File:USMA_Color_Guard_on_Parade.jpg" TargetMode="External"/><Relationship Id="rId4" Type="http://schemas.openxmlformats.org/officeDocument/2006/relationships/notesSlide" Target="../notesSlides/notesSlide14.xml"/><Relationship Id="rId9" Type="http://schemas.openxmlformats.org/officeDocument/2006/relationships/image" Target="../media/image28.jp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hyperlink" Target="https://creativecommons.org/licenses/by-sa/3.0/"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11" Type="http://schemas.openxmlformats.org/officeDocument/2006/relationships/hyperlink" Target="https://en.wikipedia.org/wiki/NCAA_Division_II" TargetMode="External"/><Relationship Id="rId5" Type="http://schemas.openxmlformats.org/officeDocument/2006/relationships/image" Target="../media/image1.jpeg"/><Relationship Id="rId10" Type="http://schemas.openxmlformats.org/officeDocument/2006/relationships/image" Target="../media/image29.png"/><Relationship Id="rId4" Type="http://schemas.openxmlformats.org/officeDocument/2006/relationships/notesSlide" Target="../notesSlides/notesSlide15.xml"/><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1.jpeg"/><Relationship Id="rId10" Type="http://schemas.openxmlformats.org/officeDocument/2006/relationships/image" Target="../media/image30.jpg"/><Relationship Id="rId4" Type="http://schemas.openxmlformats.org/officeDocument/2006/relationships/notesSlide" Target="../notesSlides/notesSlide16.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creativecommons.org/licenses/by-nc-sa/3.0/" TargetMode="External"/><Relationship Id="rId3" Type="http://schemas.openxmlformats.org/officeDocument/2006/relationships/slideLayout" Target="../slideLayouts/slideLayout2.xml"/><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cdnee.org/summer-camp-2013-report-regenerate-europe/" TargetMode="External"/><Relationship Id="rId11" Type="http://schemas.openxmlformats.org/officeDocument/2006/relationships/image" Target="../media/image2.png"/><Relationship Id="rId5" Type="http://schemas.openxmlformats.org/officeDocument/2006/relationships/image" Target="../media/image31.jpg"/><Relationship Id="rId15" Type="http://schemas.openxmlformats.org/officeDocument/2006/relationships/image" Target="../media/image13.png"/><Relationship Id="rId10" Type="http://schemas.openxmlformats.org/officeDocument/2006/relationships/hyperlink" Target="http://greenandgold.uaa.alaska.edu/blog/55593/aspiring-nurses-get-networking-skills-head-start-rrann-camp/" TargetMode="External"/><Relationship Id="rId4" Type="http://schemas.openxmlformats.org/officeDocument/2006/relationships/notesSlide" Target="../notesSlides/notesSlide17.xml"/><Relationship Id="rId9" Type="http://schemas.openxmlformats.org/officeDocument/2006/relationships/image" Target="../media/image32.jpg"/><Relationship Id="rId14" Type="http://schemas.openxmlformats.org/officeDocument/2006/relationships/hyperlink" Target="https://creativecommons.org/licenses/by-nc/3.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docs.google.com/forms/d/e/1FAIpQLSfon72xhPX10PnyMmqHf7YVsCEKBlElM_CfXxakT_PXmMp9nA/viewform?usp=sf_link" TargetMode="External"/><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mailto:carmenb@samhealth.org" TargetMode="External"/><Relationship Id="rId3" Type="http://schemas.openxmlformats.org/officeDocument/2006/relationships/slideLayout" Target="../slideLayouts/slideLayout42.xml"/><Relationship Id="rId7" Type="http://schemas.openxmlformats.org/officeDocument/2006/relationships/hyperlink" Target="mailto:pgutierrez@samhealth.org"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Jlabahn@samhealth.org" TargetMode="External"/><Relationship Id="rId5" Type="http://schemas.openxmlformats.org/officeDocument/2006/relationships/hyperlink" Target="mailto:shdougherty@samhealth.org" TargetMode="External"/><Relationship Id="rId4" Type="http://schemas.openxmlformats.org/officeDocument/2006/relationships/image" Target="../media/image33.jp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11" Type="http://schemas.openxmlformats.org/officeDocument/2006/relationships/hyperlink" Target="https://creativecommons.org/licenses/by/3.0/" TargetMode="External"/><Relationship Id="rId5" Type="http://schemas.openxmlformats.org/officeDocument/2006/relationships/image" Target="../media/image4.png"/><Relationship Id="rId10" Type="http://schemas.openxmlformats.org/officeDocument/2006/relationships/hyperlink" Target="https://courses.lumenlearning.com/collegesuccess-lumen/chapter/college-overview/" TargetMode="External"/><Relationship Id="rId4" Type="http://schemas.openxmlformats.org/officeDocument/2006/relationships/notesSlide" Target="../notesSlides/notesSlide2.xml"/><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hyperlink" Target="https://bigfuture.collegeboard.org/get-in/testing/8-things-to-know-about-how-colleges-use-admission-test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hyperlink" Target="https://creativecommons.org/licenses/by-sa/3.0/" TargetMode="Externa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hyperlink" Target="http://sensationalmarvels.wikidot.com/sibbal-uncle-kool-kool" TargetMode="External"/><Relationship Id="rId4" Type="http://schemas.openxmlformats.org/officeDocument/2006/relationships/notesSlide" Target="../notesSlides/notesSlide3.xml"/><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jp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hyperlink" Target="https://www.mrgscience.com/biology-extended-essay.html" TargetMode="External"/><Relationship Id="rId17" Type="http://schemas.openxmlformats.org/officeDocument/2006/relationships/image" Target="../media/image13.png"/><Relationship Id="rId2" Type="http://schemas.openxmlformats.org/officeDocument/2006/relationships/audio" Target="../media/media4.m4a"/><Relationship Id="rId16" Type="http://schemas.openxmlformats.org/officeDocument/2006/relationships/hyperlink" Target="https://creativecommons.org/licenses/by-nc-sa/3.0/" TargetMode="External"/><Relationship Id="rId1" Type="http://schemas.microsoft.com/office/2007/relationships/media" Target="../media/media4.m4a"/><Relationship Id="rId6" Type="http://schemas.microsoft.com/office/2007/relationships/hdphoto" Target="../media/hdphoto2.wdp"/><Relationship Id="rId11" Type="http://schemas.openxmlformats.org/officeDocument/2006/relationships/image" Target="../media/image18.jpg"/><Relationship Id="rId5" Type="http://schemas.openxmlformats.org/officeDocument/2006/relationships/image" Target="../media/image4.png"/><Relationship Id="rId15" Type="http://schemas.openxmlformats.org/officeDocument/2006/relationships/hyperlink" Target="https://creativecommons.org/licenses/by-sa/3.0/" TargetMode="External"/><Relationship Id="rId10" Type="http://schemas.openxmlformats.org/officeDocument/2006/relationships/hyperlink" Target="http://math.stackexchange.com/questions/72994/triangle-question" TargetMode="External"/><Relationship Id="rId4" Type="http://schemas.openxmlformats.org/officeDocument/2006/relationships/notesSlide" Target="../notesSlides/notesSlide4.xml"/><Relationship Id="rId9" Type="http://schemas.openxmlformats.org/officeDocument/2006/relationships/image" Target="../media/image17.jpg"/><Relationship Id="rId14" Type="http://schemas.openxmlformats.org/officeDocument/2006/relationships/hyperlink" Target="https://www.foreverastudent.com/2016/08/how-to-learn-foreign-language-fast-and.html"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2.wdp"/><Relationship Id="rId11" Type="http://schemas.openxmlformats.org/officeDocument/2006/relationships/hyperlink" Target="https://creativecommons.org/licenses/by-nc-sa/3.0/" TargetMode="External"/><Relationship Id="rId5" Type="http://schemas.openxmlformats.org/officeDocument/2006/relationships/image" Target="../media/image4.png"/><Relationship Id="rId10" Type="http://schemas.openxmlformats.org/officeDocument/2006/relationships/hyperlink" Target="https://cecupbkmrsmps.blogspot.com/2018/08/apa-itu-kerjaya-pekerjaan-profesion.html" TargetMode="External"/><Relationship Id="rId4" Type="http://schemas.openxmlformats.org/officeDocument/2006/relationships/notesSlide" Target="../notesSlides/notesSlide5.xml"/><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3.wdp"/><Relationship Id="rId11" Type="http://schemas.openxmlformats.org/officeDocument/2006/relationships/diagramQuickStyle" Target="../diagrams/quickStyle1.xml"/><Relationship Id="rId5" Type="http://schemas.openxmlformats.org/officeDocument/2006/relationships/image" Target="../media/image21.png"/><Relationship Id="rId10" Type="http://schemas.openxmlformats.org/officeDocument/2006/relationships/diagramLayout" Target="../diagrams/layout1.xml"/><Relationship Id="rId4" Type="http://schemas.openxmlformats.org/officeDocument/2006/relationships/notesSlide" Target="../notesSlides/notesSlide6.xml"/><Relationship Id="rId9" Type="http://schemas.openxmlformats.org/officeDocument/2006/relationships/diagramData" Target="../diagrams/data1.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3.wdp"/><Relationship Id="rId11" Type="http://schemas.openxmlformats.org/officeDocument/2006/relationships/diagramQuickStyle" Target="../diagrams/quickStyle2.xml"/><Relationship Id="rId5" Type="http://schemas.openxmlformats.org/officeDocument/2006/relationships/image" Target="../media/image21.png"/><Relationship Id="rId10" Type="http://schemas.openxmlformats.org/officeDocument/2006/relationships/diagramLayout" Target="../diagrams/layout2.xml"/><Relationship Id="rId4" Type="http://schemas.openxmlformats.org/officeDocument/2006/relationships/notesSlide" Target="../notesSlides/notesSlide7.xml"/><Relationship Id="rId9" Type="http://schemas.openxmlformats.org/officeDocument/2006/relationships/diagramData" Target="../diagrams/data2.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8.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9">
            <a:extLst>
              <a:ext uri="{FF2B5EF4-FFF2-40B4-BE49-F238E27FC236}">
                <a16:creationId xmlns:a16="http://schemas.microsoft.com/office/drawing/2014/main" id="{3154C1C3-6CD3-4B68-A5FF-FA4C0F80E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Rectangle 21">
            <a:extLst>
              <a:ext uri="{FF2B5EF4-FFF2-40B4-BE49-F238E27FC236}">
                <a16:creationId xmlns:a16="http://schemas.microsoft.com/office/drawing/2014/main" id="{86692D83-ED68-4350-98BD-536C65F40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3">
            <a:extLst>
              <a:ext uri="{FF2B5EF4-FFF2-40B4-BE49-F238E27FC236}">
                <a16:creationId xmlns:a16="http://schemas.microsoft.com/office/drawing/2014/main" id="{227EC0B0-E996-448C-939D-0BD8C9CE8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24038F-F748-4C7C-95C8-C1EADAEF3690}"/>
              </a:ext>
            </a:extLst>
          </p:cNvPr>
          <p:cNvSpPr>
            <a:spLocks noGrp="1"/>
          </p:cNvSpPr>
          <p:nvPr>
            <p:ph type="ctrTitle"/>
          </p:nvPr>
        </p:nvSpPr>
        <p:spPr>
          <a:xfrm>
            <a:off x="4961376" y="1432223"/>
            <a:ext cx="6057144" cy="3357976"/>
          </a:xfrm>
        </p:spPr>
        <p:txBody>
          <a:bodyPr>
            <a:normAutofit/>
          </a:bodyPr>
          <a:lstStyle/>
          <a:p>
            <a:pPr algn="ctr"/>
            <a:r>
              <a:rPr lang="en-US" sz="7200" dirty="0"/>
              <a:t>10TH GRADE HIGH SCHOOL TIMELINE</a:t>
            </a:r>
          </a:p>
        </p:txBody>
      </p:sp>
      <p:sp>
        <p:nvSpPr>
          <p:cNvPr id="26" name="Rectangle 25">
            <a:extLst>
              <a:ext uri="{FF2B5EF4-FFF2-40B4-BE49-F238E27FC236}">
                <a16:creationId xmlns:a16="http://schemas.microsoft.com/office/drawing/2014/main" id="{DB67686F-0FEE-415E-BB0F-3B5E7A670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F797E6D0-4796-4F4E-9B52-AFEEA743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9" name="Oval 28">
              <a:extLst>
                <a:ext uri="{FF2B5EF4-FFF2-40B4-BE49-F238E27FC236}">
                  <a16:creationId xmlns:a16="http://schemas.microsoft.com/office/drawing/2014/main" id="{7EFF88CC-9AE0-4A8D-9B62-A3AF7E818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AB3B091F-09BE-4DBF-88CB-8D83257E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descr="A close up of a logo&#10;&#10;Description automatically generated">
            <a:extLst>
              <a:ext uri="{FF2B5EF4-FFF2-40B4-BE49-F238E27FC236}">
                <a16:creationId xmlns:a16="http://schemas.microsoft.com/office/drawing/2014/main" id="{141D20C6-55B1-4E3B-9AE5-6EBE394317EF}"/>
              </a:ext>
            </a:extLst>
          </p:cNvPr>
          <p:cNvPicPr>
            <a:picLocks noChangeAspect="1"/>
          </p:cNvPicPr>
          <p:nvPr/>
        </p:nvPicPr>
        <p:blipFill>
          <a:blip r:embed="rId8"/>
          <a:stretch>
            <a:fillRect/>
          </a:stretch>
        </p:blipFill>
        <p:spPr>
          <a:xfrm>
            <a:off x="918124" y="1792444"/>
            <a:ext cx="3557623" cy="844935"/>
          </a:xfrm>
          <a:prstGeom prst="rect">
            <a:avLst/>
          </a:prstGeom>
        </p:spPr>
      </p:pic>
      <p:pic>
        <p:nvPicPr>
          <p:cNvPr id="14" name="Picture 13" descr="A group of people standing in a room&#10;&#10;Description automatically generated">
            <a:extLst>
              <a:ext uri="{FF2B5EF4-FFF2-40B4-BE49-F238E27FC236}">
                <a16:creationId xmlns:a16="http://schemas.microsoft.com/office/drawing/2014/main" id="{291BEA96-7932-40F5-8BB1-6F2FE16F2AA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739089" y="3469596"/>
            <a:ext cx="1915403" cy="2220758"/>
          </a:xfrm>
          <a:prstGeom prst="rect">
            <a:avLst/>
          </a:prstGeom>
        </p:spPr>
      </p:pic>
      <p:sp>
        <p:nvSpPr>
          <p:cNvPr id="15" name="TextBox 14">
            <a:extLst>
              <a:ext uri="{FF2B5EF4-FFF2-40B4-BE49-F238E27FC236}">
                <a16:creationId xmlns:a16="http://schemas.microsoft.com/office/drawing/2014/main" id="{56FEFE71-2DDB-4FEB-A59B-C265910477EE}"/>
              </a:ext>
            </a:extLst>
          </p:cNvPr>
          <p:cNvSpPr txBox="1"/>
          <p:nvPr/>
        </p:nvSpPr>
        <p:spPr>
          <a:xfrm>
            <a:off x="9407263" y="6657945"/>
            <a:ext cx="278473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s://www.biologycorner.com/2014/08/06/seating-char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pic>
        <p:nvPicPr>
          <p:cNvPr id="18" name="Audio 17">
            <a:hlinkClick r:id="" action="ppaction://media"/>
            <a:extLst>
              <a:ext uri="{FF2B5EF4-FFF2-40B4-BE49-F238E27FC236}">
                <a16:creationId xmlns:a16="http://schemas.microsoft.com/office/drawing/2014/main" id="{638E89E7-0D9F-4746-B0AF-A41678D660D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9956803"/>
      </p:ext>
    </p:extLst>
  </p:cSld>
  <p:clrMapOvr>
    <a:masterClrMapping/>
  </p:clrMapOvr>
  <mc:AlternateContent xmlns:mc="http://schemas.openxmlformats.org/markup-compatibility/2006" xmlns:p14="http://schemas.microsoft.com/office/powerpoint/2010/main">
    <mc:Choice Requires="p14">
      <p:transition spd="slow" p14:dur="2000" advTm="9852"/>
    </mc:Choice>
    <mc:Fallback xmlns="">
      <p:transition spd="slow" advTm="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4" name="Group 33">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5" name="Oval 34">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sp>
        <p:sp>
          <p:nvSpPr>
            <p:cNvPr id="36" name="Oval 35">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8" name="Rectangle 37">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 name="Rectangle 39">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BC829-79CB-48E5-95D5-B72CFFE7A21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COLLEGE ENTRANCE REQUIREMENTS</a:t>
            </a:r>
          </a:p>
        </p:txBody>
      </p:sp>
      <p:pic>
        <p:nvPicPr>
          <p:cNvPr id="5" name="Content Placeholder 4" descr="A group of people sitting at a table&#10;&#10;Description automatically generated">
            <a:extLst>
              <a:ext uri="{FF2B5EF4-FFF2-40B4-BE49-F238E27FC236}">
                <a16:creationId xmlns:a16="http://schemas.microsoft.com/office/drawing/2014/main" id="{CBCE1778-3F25-40AA-A095-65F4346D4855}"/>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8167" b="38492"/>
          <a:stretch/>
        </p:blipFill>
        <p:spPr>
          <a:xfrm>
            <a:off x="20" y="10"/>
            <a:ext cx="12191980" cy="4243361"/>
          </a:xfrm>
          <a:prstGeom prst="rect">
            <a:avLst/>
          </a:prstGeom>
        </p:spPr>
      </p:pic>
      <p:sp>
        <p:nvSpPr>
          <p:cNvPr id="6" name="TextBox 5">
            <a:extLst>
              <a:ext uri="{FF2B5EF4-FFF2-40B4-BE49-F238E27FC236}">
                <a16:creationId xmlns:a16="http://schemas.microsoft.com/office/drawing/2014/main" id="{78D26BDB-1D3E-4B80-B779-001F7B763242}"/>
              </a:ext>
            </a:extLst>
          </p:cNvPr>
          <p:cNvSpPr txBox="1"/>
          <p:nvPr/>
        </p:nvSpPr>
        <p:spPr>
          <a:xfrm>
            <a:off x="9715040" y="4043316"/>
            <a:ext cx="247696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1" tooltip="https://courses.lumenlearning.com/suny-collegesuccess-lumen1/chapter/class-attendanc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01441781-30AA-45CE-9EBE-09BE8F50E4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1570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404"/>
    </mc:Choice>
    <mc:Fallback xmlns="">
      <p:transition spd="slow" advTm="31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B84F71-47AD-4F7A-91DE-AF8CBC11563B}"/>
              </a:ext>
            </a:extLst>
          </p:cNvPr>
          <p:cNvSpPr>
            <a:spLocks noGrp="1"/>
          </p:cNvSpPr>
          <p:nvPr>
            <p:ph type="title"/>
          </p:nvPr>
        </p:nvSpPr>
        <p:spPr>
          <a:xfrm>
            <a:off x="6386284" y="484632"/>
            <a:ext cx="4741963" cy="1971964"/>
          </a:xfrm>
        </p:spPr>
        <p:txBody>
          <a:bodyPr>
            <a:normAutofit fontScale="90000"/>
          </a:bodyPr>
          <a:lstStyle/>
          <a:p>
            <a:r>
              <a:rPr lang="en-US" sz="4800" dirty="0">
                <a:solidFill>
                  <a:schemeClr val="tx1"/>
                </a:solidFill>
              </a:rPr>
              <a:t>HAVE THE DISCUSSION WITH YOUR FAMILY</a:t>
            </a:r>
            <a:br>
              <a:rPr lang="en-US" sz="4400" dirty="0">
                <a:solidFill>
                  <a:schemeClr val="tx1"/>
                </a:solidFill>
              </a:rPr>
            </a:br>
            <a:endParaRPr lang="en-US" sz="4400" dirty="0">
              <a:solidFill>
                <a:schemeClr val="tx1"/>
              </a:solidFill>
            </a:endParaRPr>
          </a:p>
        </p:txBody>
      </p:sp>
      <p:sp>
        <p:nvSpPr>
          <p:cNvPr id="33" name="Freeform: Shape 32">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8" name="Graphic 27" descr="Marker">
            <a:extLst>
              <a:ext uri="{FF2B5EF4-FFF2-40B4-BE49-F238E27FC236}">
                <a16:creationId xmlns:a16="http://schemas.microsoft.com/office/drawing/2014/main" id="{AB0B31C7-B9C6-479F-A392-6A1B811DE2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396" y="1687625"/>
            <a:ext cx="3573675" cy="3573675"/>
          </a:xfrm>
          <a:prstGeom prst="rect">
            <a:avLst/>
          </a:prstGeom>
        </p:spPr>
      </p:pic>
      <p:sp>
        <p:nvSpPr>
          <p:cNvPr id="3" name="Content Placeholder 2">
            <a:extLst>
              <a:ext uri="{FF2B5EF4-FFF2-40B4-BE49-F238E27FC236}">
                <a16:creationId xmlns:a16="http://schemas.microsoft.com/office/drawing/2014/main" id="{9A01E47D-6A6B-4D64-ACA5-FB806AC7725E}"/>
              </a:ext>
            </a:extLst>
          </p:cNvPr>
          <p:cNvSpPr>
            <a:spLocks noGrp="1"/>
          </p:cNvSpPr>
          <p:nvPr>
            <p:ph idx="1"/>
          </p:nvPr>
        </p:nvSpPr>
        <p:spPr>
          <a:xfrm>
            <a:off x="6386286" y="2456596"/>
            <a:ext cx="4741962" cy="3715603"/>
          </a:xfrm>
        </p:spPr>
        <p:txBody>
          <a:bodyPr>
            <a:normAutofit/>
          </a:bodyPr>
          <a:lstStyle/>
          <a:p>
            <a:r>
              <a:rPr lang="en-US" sz="3200" dirty="0"/>
              <a:t>COLLEGE</a:t>
            </a:r>
          </a:p>
          <a:p>
            <a:pPr lvl="1"/>
            <a:r>
              <a:rPr lang="en-US" sz="3200" dirty="0"/>
              <a:t>SIZE</a:t>
            </a:r>
          </a:p>
          <a:p>
            <a:pPr lvl="1"/>
            <a:r>
              <a:rPr lang="en-US" sz="3200" dirty="0"/>
              <a:t>PROMINANCE</a:t>
            </a:r>
          </a:p>
          <a:p>
            <a:pPr lvl="1"/>
            <a:r>
              <a:rPr lang="en-US" sz="3200" dirty="0"/>
              <a:t>LOCATION</a:t>
            </a:r>
          </a:p>
          <a:p>
            <a:pPr lvl="1"/>
            <a:r>
              <a:rPr lang="en-US" sz="3200" dirty="0"/>
              <a:t>COST</a:t>
            </a:r>
          </a:p>
          <a:p>
            <a:pPr lvl="1"/>
            <a:r>
              <a:rPr lang="en-US" sz="3200" dirty="0"/>
              <a:t>FIELD OF STUDY</a:t>
            </a:r>
          </a:p>
          <a:p>
            <a:pPr lvl="1"/>
            <a:endParaRPr lang="en-US" dirty="0"/>
          </a:p>
        </p:txBody>
      </p:sp>
      <p:grpSp>
        <p:nvGrpSpPr>
          <p:cNvPr id="35" name="Group 34">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6" name="Oval 35">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7" name="Oval 36">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Audio 4">
            <a:hlinkClick r:id="" action="ppaction://media"/>
            <a:extLst>
              <a:ext uri="{FF2B5EF4-FFF2-40B4-BE49-F238E27FC236}">
                <a16:creationId xmlns:a16="http://schemas.microsoft.com/office/drawing/2014/main" id="{C5FFCF59-B346-49C9-A545-C4249D6C27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4484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498"/>
    </mc:Choice>
    <mc:Fallback xmlns="">
      <p:transition spd="slow" advTm="3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6" name="Group 7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7" name="Oval 7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78" name="Oval 7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80" name="Rectangle 79">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1D2DC445-611E-4389-BF32-C1B442C64C08}"/>
              </a:ext>
            </a:extLst>
          </p:cNvPr>
          <p:cNvSpPr>
            <a:spLocks noGrp="1"/>
          </p:cNvSpPr>
          <p:nvPr>
            <p:ph type="title"/>
          </p:nvPr>
        </p:nvSpPr>
        <p:spPr>
          <a:xfrm>
            <a:off x="1051560" y="1110054"/>
            <a:ext cx="6558608" cy="4580300"/>
          </a:xfrm>
        </p:spPr>
        <p:txBody>
          <a:bodyPr vert="horz" lIns="91440" tIns="45720" rIns="91440" bIns="45720" rtlCol="0" anchor="ctr">
            <a:normAutofit/>
          </a:bodyPr>
          <a:lstStyle/>
          <a:p>
            <a:pPr>
              <a:lnSpc>
                <a:spcPct val="80000"/>
              </a:lnSpc>
            </a:pPr>
            <a:r>
              <a:rPr lang="en-US" sz="6600" dirty="0">
                <a:blipFill dpi="0" rotWithShape="1">
                  <a:blip r:embed="rId7"/>
                  <a:srcRect/>
                  <a:tile tx="6350" ty="-127000" sx="65000" sy="64000" flip="none" algn="tl"/>
                </a:blipFill>
              </a:rPr>
              <a:t> Paying for college</a:t>
            </a:r>
          </a:p>
        </p:txBody>
      </p:sp>
      <p:sp>
        <p:nvSpPr>
          <p:cNvPr id="82" name="Rectangle 81">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84" name="Rectangle 83">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Content Placeholder 2">
            <a:extLst>
              <a:ext uri="{FF2B5EF4-FFF2-40B4-BE49-F238E27FC236}">
                <a16:creationId xmlns:a16="http://schemas.microsoft.com/office/drawing/2014/main" id="{9FDA9A49-F98C-4D78-898A-E572C005E5AD}"/>
              </a:ext>
            </a:extLst>
          </p:cNvPr>
          <p:cNvSpPr>
            <a:spLocks noGrp="1"/>
          </p:cNvSpPr>
          <p:nvPr>
            <p:ph idx="1"/>
          </p:nvPr>
        </p:nvSpPr>
        <p:spPr>
          <a:xfrm>
            <a:off x="8091947" y="1678210"/>
            <a:ext cx="2989007" cy="3443988"/>
          </a:xfrm>
        </p:spPr>
        <p:txBody>
          <a:bodyPr vert="horz" lIns="91440" tIns="45720" rIns="91440" bIns="45720" rtlCol="0" anchor="ctr">
            <a:normAutofit/>
          </a:bodyPr>
          <a:lstStyle/>
          <a:p>
            <a:pPr marL="0" indent="0" algn="ctr">
              <a:buNone/>
            </a:pPr>
            <a:r>
              <a:rPr lang="en-US" sz="2800" dirty="0">
                <a:solidFill>
                  <a:srgbClr val="000000"/>
                </a:solidFill>
              </a:rPr>
              <a:t>HAVE A PLAN</a:t>
            </a:r>
          </a:p>
          <a:p>
            <a:r>
              <a:rPr lang="en-US" dirty="0">
                <a:solidFill>
                  <a:srgbClr val="000000"/>
                </a:solidFill>
              </a:rPr>
              <a:t>SAVINGS</a:t>
            </a:r>
          </a:p>
          <a:p>
            <a:r>
              <a:rPr lang="en-US" dirty="0">
                <a:solidFill>
                  <a:srgbClr val="000000"/>
                </a:solidFill>
              </a:rPr>
              <a:t>FINANCIAL AID</a:t>
            </a:r>
          </a:p>
          <a:p>
            <a:r>
              <a:rPr lang="en-US" dirty="0">
                <a:solidFill>
                  <a:srgbClr val="000000"/>
                </a:solidFill>
              </a:rPr>
              <a:t>GRANTS</a:t>
            </a:r>
          </a:p>
          <a:p>
            <a:r>
              <a:rPr lang="en-US" dirty="0">
                <a:solidFill>
                  <a:srgbClr val="000000"/>
                </a:solidFill>
              </a:rPr>
              <a:t>SCHOLARSHIPS</a:t>
            </a:r>
          </a:p>
          <a:p>
            <a:r>
              <a:rPr lang="en-US" dirty="0">
                <a:solidFill>
                  <a:srgbClr val="000000"/>
                </a:solidFill>
              </a:rPr>
              <a:t>THE OREGON PROMISE</a:t>
            </a:r>
          </a:p>
        </p:txBody>
      </p:sp>
      <p:sp>
        <p:nvSpPr>
          <p:cNvPr id="86" name="Rectangle 85">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88" name="Group 87">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89" name="Oval 88">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7">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0" name="Oval 89">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6">
            <a:hlinkClick r:id="" action="ppaction://media"/>
            <a:extLst>
              <a:ext uri="{FF2B5EF4-FFF2-40B4-BE49-F238E27FC236}">
                <a16:creationId xmlns:a16="http://schemas.microsoft.com/office/drawing/2014/main" id="{81C1F4FA-814C-4ACE-A855-C9E41A8ED3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5696394"/>
      </p:ext>
    </p:extLst>
  </p:cSld>
  <p:clrMapOvr>
    <a:masterClrMapping/>
  </p:clrMapOvr>
  <mc:AlternateContent xmlns:mc="http://schemas.openxmlformats.org/markup-compatibility/2006" xmlns:p14="http://schemas.microsoft.com/office/powerpoint/2010/main">
    <mc:Choice Requires="p14">
      <p:transition spd="slow" p14:dur="2000" advTm="41825"/>
    </mc:Choice>
    <mc:Fallback xmlns="">
      <p:transition spd="slow" advTm="4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745A-C2CE-4463-8F44-50592FAD8E41}"/>
              </a:ext>
            </a:extLst>
          </p:cNvPr>
          <p:cNvSpPr>
            <a:spLocks noGrp="1"/>
          </p:cNvSpPr>
          <p:nvPr>
            <p:ph type="title"/>
          </p:nvPr>
        </p:nvSpPr>
        <p:spPr/>
        <p:txBody>
          <a:bodyPr>
            <a:normAutofit/>
          </a:bodyPr>
          <a:lstStyle/>
          <a:p>
            <a:pPr algn="ctr"/>
            <a:r>
              <a:rPr lang="en-US" sz="6600" dirty="0"/>
              <a:t>The Oregon promise grant</a:t>
            </a:r>
          </a:p>
        </p:txBody>
      </p:sp>
      <p:pic>
        <p:nvPicPr>
          <p:cNvPr id="4" name="Online Media 3" title="Oregon Promise: Info for Students">
            <a:hlinkClick r:id="" action="ppaction://media"/>
            <a:extLst>
              <a:ext uri="{FF2B5EF4-FFF2-40B4-BE49-F238E27FC236}">
                <a16:creationId xmlns:a16="http://schemas.microsoft.com/office/drawing/2014/main" id="{ABA60CE0-396E-4A6B-94F1-611BF724BD96}"/>
              </a:ext>
            </a:extLst>
          </p:cNvPr>
          <p:cNvPicPr>
            <a:picLocks noGrp="1" noRot="1" noChangeAspect="1"/>
          </p:cNvPicPr>
          <p:nvPr>
            <p:ph idx="1"/>
            <a:videoFile r:link="rId1"/>
          </p:nvPr>
        </p:nvPicPr>
        <p:blipFill>
          <a:blip r:embed="rId6"/>
          <a:stretch>
            <a:fillRect/>
          </a:stretch>
        </p:blipFill>
        <p:spPr>
          <a:xfrm>
            <a:off x="2498725" y="2120900"/>
            <a:ext cx="7202488" cy="4051300"/>
          </a:xfrm>
          <a:prstGeom prst="rect">
            <a:avLst/>
          </a:prstGeom>
        </p:spPr>
      </p:pic>
      <p:pic>
        <p:nvPicPr>
          <p:cNvPr id="10" name="Audio 9">
            <a:hlinkClick r:id="" action="ppaction://media"/>
            <a:extLst>
              <a:ext uri="{FF2B5EF4-FFF2-40B4-BE49-F238E27FC236}">
                <a16:creationId xmlns:a16="http://schemas.microsoft.com/office/drawing/2014/main" id="{FB4E4B2F-5B4A-4E3E-839A-4C9DBFA0BC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4084489"/>
      </p:ext>
    </p:extLst>
  </p:cSld>
  <p:clrMapOvr>
    <a:masterClrMapping/>
  </p:clrMapOvr>
  <mc:AlternateContent xmlns:mc="http://schemas.openxmlformats.org/markup-compatibility/2006" xmlns:p14="http://schemas.microsoft.com/office/powerpoint/2010/main">
    <mc:Choice Requires="p14">
      <p:transition spd="slow" p14:dur="2000" advTm="13178"/>
    </mc:Choice>
    <mc:Fallback xmlns="">
      <p:transition spd="slow" advTm="1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 name="Group 29">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1" name="Oval 30">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32" name="Oval 31">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4" name="Rectangle 3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5E1F3E-9ED2-48FE-839C-6315E2981714}"/>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dirty="0">
                <a:blipFill dpi="0" rotWithShape="1">
                  <a:blip r:embed="rId7"/>
                  <a:srcRect/>
                  <a:tile tx="6350" ty="-127000" sx="65000" sy="64000" flip="none" algn="tl"/>
                </a:blipFill>
              </a:rPr>
              <a:t>INTERESTED IN THE MILITARY?</a:t>
            </a:r>
          </a:p>
        </p:txBody>
      </p:sp>
      <p:pic>
        <p:nvPicPr>
          <p:cNvPr id="5" name="Content Placeholder 4" descr="A group of people in a field&#10;&#10;Description automatically generated">
            <a:extLst>
              <a:ext uri="{FF2B5EF4-FFF2-40B4-BE49-F238E27FC236}">
                <a16:creationId xmlns:a16="http://schemas.microsoft.com/office/drawing/2014/main" id="{FBED574B-7548-4CAB-AE08-BA4A690BF4F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1001" r="21002"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6" name="Freeform: Shape 35">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11">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6" name="TextBox 5">
            <a:extLst>
              <a:ext uri="{FF2B5EF4-FFF2-40B4-BE49-F238E27FC236}">
                <a16:creationId xmlns:a16="http://schemas.microsoft.com/office/drawing/2014/main" id="{CCC69F51-B8E0-4538-8E25-6F5642B5513B}"/>
              </a:ext>
            </a:extLst>
          </p:cNvPr>
          <p:cNvSpPr txBox="1"/>
          <p:nvPr/>
        </p:nvSpPr>
        <p:spPr>
          <a:xfrm>
            <a:off x="9572373" y="6657944"/>
            <a:ext cx="26196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s://en.wikipedia.org/wiki/File:USMA_Color_Guard_on_Parade.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D734C04F-4B31-4790-AD78-8A7563B71F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7934006"/>
      </p:ext>
    </p:extLst>
  </p:cSld>
  <p:clrMapOvr>
    <a:masterClrMapping/>
  </p:clrMapOvr>
  <mc:AlternateContent xmlns:mc="http://schemas.openxmlformats.org/markup-compatibility/2006" xmlns:p14="http://schemas.microsoft.com/office/powerpoint/2010/main">
    <mc:Choice Requires="p14">
      <p:transition spd="slow" p14:dur="2000" advTm="13341"/>
    </mc:Choice>
    <mc:Fallback xmlns="">
      <p:transition spd="slow" advTm="13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45" name="Rectangle 2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3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3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3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6" name="Oval 3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9" name="Rectangle 3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B8D46D-B137-44AE-A3B7-C597C85FBAFA}"/>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dirty="0">
                <a:solidFill>
                  <a:schemeClr val="tx1"/>
                </a:solidFill>
              </a:rPr>
              <a:t>DIVISION I OR II COLLEGE SPORTS</a:t>
            </a:r>
          </a:p>
        </p:txBody>
      </p:sp>
      <p:sp>
        <p:nvSpPr>
          <p:cNvPr id="50" name="Freeform: Shape 40">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A picture containing drawing&#10;&#10;Description automatically generated">
            <a:extLst>
              <a:ext uri="{FF2B5EF4-FFF2-40B4-BE49-F238E27FC236}">
                <a16:creationId xmlns:a16="http://schemas.microsoft.com/office/drawing/2014/main" id="{E912C962-3F1D-4C5A-8811-148F5054D38B}"/>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7535" r="-2" b="-2"/>
          <a:stretch/>
        </p:blipFill>
        <p:spPr>
          <a:xfrm>
            <a:off x="663388" y="1624678"/>
            <a:ext cx="3972222" cy="3608644"/>
          </a:xfrm>
          <a:prstGeom prst="rect">
            <a:avLst/>
          </a:prstGeom>
        </p:spPr>
      </p:pic>
      <p:sp>
        <p:nvSpPr>
          <p:cNvPr id="6" name="TextBox 5">
            <a:extLst>
              <a:ext uri="{FF2B5EF4-FFF2-40B4-BE49-F238E27FC236}">
                <a16:creationId xmlns:a16="http://schemas.microsoft.com/office/drawing/2014/main" id="{F7969219-9B92-4239-8716-C471DF563C17}"/>
              </a:ext>
            </a:extLst>
          </p:cNvPr>
          <p:cNvSpPr txBox="1"/>
          <p:nvPr/>
        </p:nvSpPr>
        <p:spPr>
          <a:xfrm>
            <a:off x="2015983" y="5033267"/>
            <a:ext cx="26196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1" tooltip="https://en.wikipedia.org/wiki/NCAA_Division_II">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D57E5FA6-71ED-4236-BEFE-36FA6D01B78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1102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765"/>
    </mc:Choice>
    <mc:Fallback xmlns="">
      <p:transition spd="slow" advTm="1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43" name="Rectangle 26">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8">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30">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6" name="Group 32">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4" name="Oval 33">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sp>
        <p:sp>
          <p:nvSpPr>
            <p:cNvPr id="35" name="Oval 34">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47" name="Rectangle 36">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8" name="Rectangle 38">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971CC8-DDBF-4F67-9C51-89A1ED62CBF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5600" dirty="0">
                <a:solidFill>
                  <a:schemeClr val="tx1"/>
                </a:solidFill>
              </a:rPr>
              <a:t>VISIT COLLEGE CAMPUSES</a:t>
            </a:r>
            <a:br>
              <a:rPr lang="en-US" sz="5600" dirty="0">
                <a:solidFill>
                  <a:schemeClr val="tx1"/>
                </a:solidFill>
              </a:rPr>
            </a:br>
            <a:r>
              <a:rPr lang="en-US" sz="5600" dirty="0">
                <a:solidFill>
                  <a:schemeClr val="tx1"/>
                </a:solidFill>
              </a:rPr>
              <a:t>ATTEND COLLEGE FAIRS</a:t>
            </a:r>
          </a:p>
        </p:txBody>
      </p:sp>
      <p:pic>
        <p:nvPicPr>
          <p:cNvPr id="5" name="Content Placeholder 4" descr="A large brick building with grass and trees&#10;&#10;Description automatically generated">
            <a:extLst>
              <a:ext uri="{FF2B5EF4-FFF2-40B4-BE49-F238E27FC236}">
                <a16:creationId xmlns:a16="http://schemas.microsoft.com/office/drawing/2014/main" id="{2871643A-F177-4525-BD7E-47CF2BBE5F4E}"/>
              </a:ext>
            </a:extLst>
          </p:cNvPr>
          <p:cNvPicPr>
            <a:picLocks noChangeAspect="1"/>
          </p:cNvPicPr>
          <p:nvPr/>
        </p:nvPicPr>
        <p:blipFill rotWithShape="1">
          <a:blip r:embed="rId10">
            <a:extLst>
              <a:ext uri="{28A0092B-C50C-407E-A947-70E740481C1C}">
                <a14:useLocalDpi xmlns:a14="http://schemas.microsoft.com/office/drawing/2010/main" val="0"/>
              </a:ext>
            </a:extLst>
          </a:blip>
          <a:srcRect t="6648" b="19299"/>
          <a:stretch/>
        </p:blipFill>
        <p:spPr>
          <a:xfrm>
            <a:off x="20" y="10"/>
            <a:ext cx="12191980" cy="4243361"/>
          </a:xfrm>
          <a:prstGeom prst="rect">
            <a:avLst/>
          </a:prstGeom>
        </p:spPr>
      </p:pic>
      <p:pic>
        <p:nvPicPr>
          <p:cNvPr id="6" name="Audio 5">
            <a:hlinkClick r:id="" action="ppaction://media"/>
            <a:extLst>
              <a:ext uri="{FF2B5EF4-FFF2-40B4-BE49-F238E27FC236}">
                <a16:creationId xmlns:a16="http://schemas.microsoft.com/office/drawing/2014/main" id="{A704071C-ECA3-46CB-A6A8-CB9263851F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7117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369"/>
    </mc:Choice>
    <mc:Fallback xmlns="">
      <p:transition spd="slow" advTm="2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4">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C8B44B04-B290-4027-9154-5BAC3FE71320}"/>
              </a:ext>
            </a:extLst>
          </p:cNvPr>
          <p:cNvSpPr>
            <a:spLocks noGrp="1"/>
          </p:cNvSpPr>
          <p:nvPr>
            <p:ph type="title"/>
          </p:nvPr>
        </p:nvSpPr>
        <p:spPr>
          <a:xfrm>
            <a:off x="6011838" y="2681784"/>
            <a:ext cx="5226137" cy="1407494"/>
          </a:xfrm>
        </p:spPr>
        <p:txBody>
          <a:bodyPr>
            <a:normAutofit/>
          </a:bodyPr>
          <a:lstStyle/>
          <a:p>
            <a:pPr lvl="0">
              <a:spcBef>
                <a:spcPts val="1200"/>
              </a:spcBef>
              <a:buClr>
                <a:srgbClr val="D34817">
                  <a:lumMod val="75000"/>
                </a:srgbClr>
              </a:buClr>
              <a:buSzPct val="85000"/>
            </a:pPr>
            <a:r>
              <a:rPr lang="en-US" sz="4000" dirty="0"/>
              <a:t>Enjoy your summer &amp; USE </a:t>
            </a:r>
            <a:br>
              <a:rPr lang="en-US" sz="4000" dirty="0"/>
            </a:br>
            <a:r>
              <a:rPr lang="en-US" sz="4000" dirty="0"/>
              <a:t>YOUR TIME WISELY!</a:t>
            </a:r>
          </a:p>
        </p:txBody>
      </p:sp>
      <p:pic>
        <p:nvPicPr>
          <p:cNvPr id="5" name="Content Placeholder 4" descr="A group of people in a field&#10;&#10;Description automatically generated">
            <a:extLst>
              <a:ext uri="{FF2B5EF4-FFF2-40B4-BE49-F238E27FC236}">
                <a16:creationId xmlns:a16="http://schemas.microsoft.com/office/drawing/2014/main" id="{DCB795DF-73D4-45A8-82A7-E3FE756B4B8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3433" r="-4" b="11670"/>
          <a:stretch/>
        </p:blipFill>
        <p:spPr>
          <a:xfrm>
            <a:off x="5233763" y="10"/>
            <a:ext cx="4480560" cy="2516773"/>
          </a:xfrm>
          <a:custGeom>
            <a:avLst/>
            <a:gdLst/>
            <a:ahLst/>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p:spPr>
      </p:pic>
      <p:sp>
        <p:nvSpPr>
          <p:cNvPr id="36" name="Freeform: Shape 26">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8">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3" name="Content Placeholder 12">
            <a:extLst>
              <a:ext uri="{FF2B5EF4-FFF2-40B4-BE49-F238E27FC236}">
                <a16:creationId xmlns:a16="http://schemas.microsoft.com/office/drawing/2014/main" id="{A21760D9-8D68-46DE-B84E-96F5C5AC644A}"/>
              </a:ext>
            </a:extLst>
          </p:cNvPr>
          <p:cNvSpPr>
            <a:spLocks noGrp="1"/>
          </p:cNvSpPr>
          <p:nvPr>
            <p:ph idx="1"/>
          </p:nvPr>
        </p:nvSpPr>
        <p:spPr>
          <a:xfrm>
            <a:off x="6011837" y="4189863"/>
            <a:ext cx="5226137" cy="1982336"/>
          </a:xfrm>
        </p:spPr>
        <p:txBody>
          <a:bodyPr>
            <a:normAutofit/>
          </a:bodyPr>
          <a:lstStyle/>
          <a:p>
            <a:r>
              <a:rPr lang="en-US" dirty="0"/>
              <a:t>ATTEND SUMMER CAMPS</a:t>
            </a:r>
          </a:p>
          <a:p>
            <a:r>
              <a:rPr lang="en-US" dirty="0"/>
              <a:t>ATTEND CAREER CAMPS</a:t>
            </a:r>
          </a:p>
          <a:p>
            <a:r>
              <a:rPr lang="en-US" dirty="0"/>
              <a:t>VOLUNTEER</a:t>
            </a:r>
          </a:p>
        </p:txBody>
      </p:sp>
      <p:pic>
        <p:nvPicPr>
          <p:cNvPr id="8" name="Picture 7" descr="A group of people looking at a person&#10;&#10;Description automatically generated">
            <a:extLst>
              <a:ext uri="{FF2B5EF4-FFF2-40B4-BE49-F238E27FC236}">
                <a16:creationId xmlns:a16="http://schemas.microsoft.com/office/drawing/2014/main" id="{E1D320FB-C26A-4845-9E4D-9A51B166714A}"/>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6873" r="3128" b="1"/>
          <a:stretch/>
        </p:blipFill>
        <p:spPr>
          <a:xfrm>
            <a:off x="20" y="537668"/>
            <a:ext cx="5681184" cy="6320333"/>
          </a:xfrm>
          <a:custGeom>
            <a:avLst/>
            <a:gdLst/>
            <a:ahLst/>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
        <p:nvSpPr>
          <p:cNvPr id="37" name="Freeform: Shape 28">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8">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38" name="Group 30">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3" name="Oval 32">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TextBox 5">
            <a:extLst>
              <a:ext uri="{FF2B5EF4-FFF2-40B4-BE49-F238E27FC236}">
                <a16:creationId xmlns:a16="http://schemas.microsoft.com/office/drawing/2014/main" id="{28D7DA2A-1865-4705-9F86-6208B2A0604B}"/>
              </a:ext>
            </a:extLst>
          </p:cNvPr>
          <p:cNvSpPr txBox="1"/>
          <p:nvPr/>
        </p:nvSpPr>
        <p:spPr>
          <a:xfrm>
            <a:off x="6752494" y="6870700"/>
            <a:ext cx="278473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www.cdnee.org/summer-camp-2013-report-regenerate-europ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
        <p:nvSpPr>
          <p:cNvPr id="9" name="TextBox 8">
            <a:extLst>
              <a:ext uri="{FF2B5EF4-FFF2-40B4-BE49-F238E27FC236}">
                <a16:creationId xmlns:a16="http://schemas.microsoft.com/office/drawing/2014/main" id="{C56D1ECD-3436-4265-B313-833028C7612A}"/>
              </a:ext>
            </a:extLst>
          </p:cNvPr>
          <p:cNvSpPr txBox="1"/>
          <p:nvPr/>
        </p:nvSpPr>
        <p:spPr>
          <a:xfrm>
            <a:off x="9549931" y="6870700"/>
            <a:ext cx="264206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greenandgold.uaa.alaska.edu/blog/55593/aspiring-nurses-get-networking-skills-head-start-rrann-camp/">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4"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10" name="Audio 9">
            <a:hlinkClick r:id="" action="ppaction://media"/>
            <a:extLst>
              <a:ext uri="{FF2B5EF4-FFF2-40B4-BE49-F238E27FC236}">
                <a16:creationId xmlns:a16="http://schemas.microsoft.com/office/drawing/2014/main" id="{3F91AFF8-471F-4F30-A3BA-4EBB34DCF95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5174437"/>
      </p:ext>
    </p:extLst>
  </p:cSld>
  <p:clrMapOvr>
    <a:masterClrMapping/>
  </p:clrMapOvr>
  <mc:AlternateContent xmlns:mc="http://schemas.openxmlformats.org/markup-compatibility/2006" xmlns:p14="http://schemas.microsoft.com/office/powerpoint/2010/main">
    <mc:Choice Requires="p14">
      <p:transition spd="slow" p14:dur="2000" advTm="13810"/>
    </mc:Choice>
    <mc:Fallback xmlns="">
      <p:transition spd="slow" advTm="1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16F34D73-E500-4520-8B65-03B5BDB57FA0}"/>
              </a:ext>
            </a:extLst>
          </p:cNvPr>
          <p:cNvSpPr>
            <a:spLocks noGrp="1"/>
          </p:cNvSpPr>
          <p:nvPr>
            <p:ph type="title"/>
          </p:nvPr>
        </p:nvSpPr>
        <p:spPr>
          <a:xfrm>
            <a:off x="1286934" y="1465790"/>
            <a:ext cx="3860798" cy="3941345"/>
          </a:xfrm>
        </p:spPr>
        <p:txBody>
          <a:bodyPr>
            <a:normAutofit/>
          </a:bodyPr>
          <a:lstStyle/>
          <a:p>
            <a:r>
              <a:rPr lang="en-US" sz="5600" dirty="0"/>
              <a:t>Oregon pacific area health education center</a:t>
            </a:r>
          </a:p>
        </p:txBody>
      </p:sp>
      <p:sp>
        <p:nvSpPr>
          <p:cNvPr id="3" name="Content Placeholder 2">
            <a:extLst>
              <a:ext uri="{FF2B5EF4-FFF2-40B4-BE49-F238E27FC236}">
                <a16:creationId xmlns:a16="http://schemas.microsoft.com/office/drawing/2014/main" id="{7ACC4181-7E56-49DF-9978-85D22C8AA4D5}"/>
              </a:ext>
            </a:extLst>
          </p:cNvPr>
          <p:cNvSpPr>
            <a:spLocks noGrp="1"/>
          </p:cNvSpPr>
          <p:nvPr>
            <p:ph idx="1"/>
          </p:nvPr>
        </p:nvSpPr>
        <p:spPr>
          <a:xfrm>
            <a:off x="6417733" y="1359090"/>
            <a:ext cx="5132665" cy="4048046"/>
          </a:xfrm>
        </p:spPr>
        <p:txBody>
          <a:bodyPr anchor="ctr">
            <a:normAutofit/>
          </a:bodyPr>
          <a:lstStyle/>
          <a:p>
            <a:pPr marL="0" lvl="0" indent="0" algn="ctr">
              <a:spcBef>
                <a:spcPct val="0"/>
              </a:spcBef>
              <a:spcAft>
                <a:spcPts val="600"/>
              </a:spcAft>
              <a:buClrTx/>
              <a:buSzTx/>
              <a:buNone/>
              <a:defRPr/>
            </a:pPr>
            <a:r>
              <a:rPr lang="en-US" sz="3600" cap="all" dirty="0">
                <a:solidFill>
                  <a:srgbClr val="8FA751"/>
                </a:solidFill>
                <a:latin typeface="+mj-lt"/>
                <a:ea typeface="Gungsuh" panose="02030600000101010101" pitchFamily="18" charset="-127"/>
              </a:rPr>
              <a:t>Please take this post </a:t>
            </a:r>
          </a:p>
          <a:p>
            <a:pPr marL="0" lvl="0" indent="0" algn="ctr">
              <a:spcBef>
                <a:spcPct val="0"/>
              </a:spcBef>
              <a:spcAft>
                <a:spcPts val="600"/>
              </a:spcAft>
              <a:buClrTx/>
              <a:buSzTx/>
              <a:buNone/>
              <a:defRPr/>
            </a:pPr>
            <a:r>
              <a:rPr lang="en-US" sz="3600" cap="all" dirty="0">
                <a:solidFill>
                  <a:srgbClr val="8FA751"/>
                </a:solidFill>
                <a:latin typeface="+mj-lt"/>
                <a:ea typeface="Gungsuh" panose="02030600000101010101" pitchFamily="18" charset="-127"/>
              </a:rPr>
              <a:t>presentation survey</a:t>
            </a:r>
          </a:p>
          <a:p>
            <a:pPr marL="0" lvl="0" indent="0" defTabSz="457200">
              <a:lnSpc>
                <a:spcPct val="100000"/>
              </a:lnSpc>
              <a:spcBef>
                <a:spcPts val="0"/>
              </a:spcBef>
              <a:spcAft>
                <a:spcPts val="600"/>
              </a:spcAft>
              <a:buClrTx/>
              <a:buSzTx/>
              <a:buNone/>
              <a:defRPr/>
            </a:pPr>
            <a:endParaRPr lang="en-US" sz="1800" dirty="0">
              <a:solidFill>
                <a:prstClr val="black"/>
              </a:solidFill>
              <a:latin typeface="Impact" panose="020B0806030902050204"/>
              <a:hlinkClick r:id="rId6">
                <a:extLst>
                  <a:ext uri="{A12FA001-AC4F-418D-AE19-62706E023703}">
                    <ahyp:hlinkClr xmlns:ahyp="http://schemas.microsoft.com/office/drawing/2018/hyperlinkcolor" val="tx"/>
                  </a:ext>
                </a:extLst>
              </a:hlinkClick>
            </a:endParaRPr>
          </a:p>
          <a:p>
            <a:pPr marL="0" lvl="0" indent="0" defTabSz="457200">
              <a:lnSpc>
                <a:spcPct val="100000"/>
              </a:lnSpc>
              <a:spcBef>
                <a:spcPts val="0"/>
              </a:spcBef>
              <a:spcAft>
                <a:spcPts val="600"/>
              </a:spcAft>
              <a:buClrTx/>
              <a:buSzTx/>
              <a:buNone/>
              <a:defRPr/>
            </a:pPr>
            <a:r>
              <a:rPr lang="en-US" sz="1800" dirty="0">
                <a:solidFill>
                  <a:prstClr val="black"/>
                </a:solidFill>
                <a:latin typeface="Impact" panose="020B0806030902050204"/>
                <a:hlinkClick r:id="rId6">
                  <a:extLst>
                    <a:ext uri="{A12FA001-AC4F-418D-AE19-62706E023703}">
                      <ahyp:hlinkClr xmlns:ahyp="http://schemas.microsoft.com/office/drawing/2018/hyperlinkcolor" val="tx"/>
                    </a:ext>
                  </a:extLst>
                </a:hlinkClick>
              </a:rPr>
              <a:t>https://docs.google.com/forms/d/e/1FAIpQLSfon72xhPX10PnyMmqHf7YVsCEKBlElM_CfXxakT_PXmMp9nA/viewform?usp=sf_link</a:t>
            </a:r>
            <a:endParaRPr lang="en-US" sz="1800" dirty="0">
              <a:solidFill>
                <a:prstClr val="black"/>
              </a:solidFill>
              <a:latin typeface="Impact" panose="020B0806030902050204"/>
            </a:endParaRPr>
          </a:p>
          <a:p>
            <a:endParaRPr lang="en-US" dirty="0"/>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6" name="Audio 5">
            <a:hlinkClick r:id="" action="ppaction://media"/>
            <a:extLst>
              <a:ext uri="{FF2B5EF4-FFF2-40B4-BE49-F238E27FC236}">
                <a16:creationId xmlns:a16="http://schemas.microsoft.com/office/drawing/2014/main" id="{6F55A863-6FA8-4211-86E0-1A3CE068A4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4" name="Rectangle 3">
            <a:extLst>
              <a:ext uri="{FF2B5EF4-FFF2-40B4-BE49-F238E27FC236}">
                <a16:creationId xmlns:a16="http://schemas.microsoft.com/office/drawing/2014/main" id="{38E0405F-A1FA-490A-98BB-9F4B8F0C781F}"/>
              </a:ext>
            </a:extLst>
          </p:cNvPr>
          <p:cNvSpPr/>
          <p:nvPr/>
        </p:nvSpPr>
        <p:spPr>
          <a:xfrm>
            <a:off x="5936065" y="4976248"/>
            <a:ext cx="6096000" cy="861774"/>
          </a:xfrm>
          <a:prstGeom prst="rect">
            <a:avLst/>
          </a:prstGeom>
        </p:spPr>
        <p:txBody>
          <a:bodyPr>
            <a:spAutoFit/>
          </a:bodyPr>
          <a:lstStyle/>
          <a:p>
            <a:r>
              <a:rPr lang="en-US" sz="1000" dirty="0"/>
              <a:t>This presentation was supported by the Health Resources and Services Administration (HRSA) of the U.S. Department of Health and Human Services (HHS) as part of a subaward totaling $101,995 (33%) financed with Federal funding and $210,226 (67%) financed with non-Federal sources. The contents are those of the author(s) and do not necessary represent the official views of, nor an endorsement, by HRSA, HHS or the U.S. Government.</a:t>
            </a:r>
          </a:p>
        </p:txBody>
      </p:sp>
    </p:spTree>
    <p:extLst>
      <p:ext uri="{BB962C8B-B14F-4D97-AF65-F5344CB8AC3E}">
        <p14:creationId xmlns:p14="http://schemas.microsoft.com/office/powerpoint/2010/main" val="1763857670"/>
      </p:ext>
    </p:extLst>
  </p:cSld>
  <p:clrMapOvr>
    <a:masterClrMapping/>
  </p:clrMapOvr>
  <mc:AlternateContent xmlns:mc="http://schemas.openxmlformats.org/markup-compatibility/2006" xmlns:p14="http://schemas.microsoft.com/office/powerpoint/2010/main">
    <mc:Choice Requires="p14">
      <p:transition spd="slow" p14:dur="2000" advTm="6672"/>
    </mc:Choice>
    <mc:Fallback xmlns="">
      <p:transition spd="slow" advTm="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Content Placeholder 3" descr="A picture containing drawing&#10;&#10;Description automatically generated">
            <a:extLst>
              <a:ext uri="{FF2B5EF4-FFF2-40B4-BE49-F238E27FC236}">
                <a16:creationId xmlns:a16="http://schemas.microsoft.com/office/drawing/2014/main" id="{71B768B3-96C9-4606-8E69-106D35C623DE}"/>
              </a:ext>
            </a:extLst>
          </p:cNvPr>
          <p:cNvPicPr>
            <a:picLocks noGrp="1" noChangeAspect="1"/>
          </p:cNvPicPr>
          <p:nvPr>
            <p:ph sz="quarter" idx="13"/>
          </p:nvPr>
        </p:nvPicPr>
        <p:blipFill>
          <a:blip r:embed="rId4"/>
          <a:stretch>
            <a:fillRect/>
          </a:stretch>
        </p:blipFill>
        <p:spPr>
          <a:xfrm>
            <a:off x="5827363" y="640302"/>
            <a:ext cx="5756561" cy="1361429"/>
          </a:xfrm>
          <a:prstGeom prst="rect">
            <a:avLst/>
          </a:prstGeom>
        </p:spPr>
      </p:pic>
      <p:sp>
        <p:nvSpPr>
          <p:cNvPr id="5" name="TextBox 4">
            <a:extLst>
              <a:ext uri="{FF2B5EF4-FFF2-40B4-BE49-F238E27FC236}">
                <a16:creationId xmlns:a16="http://schemas.microsoft.com/office/drawing/2014/main" id="{057AF8FE-10A0-4606-9CC6-9AA263DD7534}"/>
              </a:ext>
            </a:extLst>
          </p:cNvPr>
          <p:cNvSpPr txBox="1"/>
          <p:nvPr/>
        </p:nvSpPr>
        <p:spPr>
          <a:xfrm>
            <a:off x="1581150" y="1811953"/>
            <a:ext cx="9029699"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a:ea typeface="+mn-ea"/>
                <a:cs typeface="+mn-cs"/>
              </a:rPr>
              <a:t>If you have any questions or comments, please feel free to email: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Shellene Dougherty, 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5"/>
              </a:rPr>
              <a:t>shdougherty@samhealth.org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Julia Labahn, Education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6"/>
              </a:rPr>
              <a:t>Jlabahn@samhealth.org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Petra Gutierrez, Education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7"/>
              </a:rPr>
              <a:t>pgutierrez@samhealth.org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Carmen Boone, Education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hlinkClick r:id="rId8"/>
              </a:rPr>
              <a:t>carmenb@</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8"/>
              </a:rPr>
              <a:t>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www.opahec.org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13" name="Audio 12">
            <a:hlinkClick r:id="" action="ppaction://media"/>
            <a:extLst>
              <a:ext uri="{FF2B5EF4-FFF2-40B4-BE49-F238E27FC236}">
                <a16:creationId xmlns:a16="http://schemas.microsoft.com/office/drawing/2014/main" id="{5545F3F5-0B9F-40ED-9505-3F323FD47D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7203978"/>
      </p:ext>
    </p:extLst>
  </p:cSld>
  <p:clrMapOvr>
    <a:masterClrMapping/>
  </p:clrMapOvr>
  <mc:AlternateContent xmlns:mc="http://schemas.openxmlformats.org/markup-compatibility/2006" xmlns:p14="http://schemas.microsoft.com/office/powerpoint/2010/main">
    <mc:Choice Requires="p14">
      <p:transition spd="slow" p14:dur="2000" advTm="14303"/>
    </mc:Choice>
    <mc:Fallback xmlns="">
      <p:transition spd="slow" advTm="1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64" name="Rectangle 54">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6" name="Rectangle 56">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8" name="Rectangle 58">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61" name="Group 60">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2" name="Oval 61">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3" name="Oval 62">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65" name="Rectangle 6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Content Placeholder 2">
            <a:extLst>
              <a:ext uri="{FF2B5EF4-FFF2-40B4-BE49-F238E27FC236}">
                <a16:creationId xmlns:a16="http://schemas.microsoft.com/office/drawing/2014/main" id="{9FDA9A49-F98C-4D78-898A-E572C005E5AD}"/>
              </a:ext>
            </a:extLst>
          </p:cNvPr>
          <p:cNvSpPr>
            <a:spLocks noGrp="1"/>
          </p:cNvSpPr>
          <p:nvPr>
            <p:ph idx="1"/>
          </p:nvPr>
        </p:nvSpPr>
        <p:spPr>
          <a:xfrm>
            <a:off x="6556100" y="5482346"/>
            <a:ext cx="4972512" cy="722058"/>
          </a:xfrm>
        </p:spPr>
        <p:txBody>
          <a:bodyPr vert="horz" lIns="91440" tIns="45720" rIns="91440" bIns="45720" rtlCol="0">
            <a:normAutofit/>
          </a:bodyPr>
          <a:lstStyle/>
          <a:p>
            <a:pPr marL="0" indent="0">
              <a:buNone/>
            </a:pPr>
            <a:r>
              <a:rPr lang="en-US" sz="2200" dirty="0">
                <a:solidFill>
                  <a:srgbClr val="FFFFFF"/>
                </a:solidFill>
              </a:rPr>
              <a:t>MEET WITH YOUR COUNSELOR</a:t>
            </a:r>
          </a:p>
        </p:txBody>
      </p:sp>
      <p:sp>
        <p:nvSpPr>
          <p:cNvPr id="67" name="Freeform: Shape 66">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9" name="Picture 8" descr="Two people sitting at a table&#10;&#10;Description automatically generated">
            <a:extLst>
              <a:ext uri="{FF2B5EF4-FFF2-40B4-BE49-F238E27FC236}">
                <a16:creationId xmlns:a16="http://schemas.microsoft.com/office/drawing/2014/main" id="{F3C981E8-125B-4084-84D7-EC872FB2053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299128" y="875823"/>
            <a:ext cx="5569751" cy="4299696"/>
          </a:xfrm>
          <a:prstGeom prst="rect">
            <a:avLst/>
          </a:prstGeom>
        </p:spPr>
      </p:pic>
      <p:sp>
        <p:nvSpPr>
          <p:cNvPr id="10" name="TextBox 9">
            <a:extLst>
              <a:ext uri="{FF2B5EF4-FFF2-40B4-BE49-F238E27FC236}">
                <a16:creationId xmlns:a16="http://schemas.microsoft.com/office/drawing/2014/main" id="{B35D46DA-8F31-474C-8919-EA3DB26D9169}"/>
              </a:ext>
            </a:extLst>
          </p:cNvPr>
          <p:cNvSpPr txBox="1"/>
          <p:nvPr/>
        </p:nvSpPr>
        <p:spPr>
          <a:xfrm>
            <a:off x="8601943" y="4332691"/>
            <a:ext cx="3818199" cy="230832"/>
          </a:xfrm>
          <a:prstGeom prst="rect">
            <a:avLst/>
          </a:prstGeom>
          <a:noFill/>
        </p:spPr>
        <p:txBody>
          <a:bodyPr wrap="square" rtlCol="0">
            <a:spAutoFit/>
          </a:bodyPr>
          <a:lstStyle/>
          <a:p>
            <a:r>
              <a:rPr lang="en-US" sz="900" dirty="0">
                <a:hlinkClick r:id="rId10" tooltip="https://courses.lumenlearning.com/collegesuccess-lumen/chapter/college-overview/"/>
              </a:rPr>
              <a:t>This Photo</a:t>
            </a:r>
            <a:r>
              <a:rPr lang="en-US" sz="900" dirty="0"/>
              <a:t> by Unknown Author is licensed under </a:t>
            </a:r>
            <a:r>
              <a:rPr lang="en-US" sz="900" dirty="0">
                <a:hlinkClick r:id="rId11" tooltip="https://creativecommons.org/licenses/by/3.0/"/>
              </a:rPr>
              <a:t>CC BY</a:t>
            </a:r>
            <a:endParaRPr lang="en-US" sz="900" dirty="0"/>
          </a:p>
        </p:txBody>
      </p:sp>
      <p:sp>
        <p:nvSpPr>
          <p:cNvPr id="21" name="Title 1">
            <a:extLst>
              <a:ext uri="{FF2B5EF4-FFF2-40B4-BE49-F238E27FC236}">
                <a16:creationId xmlns:a16="http://schemas.microsoft.com/office/drawing/2014/main" id="{6ECA581C-06DC-405B-92A9-349FC9B82F34}"/>
              </a:ext>
            </a:extLst>
          </p:cNvPr>
          <p:cNvSpPr>
            <a:spLocks noGrp="1"/>
          </p:cNvSpPr>
          <p:nvPr>
            <p:ph type="title"/>
          </p:nvPr>
        </p:nvSpPr>
        <p:spPr>
          <a:xfrm>
            <a:off x="329861" y="484188"/>
            <a:ext cx="5378294" cy="3358200"/>
          </a:xfrm>
        </p:spPr>
        <p:txBody>
          <a:bodyPr vert="horz" lIns="91440" tIns="45720" rIns="91440" bIns="45720" rtlCol="0" anchor="b">
            <a:normAutofit/>
          </a:bodyPr>
          <a:lstStyle/>
          <a:p>
            <a:pPr>
              <a:lnSpc>
                <a:spcPct val="80000"/>
              </a:lnSpc>
            </a:pPr>
            <a:r>
              <a:rPr lang="en-US" sz="7200" dirty="0">
                <a:solidFill>
                  <a:schemeClr val="bg1"/>
                </a:solidFill>
              </a:rPr>
              <a:t>Step by step</a:t>
            </a:r>
          </a:p>
        </p:txBody>
      </p:sp>
      <p:pic>
        <p:nvPicPr>
          <p:cNvPr id="17" name="Audio 16">
            <a:hlinkClick r:id="" action="ppaction://media"/>
            <a:extLst>
              <a:ext uri="{FF2B5EF4-FFF2-40B4-BE49-F238E27FC236}">
                <a16:creationId xmlns:a16="http://schemas.microsoft.com/office/drawing/2014/main" id="{9311485C-21F4-4127-B1BB-258A8A8A9EB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6129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622"/>
    </mc:Choice>
    <mc:Fallback xmlns="">
      <p:transition spd="slow" advTm="26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C4F8-4F48-4AE8-80E0-2BD2EA796478}"/>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7953C1FC-832B-4A19-9EA1-F883FAC27620}"/>
              </a:ext>
            </a:extLst>
          </p:cNvPr>
          <p:cNvSpPr>
            <a:spLocks noGrp="1"/>
          </p:cNvSpPr>
          <p:nvPr>
            <p:ph idx="1"/>
          </p:nvPr>
        </p:nvSpPr>
        <p:spPr/>
        <p:txBody>
          <a:bodyPr/>
          <a:lstStyle/>
          <a:p>
            <a:r>
              <a:rPr lang="en-US" dirty="0"/>
              <a:t>(n.d.). Retrieved August 13, 2020, from </a:t>
            </a:r>
            <a:r>
              <a:rPr lang="en-US" dirty="0">
                <a:hlinkClick r:id="rId2"/>
              </a:rPr>
              <a:t>https://bigfuture.collegeboard.org/get-in/testing/8-things-to-know-about-how-colleges-use-admission-tests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6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1"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C65FCDFF-9A97-4721-B685-F3D7FE1259FB}"/>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dirty="0">
                <a:blipFill dpi="0" rotWithShape="1">
                  <a:blip r:embed="rId7"/>
                  <a:srcRect/>
                  <a:tile tx="6350" ty="-127000" sx="65000" sy="64000" flip="none" algn="tl"/>
                </a:blipFill>
              </a:rPr>
              <a:t>GRADES ARE IMPORTANT</a:t>
            </a:r>
          </a:p>
        </p:txBody>
      </p:sp>
      <p:pic>
        <p:nvPicPr>
          <p:cNvPr id="5" name="Content Placeholder 4" descr="A picture containing game&#10;&#10;Description automatically generated">
            <a:extLst>
              <a:ext uri="{FF2B5EF4-FFF2-40B4-BE49-F238E27FC236}">
                <a16:creationId xmlns:a16="http://schemas.microsoft.com/office/drawing/2014/main" id="{EC15496D-F136-4382-8ED6-9DE1255DE67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7749" r="11590"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3" name="Freeform: Shape 22">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11">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 name="TextBox 5">
            <a:extLst>
              <a:ext uri="{FF2B5EF4-FFF2-40B4-BE49-F238E27FC236}">
                <a16:creationId xmlns:a16="http://schemas.microsoft.com/office/drawing/2014/main" id="{E0048AD8-2727-45BB-A940-695B1087A72B}"/>
              </a:ext>
            </a:extLst>
          </p:cNvPr>
          <p:cNvSpPr txBox="1"/>
          <p:nvPr/>
        </p:nvSpPr>
        <p:spPr>
          <a:xfrm>
            <a:off x="9572373" y="6657945"/>
            <a:ext cx="2619627"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hlinkClick r:id="rId10" tooltip="http://sensationalmarvels.wikidot.com/sibbal-uncle-kool-koo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hlinkClick r:id="rId12"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4" name="Audio 3">
            <a:hlinkClick r:id="" action="ppaction://media"/>
            <a:extLst>
              <a:ext uri="{FF2B5EF4-FFF2-40B4-BE49-F238E27FC236}">
                <a16:creationId xmlns:a16="http://schemas.microsoft.com/office/drawing/2014/main" id="{4EFD5897-DE5A-4C31-9C77-DE7A083FCA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5064121"/>
      </p:ext>
    </p:extLst>
  </p:cSld>
  <p:clrMapOvr>
    <a:masterClrMapping/>
  </p:clrMapOvr>
  <mc:AlternateContent xmlns:mc="http://schemas.openxmlformats.org/markup-compatibility/2006" xmlns:p14="http://schemas.microsoft.com/office/powerpoint/2010/main">
    <mc:Choice Requires="p14">
      <p:transition spd="slow" p14:dur="2000" advTm="20248"/>
    </mc:Choice>
    <mc:Fallback xmlns="">
      <p:transition spd="slow" advTm="2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D5D3575F-6BD1-4889-A240-1A683CAAB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E037193D-F8C4-4234-A7D1-A24AD3AC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F450CAB3-089A-49FB-8B72-B3ABD5A4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F510F87B-4C36-4922-9DFC-5373F6D686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90" name="Oval 89">
              <a:extLst>
                <a:ext uri="{FF2B5EF4-FFF2-40B4-BE49-F238E27FC236}">
                  <a16:creationId xmlns:a16="http://schemas.microsoft.com/office/drawing/2014/main" id="{2F4E2F9E-4DA4-4F83-9136-4D04AE769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1" name="Oval 90">
              <a:extLst>
                <a:ext uri="{FF2B5EF4-FFF2-40B4-BE49-F238E27FC236}">
                  <a16:creationId xmlns:a16="http://schemas.microsoft.com/office/drawing/2014/main" id="{61C5CFE5-AF0C-48ED-AB2C-40E04574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3" name="Rectangle 92">
            <a:extLst>
              <a:ext uri="{FF2B5EF4-FFF2-40B4-BE49-F238E27FC236}">
                <a16:creationId xmlns:a16="http://schemas.microsoft.com/office/drawing/2014/main" id="{341D973E-526C-4C77-B73C-1F9CAD017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5" name="Rectangle 94">
            <a:extLst>
              <a:ext uri="{FF2B5EF4-FFF2-40B4-BE49-F238E27FC236}">
                <a16:creationId xmlns:a16="http://schemas.microsoft.com/office/drawing/2014/main" id="{CFD4C8A3-6328-4053-AA3E-B90EA418F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7"/>
            <a:ext cx="12192000" cy="261046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27174E-DA77-4744-B4C2-968DED507537}"/>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200" kern="1200" cap="all" baseline="0" dirty="0">
                <a:blipFill dpi="0" rotWithShape="1">
                  <a:blip r:embed="rId7"/>
                  <a:srcRect/>
                  <a:tile tx="6350" ty="-127000" sx="65000" sy="64000" flip="none" algn="tl"/>
                </a:blipFill>
                <a:latin typeface="+mj-lt"/>
                <a:ea typeface="+mj-ea"/>
                <a:cs typeface="+mj-cs"/>
              </a:rPr>
              <a:t>IMPORTANT COURSES</a:t>
            </a:r>
          </a:p>
        </p:txBody>
      </p:sp>
      <p:pic>
        <p:nvPicPr>
          <p:cNvPr id="5" name="Content Placeholder 4" descr="A screenshot of a cell phone&#10;&#10;Description automatically generated">
            <a:extLst>
              <a:ext uri="{FF2B5EF4-FFF2-40B4-BE49-F238E27FC236}">
                <a16:creationId xmlns:a16="http://schemas.microsoft.com/office/drawing/2014/main" id="{54A32D8B-4498-4428-A4AA-384B7AAB754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5789" r="10530"/>
          <a:stretch/>
        </p:blipFill>
        <p:spPr>
          <a:xfrm>
            <a:off x="483577" y="846379"/>
            <a:ext cx="3526775" cy="2707845"/>
          </a:xfrm>
          <a:prstGeom prst="rect">
            <a:avLst/>
          </a:prstGeom>
        </p:spPr>
      </p:pic>
      <p:pic>
        <p:nvPicPr>
          <p:cNvPr id="8" name="Content Placeholder 7" descr="A close up of a device&#10;&#10;Description automatically generated">
            <a:extLst>
              <a:ext uri="{FF2B5EF4-FFF2-40B4-BE49-F238E27FC236}">
                <a16:creationId xmlns:a16="http://schemas.microsoft.com/office/drawing/2014/main" id="{25D15742-409E-4622-99A8-72913021F60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332084" y="1278932"/>
            <a:ext cx="3526775" cy="1842739"/>
          </a:xfrm>
          <a:prstGeom prst="rect">
            <a:avLst/>
          </a:prstGeom>
        </p:spPr>
      </p:pic>
      <p:pic>
        <p:nvPicPr>
          <p:cNvPr id="12" name="Content Placeholder 11" descr="A close up of a device&#10;&#10;Description automatically generated">
            <a:extLst>
              <a:ext uri="{FF2B5EF4-FFF2-40B4-BE49-F238E27FC236}">
                <a16:creationId xmlns:a16="http://schemas.microsoft.com/office/drawing/2014/main" id="{6EEC8A08-5290-46FD-8082-6BB69F0AA97A}"/>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180592" y="1406777"/>
            <a:ext cx="3526775" cy="1587048"/>
          </a:xfrm>
          <a:prstGeom prst="rect">
            <a:avLst/>
          </a:prstGeom>
        </p:spPr>
      </p:pic>
      <p:grpSp>
        <p:nvGrpSpPr>
          <p:cNvPr id="97" name="Group 96">
            <a:extLst>
              <a:ext uri="{FF2B5EF4-FFF2-40B4-BE49-F238E27FC236}">
                <a16:creationId xmlns:a16="http://schemas.microsoft.com/office/drawing/2014/main" id="{6D901EAB-7BBC-4861-B179-A436135DF8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98" name="Oval 97">
              <a:extLst>
                <a:ext uri="{FF2B5EF4-FFF2-40B4-BE49-F238E27FC236}">
                  <a16:creationId xmlns:a16="http://schemas.microsoft.com/office/drawing/2014/main" id="{65E14F4A-DDFB-49CD-909B-CCA5DF9B1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9" name="Oval 98">
              <a:extLst>
                <a:ext uri="{FF2B5EF4-FFF2-40B4-BE49-F238E27FC236}">
                  <a16:creationId xmlns:a16="http://schemas.microsoft.com/office/drawing/2014/main" id="{F0C767BB-2CD3-4BE8-9693-4F1BEF27B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0B81C324-90BA-42B7-8A97-8285C324C38D}"/>
              </a:ext>
            </a:extLst>
          </p:cNvPr>
          <p:cNvSpPr txBox="1"/>
          <p:nvPr/>
        </p:nvSpPr>
        <p:spPr>
          <a:xfrm>
            <a:off x="1390725" y="3354169"/>
            <a:ext cx="26196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math.stackexchange.com/questions/72994/triangle-questio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
        <p:nvSpPr>
          <p:cNvPr id="9" name="TextBox 8">
            <a:extLst>
              <a:ext uri="{FF2B5EF4-FFF2-40B4-BE49-F238E27FC236}">
                <a16:creationId xmlns:a16="http://schemas.microsoft.com/office/drawing/2014/main" id="{B6EB8C73-94CD-456B-8CF9-B3F239CD5BD1}"/>
              </a:ext>
            </a:extLst>
          </p:cNvPr>
          <p:cNvSpPr txBox="1"/>
          <p:nvPr/>
        </p:nvSpPr>
        <p:spPr>
          <a:xfrm>
            <a:off x="5239232" y="2921616"/>
            <a:ext cx="26196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2" tooltip="https://www.mrgscience.com/biology-extended-essay.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
        <p:nvSpPr>
          <p:cNvPr id="14" name="TextBox 13">
            <a:extLst>
              <a:ext uri="{FF2B5EF4-FFF2-40B4-BE49-F238E27FC236}">
                <a16:creationId xmlns:a16="http://schemas.microsoft.com/office/drawing/2014/main" id="{B55B897A-DEFB-455D-B1CE-FC1A3DE4F65A}"/>
              </a:ext>
            </a:extLst>
          </p:cNvPr>
          <p:cNvSpPr txBox="1"/>
          <p:nvPr/>
        </p:nvSpPr>
        <p:spPr>
          <a:xfrm>
            <a:off x="8922630" y="2793770"/>
            <a:ext cx="278473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4" tooltip="https://www.foreverastudent.com/2016/08/how-to-learn-foreign-language-fast-and.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6"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pic>
        <p:nvPicPr>
          <p:cNvPr id="22" name="Audio 21">
            <a:hlinkClick r:id="" action="ppaction://media"/>
            <a:extLst>
              <a:ext uri="{FF2B5EF4-FFF2-40B4-BE49-F238E27FC236}">
                <a16:creationId xmlns:a16="http://schemas.microsoft.com/office/drawing/2014/main" id="{18DB6359-12BD-4219-89D6-CE332094ECA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3029402"/>
      </p:ext>
    </p:extLst>
  </p:cSld>
  <p:clrMapOvr>
    <a:masterClrMapping/>
  </p:clrMapOvr>
  <mc:AlternateContent xmlns:mc="http://schemas.openxmlformats.org/markup-compatibility/2006" xmlns:p14="http://schemas.microsoft.com/office/powerpoint/2010/main">
    <mc:Choice Requires="p14">
      <p:transition spd="slow" p14:dur="2000" advTm="23228"/>
    </mc:Choice>
    <mc:Fallback xmlns="">
      <p:transition spd="slow" advTm="2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50" name="Rectangle 3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1" name="Rectangle 3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2" name="Rectangle 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53" name="Group 3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9" name="Oval 3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54" name="Rectangle 4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0F413B21-6617-49D2-93F9-FD51609C955F}"/>
              </a:ext>
            </a:extLst>
          </p:cNvPr>
          <p:cNvSpPr>
            <a:spLocks noGrp="1"/>
          </p:cNvSpPr>
          <p:nvPr>
            <p:ph type="title"/>
          </p:nvPr>
        </p:nvSpPr>
        <p:spPr>
          <a:xfrm>
            <a:off x="6556100" y="1360493"/>
            <a:ext cx="4972511" cy="3106732"/>
          </a:xfrm>
        </p:spPr>
        <p:txBody>
          <a:bodyPr vert="horz" lIns="91440" tIns="45720" rIns="91440" bIns="45720" rtlCol="0" anchor="b">
            <a:noAutofit/>
          </a:bodyPr>
          <a:lstStyle/>
          <a:p>
            <a:pPr>
              <a:lnSpc>
                <a:spcPct val="80000"/>
              </a:lnSpc>
            </a:pPr>
            <a:r>
              <a:rPr lang="en-US" sz="6600" dirty="0">
                <a:solidFill>
                  <a:schemeClr val="tx1"/>
                </a:solidFill>
              </a:rPr>
              <a:t>EXPLORE YOUR INTERESTS &amp; POSSIBLE CAREERS</a:t>
            </a:r>
          </a:p>
        </p:txBody>
      </p:sp>
      <p:sp>
        <p:nvSpPr>
          <p:cNvPr id="55" name="Freeform: Shape 43">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Content Placeholder 4" descr="A close up of a logo&#10;&#10;Description automatically generated">
            <a:extLst>
              <a:ext uri="{FF2B5EF4-FFF2-40B4-BE49-F238E27FC236}">
                <a16:creationId xmlns:a16="http://schemas.microsoft.com/office/drawing/2014/main" id="{9E960C45-EF9C-4DD7-B31C-38DB08BEE2B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47150" y="1526651"/>
            <a:ext cx="3804698" cy="3804698"/>
          </a:xfrm>
          <a:prstGeom prst="rect">
            <a:avLst/>
          </a:prstGeom>
        </p:spPr>
      </p:pic>
      <p:sp>
        <p:nvSpPr>
          <p:cNvPr id="6" name="TextBox 5">
            <a:extLst>
              <a:ext uri="{FF2B5EF4-FFF2-40B4-BE49-F238E27FC236}">
                <a16:creationId xmlns:a16="http://schemas.microsoft.com/office/drawing/2014/main" id="{73A1BE1C-E70C-4062-83DA-9DDFD2771D6B}"/>
              </a:ext>
            </a:extLst>
          </p:cNvPr>
          <p:cNvSpPr txBox="1"/>
          <p:nvPr/>
        </p:nvSpPr>
        <p:spPr>
          <a:xfrm>
            <a:off x="1767111" y="5131294"/>
            <a:ext cx="2784737"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hlinkClick r:id="rId10" tooltip="https://cecupbkmrsmps.blogspot.com/2018/08/apa-itu-kerjaya-pekerjaan-profesion.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hlinkClick r:id="rId11"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4" name="Audio 3">
            <a:hlinkClick r:id="" action="ppaction://media"/>
            <a:extLst>
              <a:ext uri="{FF2B5EF4-FFF2-40B4-BE49-F238E27FC236}">
                <a16:creationId xmlns:a16="http://schemas.microsoft.com/office/drawing/2014/main" id="{45D15650-E60A-43BF-B04E-E6F5834A507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1993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204"/>
    </mc:Choice>
    <mc:Fallback xmlns="">
      <p:transition spd="slow" advTm="2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2" name="Oval 2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7792050-D150-4DD3-B27C-1719B3D3A78D}"/>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GET INVOLVED IN EXTRACURRICULAR ACTIVITIES</a:t>
            </a:r>
          </a:p>
        </p:txBody>
      </p:sp>
      <p:sp>
        <p:nvSpPr>
          <p:cNvPr id="26" name="Rectangle 2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Content Placeholder 2">
            <a:extLst>
              <a:ext uri="{FF2B5EF4-FFF2-40B4-BE49-F238E27FC236}">
                <a16:creationId xmlns:a16="http://schemas.microsoft.com/office/drawing/2014/main" id="{35D8564E-D43F-4C3C-BC95-4BD6603E55FE}"/>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Audio 6">
            <a:hlinkClick r:id="" action="ppaction://media"/>
            <a:extLst>
              <a:ext uri="{FF2B5EF4-FFF2-40B4-BE49-F238E27FC236}">
                <a16:creationId xmlns:a16="http://schemas.microsoft.com/office/drawing/2014/main" id="{BABD36A9-079F-4081-970A-8A71A8443C0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0327225"/>
      </p:ext>
    </p:extLst>
  </p:cSld>
  <p:clrMapOvr>
    <a:masterClrMapping/>
  </p:clrMapOvr>
  <mc:AlternateContent xmlns:mc="http://schemas.openxmlformats.org/markup-compatibility/2006" xmlns:p14="http://schemas.microsoft.com/office/powerpoint/2010/main">
    <mc:Choice Requires="p14">
      <p:transition spd="slow" p14:dur="2000" advTm="21959"/>
    </mc:Choice>
    <mc:Fallback xmlns="">
      <p:transition spd="slow" advTm="2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ECC595C-FD93-4156-8681-444F187FCD91}"/>
              </a:ext>
            </a:extLst>
          </p:cNvPr>
          <p:cNvSpPr>
            <a:spLocks noGrp="1"/>
          </p:cNvSpPr>
          <p:nvPr>
            <p:ph type="title"/>
          </p:nvPr>
        </p:nvSpPr>
        <p:spPr>
          <a:xfrm>
            <a:off x="1490145" y="2376862"/>
            <a:ext cx="2640646" cy="2104273"/>
          </a:xfrm>
          <a:noFill/>
        </p:spPr>
        <p:txBody>
          <a:bodyPr>
            <a:normAutofit/>
          </a:bodyPr>
          <a:lstStyle/>
          <a:p>
            <a:pPr algn="ctr"/>
            <a:r>
              <a:rPr lang="en-US" sz="2800" dirty="0">
                <a:solidFill>
                  <a:srgbClr val="FFFFFF"/>
                </a:solidFill>
              </a:rPr>
              <a:t>START PREPARING TO TAKE COLLEGE ADMISSIONS EXAMS IN YOUR JUNIOR &amp; SENIOR YEARS</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51CBAADA-8961-4F9E-B2E0-DE794690C953}"/>
              </a:ext>
            </a:extLst>
          </p:cNvPr>
          <p:cNvGraphicFramePr>
            <a:graphicFrameLocks noGrp="1"/>
          </p:cNvGraphicFramePr>
          <p:nvPr>
            <p:ph idx="1"/>
            <p:extLst>
              <p:ext uri="{D42A27DB-BD31-4B8C-83A1-F6EECF244321}">
                <p14:modId xmlns:p14="http://schemas.microsoft.com/office/powerpoint/2010/main" val="4179386357"/>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Audio 7">
            <a:hlinkClick r:id="" action="ppaction://media"/>
            <a:extLst>
              <a:ext uri="{FF2B5EF4-FFF2-40B4-BE49-F238E27FC236}">
                <a16:creationId xmlns:a16="http://schemas.microsoft.com/office/drawing/2014/main" id="{7314E654-1A24-4FC2-8314-0162D30B69F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8351657"/>
      </p:ext>
    </p:extLst>
  </p:cSld>
  <p:clrMapOvr>
    <a:masterClrMapping/>
  </p:clrMapOvr>
  <mc:AlternateContent xmlns:mc="http://schemas.openxmlformats.org/markup-compatibility/2006" xmlns:p14="http://schemas.microsoft.com/office/powerpoint/2010/main">
    <mc:Choice Requires="p14">
      <p:transition spd="slow" p14:dur="2000" advTm="152956"/>
    </mc:Choice>
    <mc:Fallback xmlns="">
      <p:transition spd="slow" advTm="15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778CF5-D740-44A2-B705-6EA2CD10218E}"/>
              </a:ext>
            </a:extLst>
          </p:cNvPr>
          <p:cNvSpPr>
            <a:spLocks noGrp="1"/>
          </p:cNvSpPr>
          <p:nvPr>
            <p:ph type="title"/>
          </p:nvPr>
        </p:nvSpPr>
        <p:spPr>
          <a:xfrm>
            <a:off x="6386284" y="484632"/>
            <a:ext cx="4741963" cy="1971964"/>
          </a:xfrm>
        </p:spPr>
        <p:txBody>
          <a:bodyPr>
            <a:normAutofit/>
          </a:bodyPr>
          <a:lstStyle/>
          <a:p>
            <a:r>
              <a:rPr lang="en-US" sz="4800" dirty="0">
                <a:solidFill>
                  <a:schemeClr val="tx1"/>
                </a:solidFill>
              </a:rPr>
              <a:t>SAT ii SUBJECT TESTS</a:t>
            </a:r>
          </a:p>
        </p:txBody>
      </p:sp>
      <p:sp>
        <p:nvSpPr>
          <p:cNvPr id="36" name="Freeform: Shape 27">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7" name="Graphic 22" descr="Books">
            <a:extLst>
              <a:ext uri="{FF2B5EF4-FFF2-40B4-BE49-F238E27FC236}">
                <a16:creationId xmlns:a16="http://schemas.microsoft.com/office/drawing/2014/main" id="{5A2008B8-A4A5-4FC0-A13B-EFC4BA278D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396" y="1687625"/>
            <a:ext cx="3573675" cy="3573675"/>
          </a:xfrm>
          <a:prstGeom prst="rect">
            <a:avLst/>
          </a:prstGeom>
        </p:spPr>
      </p:pic>
      <p:sp>
        <p:nvSpPr>
          <p:cNvPr id="3" name="Content Placeholder 2">
            <a:extLst>
              <a:ext uri="{FF2B5EF4-FFF2-40B4-BE49-F238E27FC236}">
                <a16:creationId xmlns:a16="http://schemas.microsoft.com/office/drawing/2014/main" id="{E72B0B99-389A-43C6-968B-755C603149DA}"/>
              </a:ext>
            </a:extLst>
          </p:cNvPr>
          <p:cNvSpPr>
            <a:spLocks noGrp="1"/>
          </p:cNvSpPr>
          <p:nvPr>
            <p:ph idx="1"/>
          </p:nvPr>
        </p:nvSpPr>
        <p:spPr>
          <a:xfrm>
            <a:off x="6386286" y="2456596"/>
            <a:ext cx="4741962" cy="3715603"/>
          </a:xfrm>
        </p:spPr>
        <p:txBody>
          <a:bodyPr>
            <a:normAutofit/>
          </a:bodyPr>
          <a:lstStyle/>
          <a:p>
            <a:r>
              <a:rPr lang="en-US" dirty="0"/>
              <a:t>ENGLISH</a:t>
            </a:r>
          </a:p>
          <a:p>
            <a:r>
              <a:rPr lang="en-US" dirty="0"/>
              <a:t>HISTORY</a:t>
            </a:r>
          </a:p>
          <a:p>
            <a:r>
              <a:rPr lang="en-US" dirty="0"/>
              <a:t>SOCIAL SCIENCES</a:t>
            </a:r>
          </a:p>
          <a:p>
            <a:r>
              <a:rPr lang="en-US" dirty="0"/>
              <a:t>MATHEMATICS</a:t>
            </a:r>
          </a:p>
          <a:p>
            <a:r>
              <a:rPr lang="en-US" dirty="0"/>
              <a:t>PHYSICAL SCIENCES</a:t>
            </a:r>
          </a:p>
          <a:p>
            <a:r>
              <a:rPr lang="en-US" dirty="0"/>
              <a:t>FOREIGN LANGUAGE</a:t>
            </a:r>
          </a:p>
        </p:txBody>
      </p:sp>
      <p:grpSp>
        <p:nvGrpSpPr>
          <p:cNvPr id="30" name="Group 29">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2" name="Oval 31">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9" name="Audio 8">
            <a:hlinkClick r:id="" action="ppaction://media"/>
            <a:extLst>
              <a:ext uri="{FF2B5EF4-FFF2-40B4-BE49-F238E27FC236}">
                <a16:creationId xmlns:a16="http://schemas.microsoft.com/office/drawing/2014/main" id="{2A0C9D11-FEE0-4040-9F12-3D3F1CEE44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90643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554"/>
    </mc:Choice>
    <mc:Fallback xmlns="">
      <p:transition spd="slow" advTm="1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824038F-F748-4C7C-95C8-C1EADAEF3690}"/>
              </a:ext>
            </a:extLst>
          </p:cNvPr>
          <p:cNvSpPr>
            <a:spLocks noGrp="1"/>
          </p:cNvSpPr>
          <p:nvPr>
            <p:ph type="ctrTitle"/>
          </p:nvPr>
        </p:nvSpPr>
        <p:spPr>
          <a:xfrm>
            <a:off x="1051560" y="1110054"/>
            <a:ext cx="6558608" cy="4580300"/>
          </a:xfrm>
        </p:spPr>
        <p:txBody>
          <a:bodyPr>
            <a:noAutofit/>
          </a:bodyPr>
          <a:lstStyle/>
          <a:p>
            <a:r>
              <a:rPr lang="en-US" sz="6600" dirty="0"/>
              <a:t>AMERICAN COLLEGE TESTING PROGRAM (PLAN)</a:t>
            </a:r>
            <a:br>
              <a:rPr lang="en-US" sz="6600" dirty="0"/>
            </a:br>
            <a:r>
              <a:rPr lang="en-US" sz="6600" dirty="0"/>
              <a:t>Pre-act assessment program</a:t>
            </a:r>
          </a:p>
        </p:txBody>
      </p:sp>
      <p:sp>
        <p:nvSpPr>
          <p:cNvPr id="25" name="Rectangle 14">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8">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2" name="Oval 21">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 name="Audio 9">
            <a:hlinkClick r:id="" action="ppaction://media"/>
            <a:extLst>
              <a:ext uri="{FF2B5EF4-FFF2-40B4-BE49-F238E27FC236}">
                <a16:creationId xmlns:a16="http://schemas.microsoft.com/office/drawing/2014/main" id="{40D332C7-C727-43AC-9946-730E568E73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5348811"/>
      </p:ext>
    </p:extLst>
  </p:cSld>
  <p:clrMapOvr>
    <a:masterClrMapping/>
  </p:clrMapOvr>
  <mc:AlternateContent xmlns:mc="http://schemas.openxmlformats.org/markup-compatibility/2006" xmlns:p14="http://schemas.microsoft.com/office/powerpoint/2010/main">
    <mc:Choice Requires="p14">
      <p:transition spd="slow" p14:dur="2000" advTm="30558"/>
    </mc:Choice>
    <mc:Fallback xmlns="">
      <p:transition spd="slow" advTm="30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1904</Words>
  <Application>Microsoft Macintosh PowerPoint</Application>
  <PresentationFormat>Widescreen</PresentationFormat>
  <Paragraphs>132</Paragraphs>
  <Slides>20</Slides>
  <Notes>17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Gungsuh</vt:lpstr>
      <vt:lpstr>Arial</vt:lpstr>
      <vt:lpstr>Calibri</vt:lpstr>
      <vt:lpstr>Garamond</vt:lpstr>
      <vt:lpstr>Impact</vt:lpstr>
      <vt:lpstr>Rockwell</vt:lpstr>
      <vt:lpstr>Rockwell Condensed</vt:lpstr>
      <vt:lpstr>Rockwell Extra Bold</vt:lpstr>
      <vt:lpstr>Wingdings</vt:lpstr>
      <vt:lpstr>Wood Type</vt:lpstr>
      <vt:lpstr>1_Wood Type</vt:lpstr>
      <vt:lpstr>Organic</vt:lpstr>
      <vt:lpstr>10TH GRADE HIGH SCHOOL TIMELINE</vt:lpstr>
      <vt:lpstr>Step by step</vt:lpstr>
      <vt:lpstr>GRADES ARE IMPORTANT</vt:lpstr>
      <vt:lpstr>IMPORTANT COURSES</vt:lpstr>
      <vt:lpstr>EXPLORE YOUR INTERESTS &amp; POSSIBLE CAREERS</vt:lpstr>
      <vt:lpstr>GET INVOLVED IN EXTRACURRICULAR ACTIVITIES</vt:lpstr>
      <vt:lpstr>START PREPARING TO TAKE COLLEGE ADMISSIONS EXAMS IN YOUR JUNIOR &amp; SENIOR YEARS</vt:lpstr>
      <vt:lpstr>SAT ii SUBJECT TESTS</vt:lpstr>
      <vt:lpstr>AMERICAN COLLEGE TESTING PROGRAM (PLAN) Pre-act assessment program</vt:lpstr>
      <vt:lpstr>COLLEGE ENTRANCE REQUIREMENTS</vt:lpstr>
      <vt:lpstr>HAVE THE DISCUSSION WITH YOUR FAMILY </vt:lpstr>
      <vt:lpstr> Paying for college</vt:lpstr>
      <vt:lpstr>The Oregon promise grant</vt:lpstr>
      <vt:lpstr>INTERESTED IN THE MILITARY?</vt:lpstr>
      <vt:lpstr>DIVISION I OR II COLLEGE SPORTS</vt:lpstr>
      <vt:lpstr>VISIT COLLEGE CAMPUSES ATTEND COLLEGE FAIRS</vt:lpstr>
      <vt:lpstr>Enjoy your summer &amp; USE  YOUR TIME WISELY!</vt:lpstr>
      <vt:lpstr>Oregon pacific area health education center</vt:lpstr>
      <vt:lpstr>PowerPoint Presentation</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10TH GRADE HIGH SCHOOL TIMELINE</dc:title>
  <dc:creator>Julia Labahn</dc:creator>
  <cp:lastModifiedBy>Petra Gutierrez</cp:lastModifiedBy>
  <cp:revision>14</cp:revision>
  <dcterms:created xsi:type="dcterms:W3CDTF">2020-08-13T18:51:17Z</dcterms:created>
  <dcterms:modified xsi:type="dcterms:W3CDTF">2020-09-16T17:30:52Z</dcterms:modified>
</cp:coreProperties>
</file>