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14" r:id="rId2"/>
  </p:sldMasterIdLst>
  <p:notesMasterIdLst>
    <p:notesMasterId r:id="rId28"/>
  </p:notesMasterIdLst>
  <p:sldIdLst>
    <p:sldId id="280" r:id="rId3"/>
    <p:sldId id="304" r:id="rId4"/>
    <p:sldId id="281" r:id="rId5"/>
    <p:sldId id="282" r:id="rId6"/>
    <p:sldId id="290" r:id="rId7"/>
    <p:sldId id="283" r:id="rId8"/>
    <p:sldId id="305" r:id="rId9"/>
    <p:sldId id="306" r:id="rId10"/>
    <p:sldId id="287" r:id="rId11"/>
    <p:sldId id="374" r:id="rId12"/>
    <p:sldId id="378" r:id="rId13"/>
    <p:sldId id="376" r:id="rId14"/>
    <p:sldId id="379" r:id="rId15"/>
    <p:sldId id="380" r:id="rId16"/>
    <p:sldId id="381" r:id="rId17"/>
    <p:sldId id="382" r:id="rId18"/>
    <p:sldId id="377" r:id="rId19"/>
    <p:sldId id="383" r:id="rId20"/>
    <p:sldId id="299" r:id="rId21"/>
    <p:sldId id="276" r:id="rId22"/>
    <p:sldId id="277" r:id="rId23"/>
    <p:sldId id="278" r:id="rId24"/>
    <p:sldId id="308" r:id="rId25"/>
    <p:sldId id="373" r:id="rId26"/>
    <p:sldId id="30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29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00"/>
    <p:restoredTop sz="94696"/>
  </p:normalViewPr>
  <p:slideViewPr>
    <p:cSldViewPr snapToGrid="0" snapToObjects="1">
      <p:cViewPr varScale="1">
        <p:scale>
          <a:sx n="83" d="100"/>
          <a:sy n="83" d="100"/>
        </p:scale>
        <p:origin x="240"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iagrams/_rels/data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0385F8-8A3A-4CE6-83DA-5D80A5527B28}"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FF755F8F-E779-4B96-B29C-B70787BCABD6}">
      <dgm:prSet/>
      <dgm:spPr/>
      <dgm:t>
        <a:bodyPr/>
        <a:lstStyle/>
        <a:p>
          <a:r>
            <a:rPr lang="en-US" dirty="0"/>
            <a:t>COMPLETED AN ACCREDITED CERTIFICATION PROGRAM</a:t>
          </a:r>
        </a:p>
      </dgm:t>
    </dgm:pt>
    <dgm:pt modelId="{739729BB-888D-4AAF-8DF7-4727D31306E8}" type="parTrans" cxnId="{FCC589A5-1385-42DC-92CC-235C4D553114}">
      <dgm:prSet/>
      <dgm:spPr/>
      <dgm:t>
        <a:bodyPr/>
        <a:lstStyle/>
        <a:p>
          <a:endParaRPr lang="en-US"/>
        </a:p>
      </dgm:t>
    </dgm:pt>
    <dgm:pt modelId="{ADCA8814-E785-413B-A23A-3728EDC34180}" type="sibTrans" cxnId="{FCC589A5-1385-42DC-92CC-235C4D553114}">
      <dgm:prSet/>
      <dgm:spPr/>
      <dgm:t>
        <a:bodyPr/>
        <a:lstStyle/>
        <a:p>
          <a:endParaRPr lang="en-US"/>
        </a:p>
      </dgm:t>
    </dgm:pt>
    <dgm:pt modelId="{F7A2407D-5A17-4914-BAB8-5BC872611DE5}">
      <dgm:prSet/>
      <dgm:spPr/>
      <dgm:t>
        <a:bodyPr/>
        <a:lstStyle/>
        <a:p>
          <a:r>
            <a:rPr lang="en-US" dirty="0"/>
            <a:t>6-12 MONTHES</a:t>
          </a:r>
        </a:p>
      </dgm:t>
    </dgm:pt>
    <dgm:pt modelId="{7BD52B0F-C71D-4C5E-B057-52C5BDA0E045}" type="parTrans" cxnId="{B185E90B-97BA-4A0F-B5EE-C8D1C519493E}">
      <dgm:prSet/>
      <dgm:spPr/>
      <dgm:t>
        <a:bodyPr/>
        <a:lstStyle/>
        <a:p>
          <a:endParaRPr lang="en-US"/>
        </a:p>
      </dgm:t>
    </dgm:pt>
    <dgm:pt modelId="{7EF36291-2971-4E25-92B4-AAA92FD0F002}" type="sibTrans" cxnId="{B185E90B-97BA-4A0F-B5EE-C8D1C519493E}">
      <dgm:prSet/>
      <dgm:spPr/>
      <dgm:t>
        <a:bodyPr/>
        <a:lstStyle/>
        <a:p>
          <a:endParaRPr lang="en-US"/>
        </a:p>
      </dgm:t>
    </dgm:pt>
    <dgm:pt modelId="{B905940C-8E1B-4BC5-BDC6-2E0AD690512C}">
      <dgm:prSet/>
      <dgm:spPr/>
      <dgm:t>
        <a:bodyPr/>
        <a:lstStyle/>
        <a:p>
          <a:r>
            <a:rPr lang="en-US" dirty="0"/>
            <a:t>OBTAIN CERTIFICATION &amp; LICENSURE</a:t>
          </a:r>
        </a:p>
      </dgm:t>
    </dgm:pt>
    <dgm:pt modelId="{71EC694C-CAEE-4DB9-94E6-132E3E2E8C30}" type="parTrans" cxnId="{2CC36D55-A60A-486F-AE21-F803992EA33D}">
      <dgm:prSet/>
      <dgm:spPr/>
      <dgm:t>
        <a:bodyPr/>
        <a:lstStyle/>
        <a:p>
          <a:endParaRPr lang="en-US"/>
        </a:p>
      </dgm:t>
    </dgm:pt>
    <dgm:pt modelId="{32EA5A8F-339A-483D-BDE0-DCB8E2B9C72D}" type="sibTrans" cxnId="{2CC36D55-A60A-486F-AE21-F803992EA33D}">
      <dgm:prSet/>
      <dgm:spPr/>
      <dgm:t>
        <a:bodyPr/>
        <a:lstStyle/>
        <a:p>
          <a:endParaRPr lang="en-US"/>
        </a:p>
      </dgm:t>
    </dgm:pt>
    <dgm:pt modelId="{777249C2-2408-458F-9272-BD466A2A8E97}">
      <dgm:prSet/>
      <dgm:spPr/>
      <dgm:t>
        <a:bodyPr/>
        <a:lstStyle/>
        <a:p>
          <a:r>
            <a:rPr lang="en-US" dirty="0"/>
            <a:t>MAINTAIN CERTIFICATION EVERY 2 YEARS WITH 24 HOURS OF CME</a:t>
          </a:r>
        </a:p>
      </dgm:t>
    </dgm:pt>
    <dgm:pt modelId="{478EF6D8-54E1-43BE-B93D-FADA975238DD}" type="parTrans" cxnId="{247198A6-2D22-446F-A3F6-8EE62E815E12}">
      <dgm:prSet/>
      <dgm:spPr/>
      <dgm:t>
        <a:bodyPr/>
        <a:lstStyle/>
        <a:p>
          <a:endParaRPr lang="en-US"/>
        </a:p>
      </dgm:t>
    </dgm:pt>
    <dgm:pt modelId="{A381FA00-3478-485F-8626-D6C9388A74D1}" type="sibTrans" cxnId="{247198A6-2D22-446F-A3F6-8EE62E815E12}">
      <dgm:prSet/>
      <dgm:spPr/>
      <dgm:t>
        <a:bodyPr/>
        <a:lstStyle/>
        <a:p>
          <a:endParaRPr lang="en-US"/>
        </a:p>
      </dgm:t>
    </dgm:pt>
    <dgm:pt modelId="{4F0CC415-ECD0-4E88-BFC6-C438B34E7755}" type="pres">
      <dgm:prSet presAssocID="{0A0385F8-8A3A-4CE6-83DA-5D80A5527B28}" presName="hierChild1" presStyleCnt="0">
        <dgm:presLayoutVars>
          <dgm:chPref val="1"/>
          <dgm:dir/>
          <dgm:animOne val="branch"/>
          <dgm:animLvl val="lvl"/>
          <dgm:resizeHandles/>
        </dgm:presLayoutVars>
      </dgm:prSet>
      <dgm:spPr/>
    </dgm:pt>
    <dgm:pt modelId="{FC6C87AC-5B33-47FE-836C-8889D5388479}" type="pres">
      <dgm:prSet presAssocID="{FF755F8F-E779-4B96-B29C-B70787BCABD6}" presName="hierRoot1" presStyleCnt="0"/>
      <dgm:spPr/>
    </dgm:pt>
    <dgm:pt modelId="{6D8723DE-72AD-4EFE-BDDD-F02BDB2343E3}" type="pres">
      <dgm:prSet presAssocID="{FF755F8F-E779-4B96-B29C-B70787BCABD6}" presName="composite" presStyleCnt="0"/>
      <dgm:spPr/>
    </dgm:pt>
    <dgm:pt modelId="{CDD94225-C39D-4B5F-829F-BDA72F4AEFAC}" type="pres">
      <dgm:prSet presAssocID="{FF755F8F-E779-4B96-B29C-B70787BCABD6}" presName="background" presStyleLbl="node0" presStyleIdx="0" presStyleCnt="4"/>
      <dgm:spPr/>
    </dgm:pt>
    <dgm:pt modelId="{8214BC9D-962E-4308-9D14-792B2BC2BB31}" type="pres">
      <dgm:prSet presAssocID="{FF755F8F-E779-4B96-B29C-B70787BCABD6}" presName="text" presStyleLbl="fgAcc0" presStyleIdx="0" presStyleCnt="4">
        <dgm:presLayoutVars>
          <dgm:chPref val="3"/>
        </dgm:presLayoutVars>
      </dgm:prSet>
      <dgm:spPr/>
    </dgm:pt>
    <dgm:pt modelId="{F2A28F00-6E09-413B-8DAC-AECCDA31984B}" type="pres">
      <dgm:prSet presAssocID="{FF755F8F-E779-4B96-B29C-B70787BCABD6}" presName="hierChild2" presStyleCnt="0"/>
      <dgm:spPr/>
    </dgm:pt>
    <dgm:pt modelId="{39D446EF-CD95-4A88-B2BC-9EBBC6A76B4B}" type="pres">
      <dgm:prSet presAssocID="{F7A2407D-5A17-4914-BAB8-5BC872611DE5}" presName="hierRoot1" presStyleCnt="0"/>
      <dgm:spPr/>
    </dgm:pt>
    <dgm:pt modelId="{ABE5B95E-5A9D-4FB7-B43D-DAD62DD4BB55}" type="pres">
      <dgm:prSet presAssocID="{F7A2407D-5A17-4914-BAB8-5BC872611DE5}" presName="composite" presStyleCnt="0"/>
      <dgm:spPr/>
    </dgm:pt>
    <dgm:pt modelId="{6010E2B0-3423-4C58-B5F0-ADCCCA3F8E40}" type="pres">
      <dgm:prSet presAssocID="{F7A2407D-5A17-4914-BAB8-5BC872611DE5}" presName="background" presStyleLbl="node0" presStyleIdx="1" presStyleCnt="4"/>
      <dgm:spPr/>
    </dgm:pt>
    <dgm:pt modelId="{AADA91AD-133F-4C47-ABCB-9D45F9BDE15E}" type="pres">
      <dgm:prSet presAssocID="{F7A2407D-5A17-4914-BAB8-5BC872611DE5}" presName="text" presStyleLbl="fgAcc0" presStyleIdx="1" presStyleCnt="4">
        <dgm:presLayoutVars>
          <dgm:chPref val="3"/>
        </dgm:presLayoutVars>
      </dgm:prSet>
      <dgm:spPr/>
    </dgm:pt>
    <dgm:pt modelId="{BBA02FF1-56F0-4CE1-86DC-B33DE070AD84}" type="pres">
      <dgm:prSet presAssocID="{F7A2407D-5A17-4914-BAB8-5BC872611DE5}" presName="hierChild2" presStyleCnt="0"/>
      <dgm:spPr/>
    </dgm:pt>
    <dgm:pt modelId="{A98A73FC-D1EF-4D16-89C9-372C61BAB0B6}" type="pres">
      <dgm:prSet presAssocID="{B905940C-8E1B-4BC5-BDC6-2E0AD690512C}" presName="hierRoot1" presStyleCnt="0"/>
      <dgm:spPr/>
    </dgm:pt>
    <dgm:pt modelId="{129E7C26-E94A-4536-836C-963BF0A88A44}" type="pres">
      <dgm:prSet presAssocID="{B905940C-8E1B-4BC5-BDC6-2E0AD690512C}" presName="composite" presStyleCnt="0"/>
      <dgm:spPr/>
    </dgm:pt>
    <dgm:pt modelId="{0B368EF5-996C-40D7-8F63-FB2C821DAC6A}" type="pres">
      <dgm:prSet presAssocID="{B905940C-8E1B-4BC5-BDC6-2E0AD690512C}" presName="background" presStyleLbl="node0" presStyleIdx="2" presStyleCnt="4"/>
      <dgm:spPr/>
    </dgm:pt>
    <dgm:pt modelId="{CA16ADFD-217F-4A19-B4C6-9BEA4B72E324}" type="pres">
      <dgm:prSet presAssocID="{B905940C-8E1B-4BC5-BDC6-2E0AD690512C}" presName="text" presStyleLbl="fgAcc0" presStyleIdx="2" presStyleCnt="4">
        <dgm:presLayoutVars>
          <dgm:chPref val="3"/>
        </dgm:presLayoutVars>
      </dgm:prSet>
      <dgm:spPr/>
    </dgm:pt>
    <dgm:pt modelId="{D2676528-E7E1-48F3-AF6A-B42333EBE1E9}" type="pres">
      <dgm:prSet presAssocID="{B905940C-8E1B-4BC5-BDC6-2E0AD690512C}" presName="hierChild2" presStyleCnt="0"/>
      <dgm:spPr/>
    </dgm:pt>
    <dgm:pt modelId="{4799F9D1-59E1-4968-95EA-E653A5DBCF5A}" type="pres">
      <dgm:prSet presAssocID="{777249C2-2408-458F-9272-BD466A2A8E97}" presName="hierRoot1" presStyleCnt="0"/>
      <dgm:spPr/>
    </dgm:pt>
    <dgm:pt modelId="{8D6ECA09-07F0-479A-AECF-F3DF60634322}" type="pres">
      <dgm:prSet presAssocID="{777249C2-2408-458F-9272-BD466A2A8E97}" presName="composite" presStyleCnt="0"/>
      <dgm:spPr/>
    </dgm:pt>
    <dgm:pt modelId="{974BFD25-9C09-475B-B4E9-D457A99B234B}" type="pres">
      <dgm:prSet presAssocID="{777249C2-2408-458F-9272-BD466A2A8E97}" presName="background" presStyleLbl="node0" presStyleIdx="3" presStyleCnt="4"/>
      <dgm:spPr/>
    </dgm:pt>
    <dgm:pt modelId="{A602561D-FC0E-404D-A187-47DA41DE9DF8}" type="pres">
      <dgm:prSet presAssocID="{777249C2-2408-458F-9272-BD466A2A8E97}" presName="text" presStyleLbl="fgAcc0" presStyleIdx="3" presStyleCnt="4">
        <dgm:presLayoutVars>
          <dgm:chPref val="3"/>
        </dgm:presLayoutVars>
      </dgm:prSet>
      <dgm:spPr/>
    </dgm:pt>
    <dgm:pt modelId="{0D06BBCC-909B-431E-9991-31EABDCEA838}" type="pres">
      <dgm:prSet presAssocID="{777249C2-2408-458F-9272-BD466A2A8E97}" presName="hierChild2" presStyleCnt="0"/>
      <dgm:spPr/>
    </dgm:pt>
  </dgm:ptLst>
  <dgm:cxnLst>
    <dgm:cxn modelId="{B185E90B-97BA-4A0F-B5EE-C8D1C519493E}" srcId="{0A0385F8-8A3A-4CE6-83DA-5D80A5527B28}" destId="{F7A2407D-5A17-4914-BAB8-5BC872611DE5}" srcOrd="1" destOrd="0" parTransId="{7BD52B0F-C71D-4C5E-B057-52C5BDA0E045}" sibTransId="{7EF36291-2971-4E25-92B4-AAA92FD0F002}"/>
    <dgm:cxn modelId="{49B1A350-549B-420B-98B6-6DBEC4F45A76}" type="presOf" srcId="{FF755F8F-E779-4B96-B29C-B70787BCABD6}" destId="{8214BC9D-962E-4308-9D14-792B2BC2BB31}" srcOrd="0" destOrd="0" presId="urn:microsoft.com/office/officeart/2005/8/layout/hierarchy1"/>
    <dgm:cxn modelId="{2CC36D55-A60A-486F-AE21-F803992EA33D}" srcId="{0A0385F8-8A3A-4CE6-83DA-5D80A5527B28}" destId="{B905940C-8E1B-4BC5-BDC6-2E0AD690512C}" srcOrd="2" destOrd="0" parTransId="{71EC694C-CAEE-4DB9-94E6-132E3E2E8C30}" sibTransId="{32EA5A8F-339A-483D-BDE0-DCB8E2B9C72D}"/>
    <dgm:cxn modelId="{6DDBC661-DDD4-477F-A2B2-AC8720D30415}" type="presOf" srcId="{777249C2-2408-458F-9272-BD466A2A8E97}" destId="{A602561D-FC0E-404D-A187-47DA41DE9DF8}" srcOrd="0" destOrd="0" presId="urn:microsoft.com/office/officeart/2005/8/layout/hierarchy1"/>
    <dgm:cxn modelId="{29C78F8C-B33F-467E-9278-8B4BDA27D151}" type="presOf" srcId="{B905940C-8E1B-4BC5-BDC6-2E0AD690512C}" destId="{CA16ADFD-217F-4A19-B4C6-9BEA4B72E324}" srcOrd="0" destOrd="0" presId="urn:microsoft.com/office/officeart/2005/8/layout/hierarchy1"/>
    <dgm:cxn modelId="{96222EA3-DEE4-4722-96CC-D05A221A0A09}" type="presOf" srcId="{0A0385F8-8A3A-4CE6-83DA-5D80A5527B28}" destId="{4F0CC415-ECD0-4E88-BFC6-C438B34E7755}" srcOrd="0" destOrd="0" presId="urn:microsoft.com/office/officeart/2005/8/layout/hierarchy1"/>
    <dgm:cxn modelId="{FCC589A5-1385-42DC-92CC-235C4D553114}" srcId="{0A0385F8-8A3A-4CE6-83DA-5D80A5527B28}" destId="{FF755F8F-E779-4B96-B29C-B70787BCABD6}" srcOrd="0" destOrd="0" parTransId="{739729BB-888D-4AAF-8DF7-4727D31306E8}" sibTransId="{ADCA8814-E785-413B-A23A-3728EDC34180}"/>
    <dgm:cxn modelId="{247198A6-2D22-446F-A3F6-8EE62E815E12}" srcId="{0A0385F8-8A3A-4CE6-83DA-5D80A5527B28}" destId="{777249C2-2408-458F-9272-BD466A2A8E97}" srcOrd="3" destOrd="0" parTransId="{478EF6D8-54E1-43BE-B93D-FADA975238DD}" sibTransId="{A381FA00-3478-485F-8626-D6C9388A74D1}"/>
    <dgm:cxn modelId="{EDEE50E1-7031-4D6F-BFF8-BEEF38FFA0F9}" type="presOf" srcId="{F7A2407D-5A17-4914-BAB8-5BC872611DE5}" destId="{AADA91AD-133F-4C47-ABCB-9D45F9BDE15E}" srcOrd="0" destOrd="0" presId="urn:microsoft.com/office/officeart/2005/8/layout/hierarchy1"/>
    <dgm:cxn modelId="{C8062636-C94D-4B92-AE9D-426B6B91E3D9}" type="presParOf" srcId="{4F0CC415-ECD0-4E88-BFC6-C438B34E7755}" destId="{FC6C87AC-5B33-47FE-836C-8889D5388479}" srcOrd="0" destOrd="0" presId="urn:microsoft.com/office/officeart/2005/8/layout/hierarchy1"/>
    <dgm:cxn modelId="{9B51B677-790B-4156-8001-A9D31717A80D}" type="presParOf" srcId="{FC6C87AC-5B33-47FE-836C-8889D5388479}" destId="{6D8723DE-72AD-4EFE-BDDD-F02BDB2343E3}" srcOrd="0" destOrd="0" presId="urn:microsoft.com/office/officeart/2005/8/layout/hierarchy1"/>
    <dgm:cxn modelId="{A9DF04DA-63F9-4D38-A213-48470060922D}" type="presParOf" srcId="{6D8723DE-72AD-4EFE-BDDD-F02BDB2343E3}" destId="{CDD94225-C39D-4B5F-829F-BDA72F4AEFAC}" srcOrd="0" destOrd="0" presId="urn:microsoft.com/office/officeart/2005/8/layout/hierarchy1"/>
    <dgm:cxn modelId="{9085010E-F8C8-4AEE-8A03-756EB902A927}" type="presParOf" srcId="{6D8723DE-72AD-4EFE-BDDD-F02BDB2343E3}" destId="{8214BC9D-962E-4308-9D14-792B2BC2BB31}" srcOrd="1" destOrd="0" presId="urn:microsoft.com/office/officeart/2005/8/layout/hierarchy1"/>
    <dgm:cxn modelId="{35DDD06F-A8F1-4779-8FC7-4E009F37FD30}" type="presParOf" srcId="{FC6C87AC-5B33-47FE-836C-8889D5388479}" destId="{F2A28F00-6E09-413B-8DAC-AECCDA31984B}" srcOrd="1" destOrd="0" presId="urn:microsoft.com/office/officeart/2005/8/layout/hierarchy1"/>
    <dgm:cxn modelId="{DD94EE71-FA87-4263-9235-34FB500C5A20}" type="presParOf" srcId="{4F0CC415-ECD0-4E88-BFC6-C438B34E7755}" destId="{39D446EF-CD95-4A88-B2BC-9EBBC6A76B4B}" srcOrd="1" destOrd="0" presId="urn:microsoft.com/office/officeart/2005/8/layout/hierarchy1"/>
    <dgm:cxn modelId="{45EED008-15EF-4234-9389-2E2488911529}" type="presParOf" srcId="{39D446EF-CD95-4A88-B2BC-9EBBC6A76B4B}" destId="{ABE5B95E-5A9D-4FB7-B43D-DAD62DD4BB55}" srcOrd="0" destOrd="0" presId="urn:microsoft.com/office/officeart/2005/8/layout/hierarchy1"/>
    <dgm:cxn modelId="{722C19B5-4818-4DAF-A116-D1DF106A0996}" type="presParOf" srcId="{ABE5B95E-5A9D-4FB7-B43D-DAD62DD4BB55}" destId="{6010E2B0-3423-4C58-B5F0-ADCCCA3F8E40}" srcOrd="0" destOrd="0" presId="urn:microsoft.com/office/officeart/2005/8/layout/hierarchy1"/>
    <dgm:cxn modelId="{1D5B3E7C-4426-4D9D-B0BB-9832D0406711}" type="presParOf" srcId="{ABE5B95E-5A9D-4FB7-B43D-DAD62DD4BB55}" destId="{AADA91AD-133F-4C47-ABCB-9D45F9BDE15E}" srcOrd="1" destOrd="0" presId="urn:microsoft.com/office/officeart/2005/8/layout/hierarchy1"/>
    <dgm:cxn modelId="{69E91BAA-4DC9-435B-9AA9-558C4F833456}" type="presParOf" srcId="{39D446EF-CD95-4A88-B2BC-9EBBC6A76B4B}" destId="{BBA02FF1-56F0-4CE1-86DC-B33DE070AD84}" srcOrd="1" destOrd="0" presId="urn:microsoft.com/office/officeart/2005/8/layout/hierarchy1"/>
    <dgm:cxn modelId="{08DEB968-5CC7-48EA-82ED-91B60611E680}" type="presParOf" srcId="{4F0CC415-ECD0-4E88-BFC6-C438B34E7755}" destId="{A98A73FC-D1EF-4D16-89C9-372C61BAB0B6}" srcOrd="2" destOrd="0" presId="urn:microsoft.com/office/officeart/2005/8/layout/hierarchy1"/>
    <dgm:cxn modelId="{C953C346-A16D-4AC3-854C-3900462C2D60}" type="presParOf" srcId="{A98A73FC-D1EF-4D16-89C9-372C61BAB0B6}" destId="{129E7C26-E94A-4536-836C-963BF0A88A44}" srcOrd="0" destOrd="0" presId="urn:microsoft.com/office/officeart/2005/8/layout/hierarchy1"/>
    <dgm:cxn modelId="{D62B3372-69AF-41CC-8115-D0911C161427}" type="presParOf" srcId="{129E7C26-E94A-4536-836C-963BF0A88A44}" destId="{0B368EF5-996C-40D7-8F63-FB2C821DAC6A}" srcOrd="0" destOrd="0" presId="urn:microsoft.com/office/officeart/2005/8/layout/hierarchy1"/>
    <dgm:cxn modelId="{EACF1205-40E6-4CC2-834B-790EAE86BDBB}" type="presParOf" srcId="{129E7C26-E94A-4536-836C-963BF0A88A44}" destId="{CA16ADFD-217F-4A19-B4C6-9BEA4B72E324}" srcOrd="1" destOrd="0" presId="urn:microsoft.com/office/officeart/2005/8/layout/hierarchy1"/>
    <dgm:cxn modelId="{E693E797-CCC2-4F2D-87E8-70DEF07CEA88}" type="presParOf" srcId="{A98A73FC-D1EF-4D16-89C9-372C61BAB0B6}" destId="{D2676528-E7E1-48F3-AF6A-B42333EBE1E9}" srcOrd="1" destOrd="0" presId="urn:microsoft.com/office/officeart/2005/8/layout/hierarchy1"/>
    <dgm:cxn modelId="{AD427BAA-A101-40A4-9A1E-514E59CEE3DE}" type="presParOf" srcId="{4F0CC415-ECD0-4E88-BFC6-C438B34E7755}" destId="{4799F9D1-59E1-4968-95EA-E653A5DBCF5A}" srcOrd="3" destOrd="0" presId="urn:microsoft.com/office/officeart/2005/8/layout/hierarchy1"/>
    <dgm:cxn modelId="{39A76E05-6EFD-483F-B910-DA64909D1372}" type="presParOf" srcId="{4799F9D1-59E1-4968-95EA-E653A5DBCF5A}" destId="{8D6ECA09-07F0-479A-AECF-F3DF60634322}" srcOrd="0" destOrd="0" presId="urn:microsoft.com/office/officeart/2005/8/layout/hierarchy1"/>
    <dgm:cxn modelId="{2F795EBD-D2A9-41C1-93FC-626DA8B0DEBC}" type="presParOf" srcId="{8D6ECA09-07F0-479A-AECF-F3DF60634322}" destId="{974BFD25-9C09-475B-B4E9-D457A99B234B}" srcOrd="0" destOrd="0" presId="urn:microsoft.com/office/officeart/2005/8/layout/hierarchy1"/>
    <dgm:cxn modelId="{02ADDF87-30FD-4510-9F2D-5616BC412576}" type="presParOf" srcId="{8D6ECA09-07F0-479A-AECF-F3DF60634322}" destId="{A602561D-FC0E-404D-A187-47DA41DE9DF8}" srcOrd="1" destOrd="0" presId="urn:microsoft.com/office/officeart/2005/8/layout/hierarchy1"/>
    <dgm:cxn modelId="{2AA4E3BC-C908-4ADD-9AF3-2065C98037FF}" type="presParOf" srcId="{4799F9D1-59E1-4968-95EA-E653A5DBCF5A}" destId="{0D06BBCC-909B-431E-9991-31EABDCEA838}"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0385F8-8A3A-4CE6-83DA-5D80A5527B28}"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FF755F8F-E779-4B96-B29C-B70787BCABD6}">
      <dgm:prSet/>
      <dgm:spPr/>
      <dgm:t>
        <a:bodyPr/>
        <a:lstStyle/>
        <a:p>
          <a:r>
            <a:rPr lang="en-US" dirty="0"/>
            <a:t>COMPLETED AN ACCREDITED ASSOCIATE’S DEGREE IN NUCLEAR MEDICAL TECHNOLOGY</a:t>
          </a:r>
        </a:p>
      </dgm:t>
    </dgm:pt>
    <dgm:pt modelId="{739729BB-888D-4AAF-8DF7-4727D31306E8}" type="parTrans" cxnId="{FCC589A5-1385-42DC-92CC-235C4D553114}">
      <dgm:prSet/>
      <dgm:spPr/>
      <dgm:t>
        <a:bodyPr/>
        <a:lstStyle/>
        <a:p>
          <a:endParaRPr lang="en-US"/>
        </a:p>
      </dgm:t>
    </dgm:pt>
    <dgm:pt modelId="{ADCA8814-E785-413B-A23A-3728EDC34180}" type="sibTrans" cxnId="{FCC589A5-1385-42DC-92CC-235C4D553114}">
      <dgm:prSet/>
      <dgm:spPr/>
      <dgm:t>
        <a:bodyPr/>
        <a:lstStyle/>
        <a:p>
          <a:endParaRPr lang="en-US"/>
        </a:p>
      </dgm:t>
    </dgm:pt>
    <dgm:pt modelId="{F7A2407D-5A17-4914-BAB8-5BC872611DE5}">
      <dgm:prSet/>
      <dgm:spPr/>
      <dgm:t>
        <a:bodyPr/>
        <a:lstStyle/>
        <a:p>
          <a:r>
            <a:rPr lang="en-US" dirty="0"/>
            <a:t>MANY EMPLOYERS REQUIRE A BACHELORS DEGREE</a:t>
          </a:r>
        </a:p>
      </dgm:t>
    </dgm:pt>
    <dgm:pt modelId="{7BD52B0F-C71D-4C5E-B057-52C5BDA0E045}" type="parTrans" cxnId="{B185E90B-97BA-4A0F-B5EE-C8D1C519493E}">
      <dgm:prSet/>
      <dgm:spPr/>
      <dgm:t>
        <a:bodyPr/>
        <a:lstStyle/>
        <a:p>
          <a:endParaRPr lang="en-US"/>
        </a:p>
      </dgm:t>
    </dgm:pt>
    <dgm:pt modelId="{7EF36291-2971-4E25-92B4-AAA92FD0F002}" type="sibTrans" cxnId="{B185E90B-97BA-4A0F-B5EE-C8D1C519493E}">
      <dgm:prSet/>
      <dgm:spPr/>
      <dgm:t>
        <a:bodyPr/>
        <a:lstStyle/>
        <a:p>
          <a:endParaRPr lang="en-US"/>
        </a:p>
      </dgm:t>
    </dgm:pt>
    <dgm:pt modelId="{B905940C-8E1B-4BC5-BDC6-2E0AD690512C}">
      <dgm:prSet/>
      <dgm:spPr/>
      <dgm:t>
        <a:bodyPr/>
        <a:lstStyle/>
        <a:p>
          <a:r>
            <a:rPr lang="en-US" dirty="0"/>
            <a:t>OBTAIN CERTIFICATION &amp; LICENSURE</a:t>
          </a:r>
        </a:p>
      </dgm:t>
    </dgm:pt>
    <dgm:pt modelId="{71EC694C-CAEE-4DB9-94E6-132E3E2E8C30}" type="parTrans" cxnId="{2CC36D55-A60A-486F-AE21-F803992EA33D}">
      <dgm:prSet/>
      <dgm:spPr/>
      <dgm:t>
        <a:bodyPr/>
        <a:lstStyle/>
        <a:p>
          <a:endParaRPr lang="en-US"/>
        </a:p>
      </dgm:t>
    </dgm:pt>
    <dgm:pt modelId="{32EA5A8F-339A-483D-BDE0-DCB8E2B9C72D}" type="sibTrans" cxnId="{2CC36D55-A60A-486F-AE21-F803992EA33D}">
      <dgm:prSet/>
      <dgm:spPr/>
      <dgm:t>
        <a:bodyPr/>
        <a:lstStyle/>
        <a:p>
          <a:endParaRPr lang="en-US"/>
        </a:p>
      </dgm:t>
    </dgm:pt>
    <dgm:pt modelId="{777249C2-2408-458F-9272-BD466A2A8E97}">
      <dgm:prSet/>
      <dgm:spPr/>
      <dgm:t>
        <a:bodyPr/>
        <a:lstStyle/>
        <a:p>
          <a:r>
            <a:rPr lang="en-US" dirty="0"/>
            <a:t>MAINTAIN CERTIFICATION WITH  CME</a:t>
          </a:r>
        </a:p>
      </dgm:t>
    </dgm:pt>
    <dgm:pt modelId="{478EF6D8-54E1-43BE-B93D-FADA975238DD}" type="parTrans" cxnId="{247198A6-2D22-446F-A3F6-8EE62E815E12}">
      <dgm:prSet/>
      <dgm:spPr/>
      <dgm:t>
        <a:bodyPr/>
        <a:lstStyle/>
        <a:p>
          <a:endParaRPr lang="en-US"/>
        </a:p>
      </dgm:t>
    </dgm:pt>
    <dgm:pt modelId="{A381FA00-3478-485F-8626-D6C9388A74D1}" type="sibTrans" cxnId="{247198A6-2D22-446F-A3F6-8EE62E815E12}">
      <dgm:prSet/>
      <dgm:spPr/>
      <dgm:t>
        <a:bodyPr/>
        <a:lstStyle/>
        <a:p>
          <a:endParaRPr lang="en-US"/>
        </a:p>
      </dgm:t>
    </dgm:pt>
    <dgm:pt modelId="{4F0CC415-ECD0-4E88-BFC6-C438B34E7755}" type="pres">
      <dgm:prSet presAssocID="{0A0385F8-8A3A-4CE6-83DA-5D80A5527B28}" presName="hierChild1" presStyleCnt="0">
        <dgm:presLayoutVars>
          <dgm:chPref val="1"/>
          <dgm:dir/>
          <dgm:animOne val="branch"/>
          <dgm:animLvl val="lvl"/>
          <dgm:resizeHandles/>
        </dgm:presLayoutVars>
      </dgm:prSet>
      <dgm:spPr/>
    </dgm:pt>
    <dgm:pt modelId="{FC6C87AC-5B33-47FE-836C-8889D5388479}" type="pres">
      <dgm:prSet presAssocID="{FF755F8F-E779-4B96-B29C-B70787BCABD6}" presName="hierRoot1" presStyleCnt="0"/>
      <dgm:spPr/>
    </dgm:pt>
    <dgm:pt modelId="{6D8723DE-72AD-4EFE-BDDD-F02BDB2343E3}" type="pres">
      <dgm:prSet presAssocID="{FF755F8F-E779-4B96-B29C-B70787BCABD6}" presName="composite" presStyleCnt="0"/>
      <dgm:spPr/>
    </dgm:pt>
    <dgm:pt modelId="{CDD94225-C39D-4B5F-829F-BDA72F4AEFAC}" type="pres">
      <dgm:prSet presAssocID="{FF755F8F-E779-4B96-B29C-B70787BCABD6}" presName="background" presStyleLbl="node0" presStyleIdx="0" presStyleCnt="4"/>
      <dgm:spPr/>
    </dgm:pt>
    <dgm:pt modelId="{8214BC9D-962E-4308-9D14-792B2BC2BB31}" type="pres">
      <dgm:prSet presAssocID="{FF755F8F-E779-4B96-B29C-B70787BCABD6}" presName="text" presStyleLbl="fgAcc0" presStyleIdx="0" presStyleCnt="4">
        <dgm:presLayoutVars>
          <dgm:chPref val="3"/>
        </dgm:presLayoutVars>
      </dgm:prSet>
      <dgm:spPr/>
    </dgm:pt>
    <dgm:pt modelId="{F2A28F00-6E09-413B-8DAC-AECCDA31984B}" type="pres">
      <dgm:prSet presAssocID="{FF755F8F-E779-4B96-B29C-B70787BCABD6}" presName="hierChild2" presStyleCnt="0"/>
      <dgm:spPr/>
    </dgm:pt>
    <dgm:pt modelId="{39D446EF-CD95-4A88-B2BC-9EBBC6A76B4B}" type="pres">
      <dgm:prSet presAssocID="{F7A2407D-5A17-4914-BAB8-5BC872611DE5}" presName="hierRoot1" presStyleCnt="0"/>
      <dgm:spPr/>
    </dgm:pt>
    <dgm:pt modelId="{ABE5B95E-5A9D-4FB7-B43D-DAD62DD4BB55}" type="pres">
      <dgm:prSet presAssocID="{F7A2407D-5A17-4914-BAB8-5BC872611DE5}" presName="composite" presStyleCnt="0"/>
      <dgm:spPr/>
    </dgm:pt>
    <dgm:pt modelId="{6010E2B0-3423-4C58-B5F0-ADCCCA3F8E40}" type="pres">
      <dgm:prSet presAssocID="{F7A2407D-5A17-4914-BAB8-5BC872611DE5}" presName="background" presStyleLbl="node0" presStyleIdx="1" presStyleCnt="4"/>
      <dgm:spPr/>
    </dgm:pt>
    <dgm:pt modelId="{AADA91AD-133F-4C47-ABCB-9D45F9BDE15E}" type="pres">
      <dgm:prSet presAssocID="{F7A2407D-5A17-4914-BAB8-5BC872611DE5}" presName="text" presStyleLbl="fgAcc0" presStyleIdx="1" presStyleCnt="4">
        <dgm:presLayoutVars>
          <dgm:chPref val="3"/>
        </dgm:presLayoutVars>
      </dgm:prSet>
      <dgm:spPr/>
    </dgm:pt>
    <dgm:pt modelId="{BBA02FF1-56F0-4CE1-86DC-B33DE070AD84}" type="pres">
      <dgm:prSet presAssocID="{F7A2407D-5A17-4914-BAB8-5BC872611DE5}" presName="hierChild2" presStyleCnt="0"/>
      <dgm:spPr/>
    </dgm:pt>
    <dgm:pt modelId="{A98A73FC-D1EF-4D16-89C9-372C61BAB0B6}" type="pres">
      <dgm:prSet presAssocID="{B905940C-8E1B-4BC5-BDC6-2E0AD690512C}" presName="hierRoot1" presStyleCnt="0"/>
      <dgm:spPr/>
    </dgm:pt>
    <dgm:pt modelId="{129E7C26-E94A-4536-836C-963BF0A88A44}" type="pres">
      <dgm:prSet presAssocID="{B905940C-8E1B-4BC5-BDC6-2E0AD690512C}" presName="composite" presStyleCnt="0"/>
      <dgm:spPr/>
    </dgm:pt>
    <dgm:pt modelId="{0B368EF5-996C-40D7-8F63-FB2C821DAC6A}" type="pres">
      <dgm:prSet presAssocID="{B905940C-8E1B-4BC5-BDC6-2E0AD690512C}" presName="background" presStyleLbl="node0" presStyleIdx="2" presStyleCnt="4"/>
      <dgm:spPr/>
    </dgm:pt>
    <dgm:pt modelId="{CA16ADFD-217F-4A19-B4C6-9BEA4B72E324}" type="pres">
      <dgm:prSet presAssocID="{B905940C-8E1B-4BC5-BDC6-2E0AD690512C}" presName="text" presStyleLbl="fgAcc0" presStyleIdx="2" presStyleCnt="4">
        <dgm:presLayoutVars>
          <dgm:chPref val="3"/>
        </dgm:presLayoutVars>
      </dgm:prSet>
      <dgm:spPr/>
    </dgm:pt>
    <dgm:pt modelId="{D2676528-E7E1-48F3-AF6A-B42333EBE1E9}" type="pres">
      <dgm:prSet presAssocID="{B905940C-8E1B-4BC5-BDC6-2E0AD690512C}" presName="hierChild2" presStyleCnt="0"/>
      <dgm:spPr/>
    </dgm:pt>
    <dgm:pt modelId="{4799F9D1-59E1-4968-95EA-E653A5DBCF5A}" type="pres">
      <dgm:prSet presAssocID="{777249C2-2408-458F-9272-BD466A2A8E97}" presName="hierRoot1" presStyleCnt="0"/>
      <dgm:spPr/>
    </dgm:pt>
    <dgm:pt modelId="{8D6ECA09-07F0-479A-AECF-F3DF60634322}" type="pres">
      <dgm:prSet presAssocID="{777249C2-2408-458F-9272-BD466A2A8E97}" presName="composite" presStyleCnt="0"/>
      <dgm:spPr/>
    </dgm:pt>
    <dgm:pt modelId="{974BFD25-9C09-475B-B4E9-D457A99B234B}" type="pres">
      <dgm:prSet presAssocID="{777249C2-2408-458F-9272-BD466A2A8E97}" presName="background" presStyleLbl="node0" presStyleIdx="3" presStyleCnt="4"/>
      <dgm:spPr/>
    </dgm:pt>
    <dgm:pt modelId="{A602561D-FC0E-404D-A187-47DA41DE9DF8}" type="pres">
      <dgm:prSet presAssocID="{777249C2-2408-458F-9272-BD466A2A8E97}" presName="text" presStyleLbl="fgAcc0" presStyleIdx="3" presStyleCnt="4">
        <dgm:presLayoutVars>
          <dgm:chPref val="3"/>
        </dgm:presLayoutVars>
      </dgm:prSet>
      <dgm:spPr/>
    </dgm:pt>
    <dgm:pt modelId="{0D06BBCC-909B-431E-9991-31EABDCEA838}" type="pres">
      <dgm:prSet presAssocID="{777249C2-2408-458F-9272-BD466A2A8E97}" presName="hierChild2" presStyleCnt="0"/>
      <dgm:spPr/>
    </dgm:pt>
  </dgm:ptLst>
  <dgm:cxnLst>
    <dgm:cxn modelId="{B185E90B-97BA-4A0F-B5EE-C8D1C519493E}" srcId="{0A0385F8-8A3A-4CE6-83DA-5D80A5527B28}" destId="{F7A2407D-5A17-4914-BAB8-5BC872611DE5}" srcOrd="1" destOrd="0" parTransId="{7BD52B0F-C71D-4C5E-B057-52C5BDA0E045}" sibTransId="{7EF36291-2971-4E25-92B4-AAA92FD0F002}"/>
    <dgm:cxn modelId="{49B1A350-549B-420B-98B6-6DBEC4F45A76}" type="presOf" srcId="{FF755F8F-E779-4B96-B29C-B70787BCABD6}" destId="{8214BC9D-962E-4308-9D14-792B2BC2BB31}" srcOrd="0" destOrd="0" presId="urn:microsoft.com/office/officeart/2005/8/layout/hierarchy1"/>
    <dgm:cxn modelId="{2CC36D55-A60A-486F-AE21-F803992EA33D}" srcId="{0A0385F8-8A3A-4CE6-83DA-5D80A5527B28}" destId="{B905940C-8E1B-4BC5-BDC6-2E0AD690512C}" srcOrd="2" destOrd="0" parTransId="{71EC694C-CAEE-4DB9-94E6-132E3E2E8C30}" sibTransId="{32EA5A8F-339A-483D-BDE0-DCB8E2B9C72D}"/>
    <dgm:cxn modelId="{6DDBC661-DDD4-477F-A2B2-AC8720D30415}" type="presOf" srcId="{777249C2-2408-458F-9272-BD466A2A8E97}" destId="{A602561D-FC0E-404D-A187-47DA41DE9DF8}" srcOrd="0" destOrd="0" presId="urn:microsoft.com/office/officeart/2005/8/layout/hierarchy1"/>
    <dgm:cxn modelId="{29C78F8C-B33F-467E-9278-8B4BDA27D151}" type="presOf" srcId="{B905940C-8E1B-4BC5-BDC6-2E0AD690512C}" destId="{CA16ADFD-217F-4A19-B4C6-9BEA4B72E324}" srcOrd="0" destOrd="0" presId="urn:microsoft.com/office/officeart/2005/8/layout/hierarchy1"/>
    <dgm:cxn modelId="{96222EA3-DEE4-4722-96CC-D05A221A0A09}" type="presOf" srcId="{0A0385F8-8A3A-4CE6-83DA-5D80A5527B28}" destId="{4F0CC415-ECD0-4E88-BFC6-C438B34E7755}" srcOrd="0" destOrd="0" presId="urn:microsoft.com/office/officeart/2005/8/layout/hierarchy1"/>
    <dgm:cxn modelId="{FCC589A5-1385-42DC-92CC-235C4D553114}" srcId="{0A0385F8-8A3A-4CE6-83DA-5D80A5527B28}" destId="{FF755F8F-E779-4B96-B29C-B70787BCABD6}" srcOrd="0" destOrd="0" parTransId="{739729BB-888D-4AAF-8DF7-4727D31306E8}" sibTransId="{ADCA8814-E785-413B-A23A-3728EDC34180}"/>
    <dgm:cxn modelId="{247198A6-2D22-446F-A3F6-8EE62E815E12}" srcId="{0A0385F8-8A3A-4CE6-83DA-5D80A5527B28}" destId="{777249C2-2408-458F-9272-BD466A2A8E97}" srcOrd="3" destOrd="0" parTransId="{478EF6D8-54E1-43BE-B93D-FADA975238DD}" sibTransId="{A381FA00-3478-485F-8626-D6C9388A74D1}"/>
    <dgm:cxn modelId="{EDEE50E1-7031-4D6F-BFF8-BEEF38FFA0F9}" type="presOf" srcId="{F7A2407D-5A17-4914-BAB8-5BC872611DE5}" destId="{AADA91AD-133F-4C47-ABCB-9D45F9BDE15E}" srcOrd="0" destOrd="0" presId="urn:microsoft.com/office/officeart/2005/8/layout/hierarchy1"/>
    <dgm:cxn modelId="{C8062636-C94D-4B92-AE9D-426B6B91E3D9}" type="presParOf" srcId="{4F0CC415-ECD0-4E88-BFC6-C438B34E7755}" destId="{FC6C87AC-5B33-47FE-836C-8889D5388479}" srcOrd="0" destOrd="0" presId="urn:microsoft.com/office/officeart/2005/8/layout/hierarchy1"/>
    <dgm:cxn modelId="{9B51B677-790B-4156-8001-A9D31717A80D}" type="presParOf" srcId="{FC6C87AC-5B33-47FE-836C-8889D5388479}" destId="{6D8723DE-72AD-4EFE-BDDD-F02BDB2343E3}" srcOrd="0" destOrd="0" presId="urn:microsoft.com/office/officeart/2005/8/layout/hierarchy1"/>
    <dgm:cxn modelId="{A9DF04DA-63F9-4D38-A213-48470060922D}" type="presParOf" srcId="{6D8723DE-72AD-4EFE-BDDD-F02BDB2343E3}" destId="{CDD94225-C39D-4B5F-829F-BDA72F4AEFAC}" srcOrd="0" destOrd="0" presId="urn:microsoft.com/office/officeart/2005/8/layout/hierarchy1"/>
    <dgm:cxn modelId="{9085010E-F8C8-4AEE-8A03-756EB902A927}" type="presParOf" srcId="{6D8723DE-72AD-4EFE-BDDD-F02BDB2343E3}" destId="{8214BC9D-962E-4308-9D14-792B2BC2BB31}" srcOrd="1" destOrd="0" presId="urn:microsoft.com/office/officeart/2005/8/layout/hierarchy1"/>
    <dgm:cxn modelId="{35DDD06F-A8F1-4779-8FC7-4E009F37FD30}" type="presParOf" srcId="{FC6C87AC-5B33-47FE-836C-8889D5388479}" destId="{F2A28F00-6E09-413B-8DAC-AECCDA31984B}" srcOrd="1" destOrd="0" presId="urn:microsoft.com/office/officeart/2005/8/layout/hierarchy1"/>
    <dgm:cxn modelId="{DD94EE71-FA87-4263-9235-34FB500C5A20}" type="presParOf" srcId="{4F0CC415-ECD0-4E88-BFC6-C438B34E7755}" destId="{39D446EF-CD95-4A88-B2BC-9EBBC6A76B4B}" srcOrd="1" destOrd="0" presId="urn:microsoft.com/office/officeart/2005/8/layout/hierarchy1"/>
    <dgm:cxn modelId="{45EED008-15EF-4234-9389-2E2488911529}" type="presParOf" srcId="{39D446EF-CD95-4A88-B2BC-9EBBC6A76B4B}" destId="{ABE5B95E-5A9D-4FB7-B43D-DAD62DD4BB55}" srcOrd="0" destOrd="0" presId="urn:microsoft.com/office/officeart/2005/8/layout/hierarchy1"/>
    <dgm:cxn modelId="{722C19B5-4818-4DAF-A116-D1DF106A0996}" type="presParOf" srcId="{ABE5B95E-5A9D-4FB7-B43D-DAD62DD4BB55}" destId="{6010E2B0-3423-4C58-B5F0-ADCCCA3F8E40}" srcOrd="0" destOrd="0" presId="urn:microsoft.com/office/officeart/2005/8/layout/hierarchy1"/>
    <dgm:cxn modelId="{1D5B3E7C-4426-4D9D-B0BB-9832D0406711}" type="presParOf" srcId="{ABE5B95E-5A9D-4FB7-B43D-DAD62DD4BB55}" destId="{AADA91AD-133F-4C47-ABCB-9D45F9BDE15E}" srcOrd="1" destOrd="0" presId="urn:microsoft.com/office/officeart/2005/8/layout/hierarchy1"/>
    <dgm:cxn modelId="{69E91BAA-4DC9-435B-9AA9-558C4F833456}" type="presParOf" srcId="{39D446EF-CD95-4A88-B2BC-9EBBC6A76B4B}" destId="{BBA02FF1-56F0-4CE1-86DC-B33DE070AD84}" srcOrd="1" destOrd="0" presId="urn:microsoft.com/office/officeart/2005/8/layout/hierarchy1"/>
    <dgm:cxn modelId="{08DEB968-5CC7-48EA-82ED-91B60611E680}" type="presParOf" srcId="{4F0CC415-ECD0-4E88-BFC6-C438B34E7755}" destId="{A98A73FC-D1EF-4D16-89C9-372C61BAB0B6}" srcOrd="2" destOrd="0" presId="urn:microsoft.com/office/officeart/2005/8/layout/hierarchy1"/>
    <dgm:cxn modelId="{C953C346-A16D-4AC3-854C-3900462C2D60}" type="presParOf" srcId="{A98A73FC-D1EF-4D16-89C9-372C61BAB0B6}" destId="{129E7C26-E94A-4536-836C-963BF0A88A44}" srcOrd="0" destOrd="0" presId="urn:microsoft.com/office/officeart/2005/8/layout/hierarchy1"/>
    <dgm:cxn modelId="{D62B3372-69AF-41CC-8115-D0911C161427}" type="presParOf" srcId="{129E7C26-E94A-4536-836C-963BF0A88A44}" destId="{0B368EF5-996C-40D7-8F63-FB2C821DAC6A}" srcOrd="0" destOrd="0" presId="urn:microsoft.com/office/officeart/2005/8/layout/hierarchy1"/>
    <dgm:cxn modelId="{EACF1205-40E6-4CC2-834B-790EAE86BDBB}" type="presParOf" srcId="{129E7C26-E94A-4536-836C-963BF0A88A44}" destId="{CA16ADFD-217F-4A19-B4C6-9BEA4B72E324}" srcOrd="1" destOrd="0" presId="urn:microsoft.com/office/officeart/2005/8/layout/hierarchy1"/>
    <dgm:cxn modelId="{E693E797-CCC2-4F2D-87E8-70DEF07CEA88}" type="presParOf" srcId="{A98A73FC-D1EF-4D16-89C9-372C61BAB0B6}" destId="{D2676528-E7E1-48F3-AF6A-B42333EBE1E9}" srcOrd="1" destOrd="0" presId="urn:microsoft.com/office/officeart/2005/8/layout/hierarchy1"/>
    <dgm:cxn modelId="{AD427BAA-A101-40A4-9A1E-514E59CEE3DE}" type="presParOf" srcId="{4F0CC415-ECD0-4E88-BFC6-C438B34E7755}" destId="{4799F9D1-59E1-4968-95EA-E653A5DBCF5A}" srcOrd="3" destOrd="0" presId="urn:microsoft.com/office/officeart/2005/8/layout/hierarchy1"/>
    <dgm:cxn modelId="{39A76E05-6EFD-483F-B910-DA64909D1372}" type="presParOf" srcId="{4799F9D1-59E1-4968-95EA-E653A5DBCF5A}" destId="{8D6ECA09-07F0-479A-AECF-F3DF60634322}" srcOrd="0" destOrd="0" presId="urn:microsoft.com/office/officeart/2005/8/layout/hierarchy1"/>
    <dgm:cxn modelId="{2F795EBD-D2A9-41C1-93FC-626DA8B0DEBC}" type="presParOf" srcId="{8D6ECA09-07F0-479A-AECF-F3DF60634322}" destId="{974BFD25-9C09-475B-B4E9-D457A99B234B}" srcOrd="0" destOrd="0" presId="urn:microsoft.com/office/officeart/2005/8/layout/hierarchy1"/>
    <dgm:cxn modelId="{02ADDF87-30FD-4510-9F2D-5616BC412576}" type="presParOf" srcId="{8D6ECA09-07F0-479A-AECF-F3DF60634322}" destId="{A602561D-FC0E-404D-A187-47DA41DE9DF8}" srcOrd="1" destOrd="0" presId="urn:microsoft.com/office/officeart/2005/8/layout/hierarchy1"/>
    <dgm:cxn modelId="{2AA4E3BC-C908-4ADD-9AF3-2065C98037FF}" type="presParOf" srcId="{4799F9D1-59E1-4968-95EA-E653A5DBCF5A}" destId="{0D06BBCC-909B-431E-9991-31EABDCEA838}"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27D1EE-05E6-4F3D-B989-0A519AE8FDDC}" type="doc">
      <dgm:prSet loTypeId="urn:microsoft.com/office/officeart/2016/7/layout/VerticalSolidActionList" loCatId="List" qsTypeId="urn:microsoft.com/office/officeart/2005/8/quickstyle/simple1" qsCatId="simple" csTypeId="urn:microsoft.com/office/officeart/2005/8/colors/colorful1" csCatId="colorful"/>
      <dgm:spPr/>
      <dgm:t>
        <a:bodyPr/>
        <a:lstStyle/>
        <a:p>
          <a:endParaRPr lang="en-US"/>
        </a:p>
      </dgm:t>
    </dgm:pt>
    <dgm:pt modelId="{4528E701-A0A0-43C3-85E6-00806676541D}">
      <dgm:prSet/>
      <dgm:spPr/>
      <dgm:t>
        <a:bodyPr/>
        <a:lstStyle/>
        <a:p>
          <a:r>
            <a:rPr lang="en-US" dirty="0"/>
            <a:t>EARN</a:t>
          </a:r>
        </a:p>
      </dgm:t>
    </dgm:pt>
    <dgm:pt modelId="{BFE154CC-3B9E-4F17-A57A-214D99E0E3AD}" type="parTrans" cxnId="{1C573CFF-25F8-4DF1-A516-FC997DBB5FDD}">
      <dgm:prSet/>
      <dgm:spPr/>
      <dgm:t>
        <a:bodyPr/>
        <a:lstStyle/>
        <a:p>
          <a:endParaRPr lang="en-US"/>
        </a:p>
      </dgm:t>
    </dgm:pt>
    <dgm:pt modelId="{8A136BB2-D041-4388-BB41-37ECA4157415}" type="sibTrans" cxnId="{1C573CFF-25F8-4DF1-A516-FC997DBB5FDD}">
      <dgm:prSet/>
      <dgm:spPr/>
      <dgm:t>
        <a:bodyPr/>
        <a:lstStyle/>
        <a:p>
          <a:endParaRPr lang="en-US"/>
        </a:p>
      </dgm:t>
    </dgm:pt>
    <dgm:pt modelId="{7427AB8E-8780-43BE-9FE4-444761049B9F}">
      <dgm:prSet/>
      <dgm:spPr/>
      <dgm:t>
        <a:bodyPr/>
        <a:lstStyle/>
        <a:p>
          <a:r>
            <a:rPr lang="en-US" dirty="0"/>
            <a:t>EARN AN ASSOCIATES OR BACHELORS DEGREE </a:t>
          </a:r>
        </a:p>
      </dgm:t>
    </dgm:pt>
    <dgm:pt modelId="{F76B0AB4-8C18-4215-A63E-4AE2E9C30FF9}" type="parTrans" cxnId="{2FC4FC20-F710-4F09-9E75-3CE5E484DCB0}">
      <dgm:prSet/>
      <dgm:spPr/>
      <dgm:t>
        <a:bodyPr/>
        <a:lstStyle/>
        <a:p>
          <a:endParaRPr lang="en-US"/>
        </a:p>
      </dgm:t>
    </dgm:pt>
    <dgm:pt modelId="{DBA6533F-9D3C-4ECF-83DD-AF6C2956907D}" type="sibTrans" cxnId="{2FC4FC20-F710-4F09-9E75-3CE5E484DCB0}">
      <dgm:prSet/>
      <dgm:spPr/>
      <dgm:t>
        <a:bodyPr/>
        <a:lstStyle/>
        <a:p>
          <a:endParaRPr lang="en-US"/>
        </a:p>
      </dgm:t>
    </dgm:pt>
    <dgm:pt modelId="{215BBA99-22C2-447E-89D8-3EC9D8482373}">
      <dgm:prSet/>
      <dgm:spPr/>
      <dgm:t>
        <a:bodyPr/>
        <a:lstStyle/>
        <a:p>
          <a:r>
            <a:rPr lang="en-US" dirty="0"/>
            <a:t>COMPLETE</a:t>
          </a:r>
        </a:p>
      </dgm:t>
    </dgm:pt>
    <dgm:pt modelId="{A3384408-A344-40FF-9513-904A6097106F}" type="parTrans" cxnId="{18645EC4-67C9-4BC1-86C8-E2ADBF7623AC}">
      <dgm:prSet/>
      <dgm:spPr/>
      <dgm:t>
        <a:bodyPr/>
        <a:lstStyle/>
        <a:p>
          <a:endParaRPr lang="en-US"/>
        </a:p>
      </dgm:t>
    </dgm:pt>
    <dgm:pt modelId="{A3731388-ADFA-4388-9C7B-F80F497CD49E}" type="sibTrans" cxnId="{18645EC4-67C9-4BC1-86C8-E2ADBF7623AC}">
      <dgm:prSet/>
      <dgm:spPr/>
      <dgm:t>
        <a:bodyPr/>
        <a:lstStyle/>
        <a:p>
          <a:endParaRPr lang="en-US"/>
        </a:p>
      </dgm:t>
    </dgm:pt>
    <dgm:pt modelId="{ED808AE1-B887-452C-BD46-A0C4607DA2E8}">
      <dgm:prSet/>
      <dgm:spPr/>
      <dgm:t>
        <a:bodyPr/>
        <a:lstStyle/>
        <a:p>
          <a:r>
            <a:rPr lang="en-US" dirty="0"/>
            <a:t>COMPLETE A CERTIFICATION PROGRAM IN DIAGNOSTIC MEDICAL SONOGRAPHY</a:t>
          </a:r>
        </a:p>
      </dgm:t>
    </dgm:pt>
    <dgm:pt modelId="{B040C600-93AE-4456-ACFF-755C0E0A7476}" type="parTrans" cxnId="{3812106E-7D23-44B3-B268-17C4A704F3AF}">
      <dgm:prSet/>
      <dgm:spPr/>
      <dgm:t>
        <a:bodyPr/>
        <a:lstStyle/>
        <a:p>
          <a:endParaRPr lang="en-US"/>
        </a:p>
      </dgm:t>
    </dgm:pt>
    <dgm:pt modelId="{B9A343AA-52E4-4B3D-836B-1EDEC20762F5}" type="sibTrans" cxnId="{3812106E-7D23-44B3-B268-17C4A704F3AF}">
      <dgm:prSet/>
      <dgm:spPr/>
      <dgm:t>
        <a:bodyPr/>
        <a:lstStyle/>
        <a:p>
          <a:endParaRPr lang="en-US"/>
        </a:p>
      </dgm:t>
    </dgm:pt>
    <dgm:pt modelId="{004CB911-565B-4E0B-A723-ED97AB5395E6}">
      <dgm:prSet/>
      <dgm:spPr/>
      <dgm:t>
        <a:bodyPr/>
        <a:lstStyle/>
        <a:p>
          <a:r>
            <a:rPr lang="en-US" dirty="0"/>
            <a:t>OBTAIN</a:t>
          </a:r>
        </a:p>
      </dgm:t>
    </dgm:pt>
    <dgm:pt modelId="{1E44E21C-2A26-4FB0-975F-D8DEF156990F}" type="parTrans" cxnId="{67CA750B-CDFE-424D-A3DF-9BB80D0EAB71}">
      <dgm:prSet/>
      <dgm:spPr/>
      <dgm:t>
        <a:bodyPr/>
        <a:lstStyle/>
        <a:p>
          <a:endParaRPr lang="en-US"/>
        </a:p>
      </dgm:t>
    </dgm:pt>
    <dgm:pt modelId="{5D4CE7A9-BBC8-4C29-8E5A-A68A2DF6D4C5}" type="sibTrans" cxnId="{67CA750B-CDFE-424D-A3DF-9BB80D0EAB71}">
      <dgm:prSet/>
      <dgm:spPr/>
      <dgm:t>
        <a:bodyPr/>
        <a:lstStyle/>
        <a:p>
          <a:endParaRPr lang="en-US"/>
        </a:p>
      </dgm:t>
    </dgm:pt>
    <dgm:pt modelId="{D0067E50-D784-4EE3-AE56-E7612E54C8C9}">
      <dgm:prSet/>
      <dgm:spPr/>
      <dgm:t>
        <a:bodyPr/>
        <a:lstStyle/>
        <a:p>
          <a:r>
            <a:rPr lang="en-US" dirty="0"/>
            <a:t>OBTAIN A NATIONAL CERTIFICATION/CREDENTIAL </a:t>
          </a:r>
        </a:p>
      </dgm:t>
    </dgm:pt>
    <dgm:pt modelId="{C3DD6AC6-E129-444D-A64D-0BA49769D40F}" type="parTrans" cxnId="{957082AB-2D32-404D-8E2B-8FC972F3889B}">
      <dgm:prSet/>
      <dgm:spPr/>
      <dgm:t>
        <a:bodyPr/>
        <a:lstStyle/>
        <a:p>
          <a:endParaRPr lang="en-US"/>
        </a:p>
      </dgm:t>
    </dgm:pt>
    <dgm:pt modelId="{0CF3AE83-E6BB-49CE-AFC7-CA97E7FDA48E}" type="sibTrans" cxnId="{957082AB-2D32-404D-8E2B-8FC972F3889B}">
      <dgm:prSet/>
      <dgm:spPr/>
      <dgm:t>
        <a:bodyPr/>
        <a:lstStyle/>
        <a:p>
          <a:endParaRPr lang="en-US"/>
        </a:p>
      </dgm:t>
    </dgm:pt>
    <dgm:pt modelId="{82C143C2-23FF-463F-91BB-6A529BED3F79}">
      <dgm:prSet/>
      <dgm:spPr/>
      <dgm:t>
        <a:bodyPr/>
        <a:lstStyle/>
        <a:p>
          <a:r>
            <a:rPr lang="en-US" dirty="0"/>
            <a:t>BECOME</a:t>
          </a:r>
        </a:p>
      </dgm:t>
    </dgm:pt>
    <dgm:pt modelId="{44E1C725-025C-412F-BF7B-4BFDA2179B44}" type="parTrans" cxnId="{EA7A3E04-64FA-44FF-808B-AB2C57794F30}">
      <dgm:prSet/>
      <dgm:spPr/>
      <dgm:t>
        <a:bodyPr/>
        <a:lstStyle/>
        <a:p>
          <a:endParaRPr lang="en-US"/>
        </a:p>
      </dgm:t>
    </dgm:pt>
    <dgm:pt modelId="{5A8D694D-6593-4F7E-83E1-86A49D903526}" type="sibTrans" cxnId="{EA7A3E04-64FA-44FF-808B-AB2C57794F30}">
      <dgm:prSet/>
      <dgm:spPr/>
      <dgm:t>
        <a:bodyPr/>
        <a:lstStyle/>
        <a:p>
          <a:endParaRPr lang="en-US"/>
        </a:p>
      </dgm:t>
    </dgm:pt>
    <dgm:pt modelId="{1140FA6B-97E3-4588-8A89-5D87C3D8646A}">
      <dgm:prSet/>
      <dgm:spPr/>
      <dgm:t>
        <a:bodyPr/>
        <a:lstStyle/>
        <a:p>
          <a:r>
            <a:rPr lang="en-US" dirty="0"/>
            <a:t>BECOME LICENSED THROUGH OBMI IN OREGON</a:t>
          </a:r>
        </a:p>
      </dgm:t>
    </dgm:pt>
    <dgm:pt modelId="{871EB08A-A8DF-40B3-AB23-CE1A218A1726}" type="parTrans" cxnId="{AAFF4C02-6CC2-4F9A-982B-496C6ABE9BB6}">
      <dgm:prSet/>
      <dgm:spPr/>
      <dgm:t>
        <a:bodyPr/>
        <a:lstStyle/>
        <a:p>
          <a:endParaRPr lang="en-US"/>
        </a:p>
      </dgm:t>
    </dgm:pt>
    <dgm:pt modelId="{325032DF-5491-4430-A090-98DFBB7441E0}" type="sibTrans" cxnId="{AAFF4C02-6CC2-4F9A-982B-496C6ABE9BB6}">
      <dgm:prSet/>
      <dgm:spPr/>
      <dgm:t>
        <a:bodyPr/>
        <a:lstStyle/>
        <a:p>
          <a:endParaRPr lang="en-US"/>
        </a:p>
      </dgm:t>
    </dgm:pt>
    <dgm:pt modelId="{34C04429-1316-435C-B637-0A844AE945B5}" type="pres">
      <dgm:prSet presAssocID="{A727D1EE-05E6-4F3D-B989-0A519AE8FDDC}" presName="Name0" presStyleCnt="0">
        <dgm:presLayoutVars>
          <dgm:dir/>
          <dgm:animLvl val="lvl"/>
          <dgm:resizeHandles val="exact"/>
        </dgm:presLayoutVars>
      </dgm:prSet>
      <dgm:spPr/>
    </dgm:pt>
    <dgm:pt modelId="{1DE4F56B-8F46-412C-B496-AFB52C4D3AD1}" type="pres">
      <dgm:prSet presAssocID="{4528E701-A0A0-43C3-85E6-00806676541D}" presName="linNode" presStyleCnt="0"/>
      <dgm:spPr/>
    </dgm:pt>
    <dgm:pt modelId="{E6D06E0C-7EAE-4761-A60F-BEF3696E5364}" type="pres">
      <dgm:prSet presAssocID="{4528E701-A0A0-43C3-85E6-00806676541D}" presName="parentText" presStyleLbl="alignNode1" presStyleIdx="0" presStyleCnt="4">
        <dgm:presLayoutVars>
          <dgm:chMax val="1"/>
          <dgm:bulletEnabled/>
        </dgm:presLayoutVars>
      </dgm:prSet>
      <dgm:spPr/>
    </dgm:pt>
    <dgm:pt modelId="{CE277ECE-CDA7-4BEC-BC84-EBE5B224BF09}" type="pres">
      <dgm:prSet presAssocID="{4528E701-A0A0-43C3-85E6-00806676541D}" presName="descendantText" presStyleLbl="alignAccFollowNode1" presStyleIdx="0" presStyleCnt="4">
        <dgm:presLayoutVars>
          <dgm:bulletEnabled/>
        </dgm:presLayoutVars>
      </dgm:prSet>
      <dgm:spPr/>
    </dgm:pt>
    <dgm:pt modelId="{3A5F5E69-EEF3-4B2F-99D5-E023E23447EA}" type="pres">
      <dgm:prSet presAssocID="{8A136BB2-D041-4388-BB41-37ECA4157415}" presName="sp" presStyleCnt="0"/>
      <dgm:spPr/>
    </dgm:pt>
    <dgm:pt modelId="{A2B941F0-C531-4C2E-9390-1CFBCA88C977}" type="pres">
      <dgm:prSet presAssocID="{215BBA99-22C2-447E-89D8-3EC9D8482373}" presName="linNode" presStyleCnt="0"/>
      <dgm:spPr/>
    </dgm:pt>
    <dgm:pt modelId="{19067D54-445A-4A5E-97A2-74BE31491A2C}" type="pres">
      <dgm:prSet presAssocID="{215BBA99-22C2-447E-89D8-3EC9D8482373}" presName="parentText" presStyleLbl="alignNode1" presStyleIdx="1" presStyleCnt="4">
        <dgm:presLayoutVars>
          <dgm:chMax val="1"/>
          <dgm:bulletEnabled/>
        </dgm:presLayoutVars>
      </dgm:prSet>
      <dgm:spPr/>
    </dgm:pt>
    <dgm:pt modelId="{DD8ED98B-5E05-42F9-BAD2-6C6003D8AA9C}" type="pres">
      <dgm:prSet presAssocID="{215BBA99-22C2-447E-89D8-3EC9D8482373}" presName="descendantText" presStyleLbl="alignAccFollowNode1" presStyleIdx="1" presStyleCnt="4">
        <dgm:presLayoutVars>
          <dgm:bulletEnabled/>
        </dgm:presLayoutVars>
      </dgm:prSet>
      <dgm:spPr/>
    </dgm:pt>
    <dgm:pt modelId="{3D896F0E-551B-48BC-9D86-4DE39A3B198F}" type="pres">
      <dgm:prSet presAssocID="{A3731388-ADFA-4388-9C7B-F80F497CD49E}" presName="sp" presStyleCnt="0"/>
      <dgm:spPr/>
    </dgm:pt>
    <dgm:pt modelId="{4A1E50F1-A8B9-4AAC-B83B-948F8949206E}" type="pres">
      <dgm:prSet presAssocID="{004CB911-565B-4E0B-A723-ED97AB5395E6}" presName="linNode" presStyleCnt="0"/>
      <dgm:spPr/>
    </dgm:pt>
    <dgm:pt modelId="{28C51E85-F693-4B83-A7C1-2410CCA31011}" type="pres">
      <dgm:prSet presAssocID="{004CB911-565B-4E0B-A723-ED97AB5395E6}" presName="parentText" presStyleLbl="alignNode1" presStyleIdx="2" presStyleCnt="4">
        <dgm:presLayoutVars>
          <dgm:chMax val="1"/>
          <dgm:bulletEnabled/>
        </dgm:presLayoutVars>
      </dgm:prSet>
      <dgm:spPr/>
    </dgm:pt>
    <dgm:pt modelId="{363C8851-8BF4-4EFD-AA70-5611B94C0B11}" type="pres">
      <dgm:prSet presAssocID="{004CB911-565B-4E0B-A723-ED97AB5395E6}" presName="descendantText" presStyleLbl="alignAccFollowNode1" presStyleIdx="2" presStyleCnt="4">
        <dgm:presLayoutVars>
          <dgm:bulletEnabled/>
        </dgm:presLayoutVars>
      </dgm:prSet>
      <dgm:spPr/>
    </dgm:pt>
    <dgm:pt modelId="{0A9B95BF-9DFB-4D98-86B6-51B9C32E3C5B}" type="pres">
      <dgm:prSet presAssocID="{5D4CE7A9-BBC8-4C29-8E5A-A68A2DF6D4C5}" presName="sp" presStyleCnt="0"/>
      <dgm:spPr/>
    </dgm:pt>
    <dgm:pt modelId="{6095282B-7050-4D18-88FD-F8B062D54EE0}" type="pres">
      <dgm:prSet presAssocID="{82C143C2-23FF-463F-91BB-6A529BED3F79}" presName="linNode" presStyleCnt="0"/>
      <dgm:spPr/>
    </dgm:pt>
    <dgm:pt modelId="{A2A398ED-6FC9-4F04-8393-A7586BB1D3D1}" type="pres">
      <dgm:prSet presAssocID="{82C143C2-23FF-463F-91BB-6A529BED3F79}" presName="parentText" presStyleLbl="alignNode1" presStyleIdx="3" presStyleCnt="4">
        <dgm:presLayoutVars>
          <dgm:chMax val="1"/>
          <dgm:bulletEnabled/>
        </dgm:presLayoutVars>
      </dgm:prSet>
      <dgm:spPr/>
    </dgm:pt>
    <dgm:pt modelId="{F7D80FFC-5172-4AD8-AD45-C32104D8FF2D}" type="pres">
      <dgm:prSet presAssocID="{82C143C2-23FF-463F-91BB-6A529BED3F79}" presName="descendantText" presStyleLbl="alignAccFollowNode1" presStyleIdx="3" presStyleCnt="4">
        <dgm:presLayoutVars>
          <dgm:bulletEnabled/>
        </dgm:presLayoutVars>
      </dgm:prSet>
      <dgm:spPr/>
    </dgm:pt>
  </dgm:ptLst>
  <dgm:cxnLst>
    <dgm:cxn modelId="{AAFF4C02-6CC2-4F9A-982B-496C6ABE9BB6}" srcId="{82C143C2-23FF-463F-91BB-6A529BED3F79}" destId="{1140FA6B-97E3-4588-8A89-5D87C3D8646A}" srcOrd="0" destOrd="0" parTransId="{871EB08A-A8DF-40B3-AB23-CE1A218A1726}" sibTransId="{325032DF-5491-4430-A090-98DFBB7441E0}"/>
    <dgm:cxn modelId="{EA7A3E04-64FA-44FF-808B-AB2C57794F30}" srcId="{A727D1EE-05E6-4F3D-B989-0A519AE8FDDC}" destId="{82C143C2-23FF-463F-91BB-6A529BED3F79}" srcOrd="3" destOrd="0" parTransId="{44E1C725-025C-412F-BF7B-4BFDA2179B44}" sibTransId="{5A8D694D-6593-4F7E-83E1-86A49D903526}"/>
    <dgm:cxn modelId="{67CA750B-CDFE-424D-A3DF-9BB80D0EAB71}" srcId="{A727D1EE-05E6-4F3D-B989-0A519AE8FDDC}" destId="{004CB911-565B-4E0B-A723-ED97AB5395E6}" srcOrd="2" destOrd="0" parTransId="{1E44E21C-2A26-4FB0-975F-D8DEF156990F}" sibTransId="{5D4CE7A9-BBC8-4C29-8E5A-A68A2DF6D4C5}"/>
    <dgm:cxn modelId="{2FC4FC20-F710-4F09-9E75-3CE5E484DCB0}" srcId="{4528E701-A0A0-43C3-85E6-00806676541D}" destId="{7427AB8E-8780-43BE-9FE4-444761049B9F}" srcOrd="0" destOrd="0" parTransId="{F76B0AB4-8C18-4215-A63E-4AE2E9C30FF9}" sibTransId="{DBA6533F-9D3C-4ECF-83DD-AF6C2956907D}"/>
    <dgm:cxn modelId="{4B46792E-2A86-4DFA-BF69-74FCB86F139A}" type="presOf" srcId="{004CB911-565B-4E0B-A723-ED97AB5395E6}" destId="{28C51E85-F693-4B83-A7C1-2410CCA31011}" srcOrd="0" destOrd="0" presId="urn:microsoft.com/office/officeart/2016/7/layout/VerticalSolidActionList"/>
    <dgm:cxn modelId="{9EBAEF61-9AE8-4F0C-A384-2399602763F9}" type="presOf" srcId="{82C143C2-23FF-463F-91BB-6A529BED3F79}" destId="{A2A398ED-6FC9-4F04-8393-A7586BB1D3D1}" srcOrd="0" destOrd="0" presId="urn:microsoft.com/office/officeart/2016/7/layout/VerticalSolidActionList"/>
    <dgm:cxn modelId="{21626768-ECE9-43C7-996B-7946A9F2E70B}" type="presOf" srcId="{D0067E50-D784-4EE3-AE56-E7612E54C8C9}" destId="{363C8851-8BF4-4EFD-AA70-5611B94C0B11}" srcOrd="0" destOrd="0" presId="urn:microsoft.com/office/officeart/2016/7/layout/VerticalSolidActionList"/>
    <dgm:cxn modelId="{3812106E-7D23-44B3-B268-17C4A704F3AF}" srcId="{215BBA99-22C2-447E-89D8-3EC9D8482373}" destId="{ED808AE1-B887-452C-BD46-A0C4607DA2E8}" srcOrd="0" destOrd="0" parTransId="{B040C600-93AE-4456-ACFF-755C0E0A7476}" sibTransId="{B9A343AA-52E4-4B3D-836B-1EDEC20762F5}"/>
    <dgm:cxn modelId="{D5340F8F-33A2-4CFF-A5DA-C61C97D1306D}" type="presOf" srcId="{1140FA6B-97E3-4588-8A89-5D87C3D8646A}" destId="{F7D80FFC-5172-4AD8-AD45-C32104D8FF2D}" srcOrd="0" destOrd="0" presId="urn:microsoft.com/office/officeart/2016/7/layout/VerticalSolidActionList"/>
    <dgm:cxn modelId="{F3A2F193-313F-438F-B1F0-19F625306B79}" type="presOf" srcId="{ED808AE1-B887-452C-BD46-A0C4607DA2E8}" destId="{DD8ED98B-5E05-42F9-BAD2-6C6003D8AA9C}" srcOrd="0" destOrd="0" presId="urn:microsoft.com/office/officeart/2016/7/layout/VerticalSolidActionList"/>
    <dgm:cxn modelId="{3B8317A7-AAE8-466D-B283-F7B9840FD4F7}" type="presOf" srcId="{215BBA99-22C2-447E-89D8-3EC9D8482373}" destId="{19067D54-445A-4A5E-97A2-74BE31491A2C}" srcOrd="0" destOrd="0" presId="urn:microsoft.com/office/officeart/2016/7/layout/VerticalSolidActionList"/>
    <dgm:cxn modelId="{957082AB-2D32-404D-8E2B-8FC972F3889B}" srcId="{004CB911-565B-4E0B-A723-ED97AB5395E6}" destId="{D0067E50-D784-4EE3-AE56-E7612E54C8C9}" srcOrd="0" destOrd="0" parTransId="{C3DD6AC6-E129-444D-A64D-0BA49769D40F}" sibTransId="{0CF3AE83-E6BB-49CE-AFC7-CA97E7FDA48E}"/>
    <dgm:cxn modelId="{283B3ABA-0754-4150-A5AC-B5EC2B1CA3F3}" type="presOf" srcId="{A727D1EE-05E6-4F3D-B989-0A519AE8FDDC}" destId="{34C04429-1316-435C-B637-0A844AE945B5}" srcOrd="0" destOrd="0" presId="urn:microsoft.com/office/officeart/2016/7/layout/VerticalSolidActionList"/>
    <dgm:cxn modelId="{18645EC4-67C9-4BC1-86C8-E2ADBF7623AC}" srcId="{A727D1EE-05E6-4F3D-B989-0A519AE8FDDC}" destId="{215BBA99-22C2-447E-89D8-3EC9D8482373}" srcOrd="1" destOrd="0" parTransId="{A3384408-A344-40FF-9513-904A6097106F}" sibTransId="{A3731388-ADFA-4388-9C7B-F80F497CD49E}"/>
    <dgm:cxn modelId="{DDAABBE0-2E06-438F-88ED-01CC9E2BEFD4}" type="presOf" srcId="{4528E701-A0A0-43C3-85E6-00806676541D}" destId="{E6D06E0C-7EAE-4761-A60F-BEF3696E5364}" srcOrd="0" destOrd="0" presId="urn:microsoft.com/office/officeart/2016/7/layout/VerticalSolidActionList"/>
    <dgm:cxn modelId="{097073F9-996C-4F37-BED7-3898569D2D7E}" type="presOf" srcId="{7427AB8E-8780-43BE-9FE4-444761049B9F}" destId="{CE277ECE-CDA7-4BEC-BC84-EBE5B224BF09}" srcOrd="0" destOrd="0" presId="urn:microsoft.com/office/officeart/2016/7/layout/VerticalSolidActionList"/>
    <dgm:cxn modelId="{1C573CFF-25F8-4DF1-A516-FC997DBB5FDD}" srcId="{A727D1EE-05E6-4F3D-B989-0A519AE8FDDC}" destId="{4528E701-A0A0-43C3-85E6-00806676541D}" srcOrd="0" destOrd="0" parTransId="{BFE154CC-3B9E-4F17-A57A-214D99E0E3AD}" sibTransId="{8A136BB2-D041-4388-BB41-37ECA4157415}"/>
    <dgm:cxn modelId="{0EFA44F6-F206-4943-9420-597E76EDBD40}" type="presParOf" srcId="{34C04429-1316-435C-B637-0A844AE945B5}" destId="{1DE4F56B-8F46-412C-B496-AFB52C4D3AD1}" srcOrd="0" destOrd="0" presId="urn:microsoft.com/office/officeart/2016/7/layout/VerticalSolidActionList"/>
    <dgm:cxn modelId="{C3FA6CE5-F2B6-4925-956F-2803A4741D04}" type="presParOf" srcId="{1DE4F56B-8F46-412C-B496-AFB52C4D3AD1}" destId="{E6D06E0C-7EAE-4761-A60F-BEF3696E5364}" srcOrd="0" destOrd="0" presId="urn:microsoft.com/office/officeart/2016/7/layout/VerticalSolidActionList"/>
    <dgm:cxn modelId="{CCA35C50-FEE1-461D-AEA5-880957BC171F}" type="presParOf" srcId="{1DE4F56B-8F46-412C-B496-AFB52C4D3AD1}" destId="{CE277ECE-CDA7-4BEC-BC84-EBE5B224BF09}" srcOrd="1" destOrd="0" presId="urn:microsoft.com/office/officeart/2016/7/layout/VerticalSolidActionList"/>
    <dgm:cxn modelId="{33E0EF20-F75E-4C31-9734-D979207CD45A}" type="presParOf" srcId="{34C04429-1316-435C-B637-0A844AE945B5}" destId="{3A5F5E69-EEF3-4B2F-99D5-E023E23447EA}" srcOrd="1" destOrd="0" presId="urn:microsoft.com/office/officeart/2016/7/layout/VerticalSolidActionList"/>
    <dgm:cxn modelId="{4B13EF2A-181C-439C-A72C-FF6318419456}" type="presParOf" srcId="{34C04429-1316-435C-B637-0A844AE945B5}" destId="{A2B941F0-C531-4C2E-9390-1CFBCA88C977}" srcOrd="2" destOrd="0" presId="urn:microsoft.com/office/officeart/2016/7/layout/VerticalSolidActionList"/>
    <dgm:cxn modelId="{F68394C8-64C7-41DE-BFD6-E5F9A1400EBC}" type="presParOf" srcId="{A2B941F0-C531-4C2E-9390-1CFBCA88C977}" destId="{19067D54-445A-4A5E-97A2-74BE31491A2C}" srcOrd="0" destOrd="0" presId="urn:microsoft.com/office/officeart/2016/7/layout/VerticalSolidActionList"/>
    <dgm:cxn modelId="{1A7C83C3-B1FF-414B-837B-0729903BBCB9}" type="presParOf" srcId="{A2B941F0-C531-4C2E-9390-1CFBCA88C977}" destId="{DD8ED98B-5E05-42F9-BAD2-6C6003D8AA9C}" srcOrd="1" destOrd="0" presId="urn:microsoft.com/office/officeart/2016/7/layout/VerticalSolidActionList"/>
    <dgm:cxn modelId="{BB34E2F9-4E89-4419-BC6D-4CEC827D5B92}" type="presParOf" srcId="{34C04429-1316-435C-B637-0A844AE945B5}" destId="{3D896F0E-551B-48BC-9D86-4DE39A3B198F}" srcOrd="3" destOrd="0" presId="urn:microsoft.com/office/officeart/2016/7/layout/VerticalSolidActionList"/>
    <dgm:cxn modelId="{1714058B-BD55-4BD9-A14F-D5255C697AE6}" type="presParOf" srcId="{34C04429-1316-435C-B637-0A844AE945B5}" destId="{4A1E50F1-A8B9-4AAC-B83B-948F8949206E}" srcOrd="4" destOrd="0" presId="urn:microsoft.com/office/officeart/2016/7/layout/VerticalSolidActionList"/>
    <dgm:cxn modelId="{E3212F70-C8FD-405C-A23C-6E625DFC81B6}" type="presParOf" srcId="{4A1E50F1-A8B9-4AAC-B83B-948F8949206E}" destId="{28C51E85-F693-4B83-A7C1-2410CCA31011}" srcOrd="0" destOrd="0" presId="urn:microsoft.com/office/officeart/2016/7/layout/VerticalSolidActionList"/>
    <dgm:cxn modelId="{C61035A2-78C8-48B3-B09C-0CB98D447C63}" type="presParOf" srcId="{4A1E50F1-A8B9-4AAC-B83B-948F8949206E}" destId="{363C8851-8BF4-4EFD-AA70-5611B94C0B11}" srcOrd="1" destOrd="0" presId="urn:microsoft.com/office/officeart/2016/7/layout/VerticalSolidActionList"/>
    <dgm:cxn modelId="{29AE0E19-FA75-41AF-80CC-478CE1BB47C2}" type="presParOf" srcId="{34C04429-1316-435C-B637-0A844AE945B5}" destId="{0A9B95BF-9DFB-4D98-86B6-51B9C32E3C5B}" srcOrd="5" destOrd="0" presId="urn:microsoft.com/office/officeart/2016/7/layout/VerticalSolidActionList"/>
    <dgm:cxn modelId="{D2917A1E-0489-4C21-BA9A-B8E3B3E87DD7}" type="presParOf" srcId="{34C04429-1316-435C-B637-0A844AE945B5}" destId="{6095282B-7050-4D18-88FD-F8B062D54EE0}" srcOrd="6" destOrd="0" presId="urn:microsoft.com/office/officeart/2016/7/layout/VerticalSolidActionList"/>
    <dgm:cxn modelId="{D71EB60F-EEC4-47BD-A49A-A960D1FA67C4}" type="presParOf" srcId="{6095282B-7050-4D18-88FD-F8B062D54EE0}" destId="{A2A398ED-6FC9-4F04-8393-A7586BB1D3D1}" srcOrd="0" destOrd="0" presId="urn:microsoft.com/office/officeart/2016/7/layout/VerticalSolidActionList"/>
    <dgm:cxn modelId="{2C183454-A857-4F7E-962A-09AB17F54EAD}" type="presParOf" srcId="{6095282B-7050-4D18-88FD-F8B062D54EE0}" destId="{F7D80FFC-5172-4AD8-AD45-C32104D8FF2D}" srcOrd="1" destOrd="0" presId="urn:microsoft.com/office/officeart/2016/7/layout/VerticalSolid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90B2FA-3E95-4DDC-8C10-2BE0EB6BE36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661723E-F2D8-4617-BDD2-0C20D1BDC22A}">
      <dgm:prSet/>
      <dgm:spPr/>
      <dgm:t>
        <a:bodyPr/>
        <a:lstStyle/>
        <a:p>
          <a:r>
            <a:rPr lang="en-US" dirty="0"/>
            <a:t>EXCELLENT COMMUNICATION</a:t>
          </a:r>
        </a:p>
      </dgm:t>
    </dgm:pt>
    <dgm:pt modelId="{216E91D4-4B4A-4196-A694-101E287ED4A8}" type="parTrans" cxnId="{4C45CA12-5F69-44AA-BA3D-2D11EFC457B7}">
      <dgm:prSet/>
      <dgm:spPr/>
      <dgm:t>
        <a:bodyPr/>
        <a:lstStyle/>
        <a:p>
          <a:endParaRPr lang="en-US"/>
        </a:p>
      </dgm:t>
    </dgm:pt>
    <dgm:pt modelId="{3B40EEBB-3D35-4C4D-A410-45CCD9037C34}" type="sibTrans" cxnId="{4C45CA12-5F69-44AA-BA3D-2D11EFC457B7}">
      <dgm:prSet/>
      <dgm:spPr/>
      <dgm:t>
        <a:bodyPr/>
        <a:lstStyle/>
        <a:p>
          <a:endParaRPr lang="en-US"/>
        </a:p>
      </dgm:t>
    </dgm:pt>
    <dgm:pt modelId="{09EDE3DF-A0D5-426A-81C0-95DFFCBA3791}">
      <dgm:prSet/>
      <dgm:spPr/>
      <dgm:t>
        <a:bodyPr/>
        <a:lstStyle/>
        <a:p>
          <a:r>
            <a:rPr lang="en-US" dirty="0"/>
            <a:t>KIND &amp; COMPASSIONATE </a:t>
          </a:r>
        </a:p>
      </dgm:t>
    </dgm:pt>
    <dgm:pt modelId="{22F58611-96C8-431A-9684-10F129BD5590}" type="parTrans" cxnId="{CC3266A0-A1C5-4EFD-A28E-B01F2B549484}">
      <dgm:prSet/>
      <dgm:spPr/>
      <dgm:t>
        <a:bodyPr/>
        <a:lstStyle/>
        <a:p>
          <a:endParaRPr lang="en-US"/>
        </a:p>
      </dgm:t>
    </dgm:pt>
    <dgm:pt modelId="{5C30B14D-281A-4529-9CFE-A06503B57255}" type="sibTrans" cxnId="{CC3266A0-A1C5-4EFD-A28E-B01F2B549484}">
      <dgm:prSet/>
      <dgm:spPr/>
      <dgm:t>
        <a:bodyPr/>
        <a:lstStyle/>
        <a:p>
          <a:endParaRPr lang="en-US"/>
        </a:p>
      </dgm:t>
    </dgm:pt>
    <dgm:pt modelId="{D0DC3309-DD52-429C-B96E-73FD6E3AA9A8}">
      <dgm:prSet/>
      <dgm:spPr/>
      <dgm:t>
        <a:bodyPr/>
        <a:lstStyle/>
        <a:p>
          <a:r>
            <a:rPr lang="en-US" dirty="0"/>
            <a:t>MEDICAL &amp; ANATOMICAL KNOWLEDGE</a:t>
          </a:r>
        </a:p>
      </dgm:t>
    </dgm:pt>
    <dgm:pt modelId="{0255197B-5FC7-4D2F-A0B5-E8B4C3AD84ED}" type="parTrans" cxnId="{F40E21FE-0C4B-4643-B2BE-7C731EED2503}">
      <dgm:prSet/>
      <dgm:spPr/>
      <dgm:t>
        <a:bodyPr/>
        <a:lstStyle/>
        <a:p>
          <a:endParaRPr lang="en-US"/>
        </a:p>
      </dgm:t>
    </dgm:pt>
    <dgm:pt modelId="{C2C66690-A3AB-4FFA-B3C1-5AC3D6E1A9C5}" type="sibTrans" cxnId="{F40E21FE-0C4B-4643-B2BE-7C731EED2503}">
      <dgm:prSet/>
      <dgm:spPr/>
      <dgm:t>
        <a:bodyPr/>
        <a:lstStyle/>
        <a:p>
          <a:endParaRPr lang="en-US"/>
        </a:p>
      </dgm:t>
    </dgm:pt>
    <dgm:pt modelId="{8E1E7700-33E1-4821-A88D-830E44D20996}">
      <dgm:prSet/>
      <dgm:spPr/>
      <dgm:t>
        <a:bodyPr/>
        <a:lstStyle/>
        <a:p>
          <a:r>
            <a:rPr lang="en-US" dirty="0"/>
            <a:t>MECHINICAL APTITUDE</a:t>
          </a:r>
        </a:p>
      </dgm:t>
    </dgm:pt>
    <dgm:pt modelId="{31C5EB96-74CD-46C2-9FAB-4408E5A23FC9}" type="parTrans" cxnId="{1D4AC1C1-BF9A-4035-9A04-7DF88E208ABF}">
      <dgm:prSet/>
      <dgm:spPr/>
      <dgm:t>
        <a:bodyPr/>
        <a:lstStyle/>
        <a:p>
          <a:endParaRPr lang="en-US"/>
        </a:p>
      </dgm:t>
    </dgm:pt>
    <dgm:pt modelId="{57224B02-9AB1-48C6-9763-BA418ABC3078}" type="sibTrans" cxnId="{1D4AC1C1-BF9A-4035-9A04-7DF88E208ABF}">
      <dgm:prSet/>
      <dgm:spPr/>
      <dgm:t>
        <a:bodyPr/>
        <a:lstStyle/>
        <a:p>
          <a:endParaRPr lang="en-US"/>
        </a:p>
      </dgm:t>
    </dgm:pt>
    <dgm:pt modelId="{69FBE0D3-0E16-4D7B-A2B1-E9B669B69E09}" type="pres">
      <dgm:prSet presAssocID="{7F90B2FA-3E95-4DDC-8C10-2BE0EB6BE368}" presName="root" presStyleCnt="0">
        <dgm:presLayoutVars>
          <dgm:dir/>
          <dgm:resizeHandles val="exact"/>
        </dgm:presLayoutVars>
      </dgm:prSet>
      <dgm:spPr/>
    </dgm:pt>
    <dgm:pt modelId="{0049F36B-A5BC-4206-9C47-A25629E248A0}" type="pres">
      <dgm:prSet presAssocID="{2661723E-F2D8-4617-BDD2-0C20D1BDC22A}" presName="compNode" presStyleCnt="0"/>
      <dgm:spPr/>
    </dgm:pt>
    <dgm:pt modelId="{C36DE082-01E9-4AF6-A80D-DABE782D1A41}" type="pres">
      <dgm:prSet presAssocID="{2661723E-F2D8-4617-BDD2-0C20D1BDC22A}" presName="bgRect" presStyleLbl="bgShp" presStyleIdx="0" presStyleCnt="4"/>
      <dgm:spPr/>
    </dgm:pt>
    <dgm:pt modelId="{042D847F-D1FA-4063-9255-ACAA3A91F8E7}" type="pres">
      <dgm:prSet presAssocID="{2661723E-F2D8-4617-BDD2-0C20D1BDC22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71561873-1DA1-475D-8750-223EF7CA5FBC}" type="pres">
      <dgm:prSet presAssocID="{2661723E-F2D8-4617-BDD2-0C20D1BDC22A}" presName="spaceRect" presStyleCnt="0"/>
      <dgm:spPr/>
    </dgm:pt>
    <dgm:pt modelId="{9B3854A0-C773-4D6B-8D57-99DF228A2D82}" type="pres">
      <dgm:prSet presAssocID="{2661723E-F2D8-4617-BDD2-0C20D1BDC22A}" presName="parTx" presStyleLbl="revTx" presStyleIdx="0" presStyleCnt="4">
        <dgm:presLayoutVars>
          <dgm:chMax val="0"/>
          <dgm:chPref val="0"/>
        </dgm:presLayoutVars>
      </dgm:prSet>
      <dgm:spPr/>
    </dgm:pt>
    <dgm:pt modelId="{CE47FBA1-1770-4B9A-8776-B2BEE4BB2E1A}" type="pres">
      <dgm:prSet presAssocID="{3B40EEBB-3D35-4C4D-A410-45CCD9037C34}" presName="sibTrans" presStyleCnt="0"/>
      <dgm:spPr/>
    </dgm:pt>
    <dgm:pt modelId="{839B48EA-758C-4498-B17F-1617CCB408E0}" type="pres">
      <dgm:prSet presAssocID="{09EDE3DF-A0D5-426A-81C0-95DFFCBA3791}" presName="compNode" presStyleCnt="0"/>
      <dgm:spPr/>
    </dgm:pt>
    <dgm:pt modelId="{160B3F62-0B23-426E-A365-9FD6AB3588E1}" type="pres">
      <dgm:prSet presAssocID="{09EDE3DF-A0D5-426A-81C0-95DFFCBA3791}" presName="bgRect" presStyleLbl="bgShp" presStyleIdx="1" presStyleCnt="4"/>
      <dgm:spPr/>
    </dgm:pt>
    <dgm:pt modelId="{65D941D9-481E-489F-8743-5B04345FF45A}" type="pres">
      <dgm:prSet presAssocID="{09EDE3DF-A0D5-426A-81C0-95DFFCBA37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4CBF082D-0B93-4165-836E-29DF123FB7CF}" type="pres">
      <dgm:prSet presAssocID="{09EDE3DF-A0D5-426A-81C0-95DFFCBA3791}" presName="spaceRect" presStyleCnt="0"/>
      <dgm:spPr/>
    </dgm:pt>
    <dgm:pt modelId="{9660CFF9-94A6-4A77-846F-38A201A22138}" type="pres">
      <dgm:prSet presAssocID="{09EDE3DF-A0D5-426A-81C0-95DFFCBA3791}" presName="parTx" presStyleLbl="revTx" presStyleIdx="1" presStyleCnt="4">
        <dgm:presLayoutVars>
          <dgm:chMax val="0"/>
          <dgm:chPref val="0"/>
        </dgm:presLayoutVars>
      </dgm:prSet>
      <dgm:spPr/>
    </dgm:pt>
    <dgm:pt modelId="{BFB2DF52-D8AD-4251-A5BA-BCF77CEA0181}" type="pres">
      <dgm:prSet presAssocID="{5C30B14D-281A-4529-9CFE-A06503B57255}" presName="sibTrans" presStyleCnt="0"/>
      <dgm:spPr/>
    </dgm:pt>
    <dgm:pt modelId="{690F2E88-D0A9-41FD-87B9-5F8CB5945910}" type="pres">
      <dgm:prSet presAssocID="{D0DC3309-DD52-429C-B96E-73FD6E3AA9A8}" presName="compNode" presStyleCnt="0"/>
      <dgm:spPr/>
    </dgm:pt>
    <dgm:pt modelId="{C06E6FFC-B3ED-41A7-B38A-FF6472EC5C53}" type="pres">
      <dgm:prSet presAssocID="{D0DC3309-DD52-429C-B96E-73FD6E3AA9A8}" presName="bgRect" presStyleLbl="bgShp" presStyleIdx="2" presStyleCnt="4"/>
      <dgm:spPr/>
    </dgm:pt>
    <dgm:pt modelId="{50CC517D-25AC-4439-AE2E-D08033CAE7DE}" type="pres">
      <dgm:prSet presAssocID="{D0DC3309-DD52-429C-B96E-73FD6E3AA9A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55DC9AC4-AC27-4F08-899D-F84E2EA9A4A9}" type="pres">
      <dgm:prSet presAssocID="{D0DC3309-DD52-429C-B96E-73FD6E3AA9A8}" presName="spaceRect" presStyleCnt="0"/>
      <dgm:spPr/>
    </dgm:pt>
    <dgm:pt modelId="{3030D57E-70C7-48D5-9A92-2A0F4764F40E}" type="pres">
      <dgm:prSet presAssocID="{D0DC3309-DD52-429C-B96E-73FD6E3AA9A8}" presName="parTx" presStyleLbl="revTx" presStyleIdx="2" presStyleCnt="4">
        <dgm:presLayoutVars>
          <dgm:chMax val="0"/>
          <dgm:chPref val="0"/>
        </dgm:presLayoutVars>
      </dgm:prSet>
      <dgm:spPr/>
    </dgm:pt>
    <dgm:pt modelId="{26C52DFE-C69D-4DFE-B6F6-D8707A6C39C0}" type="pres">
      <dgm:prSet presAssocID="{C2C66690-A3AB-4FFA-B3C1-5AC3D6E1A9C5}" presName="sibTrans" presStyleCnt="0"/>
      <dgm:spPr/>
    </dgm:pt>
    <dgm:pt modelId="{5FEFEC61-8701-4B70-86C6-C93073E17ACA}" type="pres">
      <dgm:prSet presAssocID="{8E1E7700-33E1-4821-A88D-830E44D20996}" presName="compNode" presStyleCnt="0"/>
      <dgm:spPr/>
    </dgm:pt>
    <dgm:pt modelId="{B6DDAD64-8A89-4B27-B88A-314D95DC6A53}" type="pres">
      <dgm:prSet presAssocID="{8E1E7700-33E1-4821-A88D-830E44D20996}" presName="bgRect" presStyleLbl="bgShp" presStyleIdx="3" presStyleCnt="4"/>
      <dgm:spPr/>
    </dgm:pt>
    <dgm:pt modelId="{5BA467C2-2960-4044-9609-E6B42C695F1E}" type="pres">
      <dgm:prSet presAssocID="{8E1E7700-33E1-4821-A88D-830E44D2099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95F7A5D5-E378-40C4-83E9-0B6CBE612EFC}" type="pres">
      <dgm:prSet presAssocID="{8E1E7700-33E1-4821-A88D-830E44D20996}" presName="spaceRect" presStyleCnt="0"/>
      <dgm:spPr/>
    </dgm:pt>
    <dgm:pt modelId="{22F14680-B920-4EEC-94E1-EBA9F4F7BC4C}" type="pres">
      <dgm:prSet presAssocID="{8E1E7700-33E1-4821-A88D-830E44D20996}" presName="parTx" presStyleLbl="revTx" presStyleIdx="3" presStyleCnt="4">
        <dgm:presLayoutVars>
          <dgm:chMax val="0"/>
          <dgm:chPref val="0"/>
        </dgm:presLayoutVars>
      </dgm:prSet>
      <dgm:spPr/>
    </dgm:pt>
  </dgm:ptLst>
  <dgm:cxnLst>
    <dgm:cxn modelId="{4C45CA12-5F69-44AA-BA3D-2D11EFC457B7}" srcId="{7F90B2FA-3E95-4DDC-8C10-2BE0EB6BE368}" destId="{2661723E-F2D8-4617-BDD2-0C20D1BDC22A}" srcOrd="0" destOrd="0" parTransId="{216E91D4-4B4A-4196-A694-101E287ED4A8}" sibTransId="{3B40EEBB-3D35-4C4D-A410-45CCD9037C34}"/>
    <dgm:cxn modelId="{8A5C7D1B-B87A-4AD8-9A63-136954D7B30F}" type="presOf" srcId="{2661723E-F2D8-4617-BDD2-0C20D1BDC22A}" destId="{9B3854A0-C773-4D6B-8D57-99DF228A2D82}" srcOrd="0" destOrd="0" presId="urn:microsoft.com/office/officeart/2018/2/layout/IconVerticalSolidList"/>
    <dgm:cxn modelId="{86243B41-775C-47C1-8673-FBE0BB1F6F0C}" type="presOf" srcId="{8E1E7700-33E1-4821-A88D-830E44D20996}" destId="{22F14680-B920-4EEC-94E1-EBA9F4F7BC4C}" srcOrd="0" destOrd="0" presId="urn:microsoft.com/office/officeart/2018/2/layout/IconVerticalSolidList"/>
    <dgm:cxn modelId="{F03DC353-C296-4993-8B89-ABBE2076A798}" type="presOf" srcId="{09EDE3DF-A0D5-426A-81C0-95DFFCBA3791}" destId="{9660CFF9-94A6-4A77-846F-38A201A22138}" srcOrd="0" destOrd="0" presId="urn:microsoft.com/office/officeart/2018/2/layout/IconVerticalSolidList"/>
    <dgm:cxn modelId="{B2BBAF7D-134F-4E81-BB6B-F94CA71C777C}" type="presOf" srcId="{D0DC3309-DD52-429C-B96E-73FD6E3AA9A8}" destId="{3030D57E-70C7-48D5-9A92-2A0F4764F40E}" srcOrd="0" destOrd="0" presId="urn:microsoft.com/office/officeart/2018/2/layout/IconVerticalSolidList"/>
    <dgm:cxn modelId="{22762C8A-BA53-4DB8-B715-89CFA95CD914}" type="presOf" srcId="{7F90B2FA-3E95-4DDC-8C10-2BE0EB6BE368}" destId="{69FBE0D3-0E16-4D7B-A2B1-E9B669B69E09}" srcOrd="0" destOrd="0" presId="urn:microsoft.com/office/officeart/2018/2/layout/IconVerticalSolidList"/>
    <dgm:cxn modelId="{CC3266A0-A1C5-4EFD-A28E-B01F2B549484}" srcId="{7F90B2FA-3E95-4DDC-8C10-2BE0EB6BE368}" destId="{09EDE3DF-A0D5-426A-81C0-95DFFCBA3791}" srcOrd="1" destOrd="0" parTransId="{22F58611-96C8-431A-9684-10F129BD5590}" sibTransId="{5C30B14D-281A-4529-9CFE-A06503B57255}"/>
    <dgm:cxn modelId="{1D4AC1C1-BF9A-4035-9A04-7DF88E208ABF}" srcId="{7F90B2FA-3E95-4DDC-8C10-2BE0EB6BE368}" destId="{8E1E7700-33E1-4821-A88D-830E44D20996}" srcOrd="3" destOrd="0" parTransId="{31C5EB96-74CD-46C2-9FAB-4408E5A23FC9}" sibTransId="{57224B02-9AB1-48C6-9763-BA418ABC3078}"/>
    <dgm:cxn modelId="{F40E21FE-0C4B-4643-B2BE-7C731EED2503}" srcId="{7F90B2FA-3E95-4DDC-8C10-2BE0EB6BE368}" destId="{D0DC3309-DD52-429C-B96E-73FD6E3AA9A8}" srcOrd="2" destOrd="0" parTransId="{0255197B-5FC7-4D2F-A0B5-E8B4C3AD84ED}" sibTransId="{C2C66690-A3AB-4FFA-B3C1-5AC3D6E1A9C5}"/>
    <dgm:cxn modelId="{A039B8BB-4368-4786-8C5C-4174527E6C23}" type="presParOf" srcId="{69FBE0D3-0E16-4D7B-A2B1-E9B669B69E09}" destId="{0049F36B-A5BC-4206-9C47-A25629E248A0}" srcOrd="0" destOrd="0" presId="urn:microsoft.com/office/officeart/2018/2/layout/IconVerticalSolidList"/>
    <dgm:cxn modelId="{CC71B89E-1BC4-4F53-8517-E72E428B153C}" type="presParOf" srcId="{0049F36B-A5BC-4206-9C47-A25629E248A0}" destId="{C36DE082-01E9-4AF6-A80D-DABE782D1A41}" srcOrd="0" destOrd="0" presId="urn:microsoft.com/office/officeart/2018/2/layout/IconVerticalSolidList"/>
    <dgm:cxn modelId="{E18F5591-9242-4E5E-A3E5-8ECFA4F12E6D}" type="presParOf" srcId="{0049F36B-A5BC-4206-9C47-A25629E248A0}" destId="{042D847F-D1FA-4063-9255-ACAA3A91F8E7}" srcOrd="1" destOrd="0" presId="urn:microsoft.com/office/officeart/2018/2/layout/IconVerticalSolidList"/>
    <dgm:cxn modelId="{B6303BC3-6005-4CC2-A9DD-7C68E475C5A9}" type="presParOf" srcId="{0049F36B-A5BC-4206-9C47-A25629E248A0}" destId="{71561873-1DA1-475D-8750-223EF7CA5FBC}" srcOrd="2" destOrd="0" presId="urn:microsoft.com/office/officeart/2018/2/layout/IconVerticalSolidList"/>
    <dgm:cxn modelId="{9C482409-D8FB-4DD7-A379-EB986735D36C}" type="presParOf" srcId="{0049F36B-A5BC-4206-9C47-A25629E248A0}" destId="{9B3854A0-C773-4D6B-8D57-99DF228A2D82}" srcOrd="3" destOrd="0" presId="urn:microsoft.com/office/officeart/2018/2/layout/IconVerticalSolidList"/>
    <dgm:cxn modelId="{38600318-11FA-4537-A0D6-78070B6A4D72}" type="presParOf" srcId="{69FBE0D3-0E16-4D7B-A2B1-E9B669B69E09}" destId="{CE47FBA1-1770-4B9A-8776-B2BEE4BB2E1A}" srcOrd="1" destOrd="0" presId="urn:microsoft.com/office/officeart/2018/2/layout/IconVerticalSolidList"/>
    <dgm:cxn modelId="{B52566F1-8860-4AE8-B3CF-75F6C76AE2E4}" type="presParOf" srcId="{69FBE0D3-0E16-4D7B-A2B1-E9B669B69E09}" destId="{839B48EA-758C-4498-B17F-1617CCB408E0}" srcOrd="2" destOrd="0" presId="urn:microsoft.com/office/officeart/2018/2/layout/IconVerticalSolidList"/>
    <dgm:cxn modelId="{E4F96CB7-F34F-4ED7-A427-962309919095}" type="presParOf" srcId="{839B48EA-758C-4498-B17F-1617CCB408E0}" destId="{160B3F62-0B23-426E-A365-9FD6AB3588E1}" srcOrd="0" destOrd="0" presId="urn:microsoft.com/office/officeart/2018/2/layout/IconVerticalSolidList"/>
    <dgm:cxn modelId="{3C1C3305-0DE8-4ACF-98C9-1B2B58F200E6}" type="presParOf" srcId="{839B48EA-758C-4498-B17F-1617CCB408E0}" destId="{65D941D9-481E-489F-8743-5B04345FF45A}" srcOrd="1" destOrd="0" presId="urn:microsoft.com/office/officeart/2018/2/layout/IconVerticalSolidList"/>
    <dgm:cxn modelId="{CD88BF3D-C6C4-4AD3-83B9-F6BD7C568B0C}" type="presParOf" srcId="{839B48EA-758C-4498-B17F-1617CCB408E0}" destId="{4CBF082D-0B93-4165-836E-29DF123FB7CF}" srcOrd="2" destOrd="0" presId="urn:microsoft.com/office/officeart/2018/2/layout/IconVerticalSolidList"/>
    <dgm:cxn modelId="{8E73BCF0-8BC7-4D47-B006-DC3B24F3C832}" type="presParOf" srcId="{839B48EA-758C-4498-B17F-1617CCB408E0}" destId="{9660CFF9-94A6-4A77-846F-38A201A22138}" srcOrd="3" destOrd="0" presId="urn:microsoft.com/office/officeart/2018/2/layout/IconVerticalSolidList"/>
    <dgm:cxn modelId="{8017FD44-D89F-4EB6-8433-CF8BB8415FE7}" type="presParOf" srcId="{69FBE0D3-0E16-4D7B-A2B1-E9B669B69E09}" destId="{BFB2DF52-D8AD-4251-A5BA-BCF77CEA0181}" srcOrd="3" destOrd="0" presId="urn:microsoft.com/office/officeart/2018/2/layout/IconVerticalSolidList"/>
    <dgm:cxn modelId="{ED9C439C-70D9-4BFF-98CC-85DDFF3B7A23}" type="presParOf" srcId="{69FBE0D3-0E16-4D7B-A2B1-E9B669B69E09}" destId="{690F2E88-D0A9-41FD-87B9-5F8CB5945910}" srcOrd="4" destOrd="0" presId="urn:microsoft.com/office/officeart/2018/2/layout/IconVerticalSolidList"/>
    <dgm:cxn modelId="{049C735C-75D0-4A70-8DA4-30A15F420058}" type="presParOf" srcId="{690F2E88-D0A9-41FD-87B9-5F8CB5945910}" destId="{C06E6FFC-B3ED-41A7-B38A-FF6472EC5C53}" srcOrd="0" destOrd="0" presId="urn:microsoft.com/office/officeart/2018/2/layout/IconVerticalSolidList"/>
    <dgm:cxn modelId="{0537E74B-87AB-45E1-B23D-DCDB6C3D093B}" type="presParOf" srcId="{690F2E88-D0A9-41FD-87B9-5F8CB5945910}" destId="{50CC517D-25AC-4439-AE2E-D08033CAE7DE}" srcOrd="1" destOrd="0" presId="urn:microsoft.com/office/officeart/2018/2/layout/IconVerticalSolidList"/>
    <dgm:cxn modelId="{05A9E56C-A99E-4DD8-A3ED-B3E820732BAC}" type="presParOf" srcId="{690F2E88-D0A9-41FD-87B9-5F8CB5945910}" destId="{55DC9AC4-AC27-4F08-899D-F84E2EA9A4A9}" srcOrd="2" destOrd="0" presId="urn:microsoft.com/office/officeart/2018/2/layout/IconVerticalSolidList"/>
    <dgm:cxn modelId="{68B2E003-81DA-41AB-A214-22FB8E458847}" type="presParOf" srcId="{690F2E88-D0A9-41FD-87B9-5F8CB5945910}" destId="{3030D57E-70C7-48D5-9A92-2A0F4764F40E}" srcOrd="3" destOrd="0" presId="urn:microsoft.com/office/officeart/2018/2/layout/IconVerticalSolidList"/>
    <dgm:cxn modelId="{14FAB920-2887-41F0-91C6-EFEDEF7DCA5A}" type="presParOf" srcId="{69FBE0D3-0E16-4D7B-A2B1-E9B669B69E09}" destId="{26C52DFE-C69D-4DFE-B6F6-D8707A6C39C0}" srcOrd="5" destOrd="0" presId="urn:microsoft.com/office/officeart/2018/2/layout/IconVerticalSolidList"/>
    <dgm:cxn modelId="{7CF32D7C-AD03-41DF-A5FC-F8F1184CF690}" type="presParOf" srcId="{69FBE0D3-0E16-4D7B-A2B1-E9B669B69E09}" destId="{5FEFEC61-8701-4B70-86C6-C93073E17ACA}" srcOrd="6" destOrd="0" presId="urn:microsoft.com/office/officeart/2018/2/layout/IconVerticalSolidList"/>
    <dgm:cxn modelId="{5596E1FD-DF59-4228-913D-8CFCE753F4B7}" type="presParOf" srcId="{5FEFEC61-8701-4B70-86C6-C93073E17ACA}" destId="{B6DDAD64-8A89-4B27-B88A-314D95DC6A53}" srcOrd="0" destOrd="0" presId="urn:microsoft.com/office/officeart/2018/2/layout/IconVerticalSolidList"/>
    <dgm:cxn modelId="{A2C40EA7-2842-4EDC-A65B-9F9A93C2916C}" type="presParOf" srcId="{5FEFEC61-8701-4B70-86C6-C93073E17ACA}" destId="{5BA467C2-2960-4044-9609-E6B42C695F1E}" srcOrd="1" destOrd="0" presId="urn:microsoft.com/office/officeart/2018/2/layout/IconVerticalSolidList"/>
    <dgm:cxn modelId="{27CD009D-80A3-4E51-8251-39B5C2324322}" type="presParOf" srcId="{5FEFEC61-8701-4B70-86C6-C93073E17ACA}" destId="{95F7A5D5-E378-40C4-83E9-0B6CBE612EFC}" srcOrd="2" destOrd="0" presId="urn:microsoft.com/office/officeart/2018/2/layout/IconVerticalSolidList"/>
    <dgm:cxn modelId="{7AE619C9-088D-404C-85A4-41409E42E364}" type="presParOf" srcId="{5FEFEC61-8701-4B70-86C6-C93073E17ACA}" destId="{22F14680-B920-4EEC-94E1-EBA9F4F7BC4C}"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FBCB4A-55FF-4AB1-AEF3-316C42C28120}" type="doc">
      <dgm:prSet loTypeId="urn:microsoft.com/office/officeart/2005/8/layout/vProcess5" loCatId="process" qsTypeId="urn:microsoft.com/office/officeart/2005/8/quickstyle/simple4" qsCatId="simple" csTypeId="urn:microsoft.com/office/officeart/2005/8/colors/colorful2" csCatId="colorful" phldr="1"/>
      <dgm:spPr/>
      <dgm:t>
        <a:bodyPr/>
        <a:lstStyle/>
        <a:p>
          <a:endParaRPr lang="en-US"/>
        </a:p>
      </dgm:t>
    </dgm:pt>
    <dgm:pt modelId="{728A0A3C-11AC-449A-8600-52754D26BEDE}">
      <dgm:prSet/>
      <dgm:spPr/>
      <dgm:t>
        <a:bodyPr/>
        <a:lstStyle/>
        <a:p>
          <a:r>
            <a:rPr lang="en-US" dirty="0"/>
            <a:t>LINN-BENTON CC – LEBANON, OR</a:t>
          </a:r>
        </a:p>
      </dgm:t>
    </dgm:pt>
    <dgm:pt modelId="{E9636446-67AE-432F-BC7F-6AAC8E0ECFCB}" type="parTrans" cxnId="{ADCEA59A-634B-48EA-A80E-98D57FE3DD24}">
      <dgm:prSet/>
      <dgm:spPr/>
      <dgm:t>
        <a:bodyPr/>
        <a:lstStyle/>
        <a:p>
          <a:endParaRPr lang="en-US"/>
        </a:p>
      </dgm:t>
    </dgm:pt>
    <dgm:pt modelId="{AB32A66A-A451-4348-8129-DA24D2FCD315}" type="sibTrans" cxnId="{ADCEA59A-634B-48EA-A80E-98D57FE3DD24}">
      <dgm:prSet/>
      <dgm:spPr/>
      <dgm:t>
        <a:bodyPr/>
        <a:lstStyle/>
        <a:p>
          <a:endParaRPr lang="en-US" dirty="0"/>
        </a:p>
      </dgm:t>
    </dgm:pt>
    <dgm:pt modelId="{E4BBAD0E-2890-43C4-97B5-C0134594966B}">
      <dgm:prSet/>
      <dgm:spPr/>
      <dgm:t>
        <a:bodyPr/>
        <a:lstStyle/>
        <a:p>
          <a:r>
            <a:rPr lang="en-US" dirty="0"/>
            <a:t>PORTLAND CC – PORTLAND, OR</a:t>
          </a:r>
        </a:p>
      </dgm:t>
    </dgm:pt>
    <dgm:pt modelId="{C5DE1777-CD78-43E7-B2D1-BD2E4673A73A}" type="parTrans" cxnId="{5F6D3A6E-DB57-492C-948C-1154C6A87579}">
      <dgm:prSet/>
      <dgm:spPr/>
      <dgm:t>
        <a:bodyPr/>
        <a:lstStyle/>
        <a:p>
          <a:endParaRPr lang="en-US"/>
        </a:p>
      </dgm:t>
    </dgm:pt>
    <dgm:pt modelId="{9D088AD9-86A2-463A-B42C-6566B9EDA439}" type="sibTrans" cxnId="{5F6D3A6E-DB57-492C-948C-1154C6A87579}">
      <dgm:prSet/>
      <dgm:spPr/>
      <dgm:t>
        <a:bodyPr/>
        <a:lstStyle/>
        <a:p>
          <a:endParaRPr lang="en-US" dirty="0"/>
        </a:p>
      </dgm:t>
    </dgm:pt>
    <dgm:pt modelId="{0A7DD9F3-641E-4C97-B6F8-20F7BF9014F7}">
      <dgm:prSet/>
      <dgm:spPr/>
      <dgm:t>
        <a:bodyPr/>
        <a:lstStyle/>
        <a:p>
          <a:r>
            <a:rPr lang="en-US" dirty="0"/>
            <a:t>OHSU – PORTLAND, OR</a:t>
          </a:r>
        </a:p>
      </dgm:t>
    </dgm:pt>
    <dgm:pt modelId="{599C3455-7E00-443F-8EFE-0963E8C0935A}" type="parTrans" cxnId="{11FAC8C8-D8BD-4751-AF84-17C734463DB9}">
      <dgm:prSet/>
      <dgm:spPr/>
      <dgm:t>
        <a:bodyPr/>
        <a:lstStyle/>
        <a:p>
          <a:endParaRPr lang="en-US"/>
        </a:p>
      </dgm:t>
    </dgm:pt>
    <dgm:pt modelId="{9D61F47E-377D-4C16-AFD5-BA4F7F3DD0C6}" type="sibTrans" cxnId="{11FAC8C8-D8BD-4751-AF84-17C734463DB9}">
      <dgm:prSet/>
      <dgm:spPr/>
      <dgm:t>
        <a:bodyPr/>
        <a:lstStyle/>
        <a:p>
          <a:endParaRPr lang="en-US" dirty="0"/>
        </a:p>
      </dgm:t>
    </dgm:pt>
    <dgm:pt modelId="{84CA7963-6DC9-48DB-BDD1-E039F83B5C14}">
      <dgm:prSet/>
      <dgm:spPr/>
      <dgm:t>
        <a:bodyPr/>
        <a:lstStyle/>
        <a:p>
          <a:r>
            <a:rPr lang="en-US" dirty="0"/>
            <a:t>OIT, KLAMATH FALLS, OR</a:t>
          </a:r>
        </a:p>
      </dgm:t>
    </dgm:pt>
    <dgm:pt modelId="{6F8C8B62-2A97-410A-84BA-4F8516561DE4}" type="parTrans" cxnId="{E076C185-B621-487D-8159-34F09F37CC45}">
      <dgm:prSet/>
      <dgm:spPr/>
      <dgm:t>
        <a:bodyPr/>
        <a:lstStyle/>
        <a:p>
          <a:endParaRPr lang="en-US"/>
        </a:p>
      </dgm:t>
    </dgm:pt>
    <dgm:pt modelId="{2D9856BD-D4A5-4530-8852-7898AEB6F6BF}" type="sibTrans" cxnId="{E076C185-B621-487D-8159-34F09F37CC45}">
      <dgm:prSet/>
      <dgm:spPr/>
      <dgm:t>
        <a:bodyPr/>
        <a:lstStyle/>
        <a:p>
          <a:endParaRPr lang="en-US"/>
        </a:p>
      </dgm:t>
    </dgm:pt>
    <dgm:pt modelId="{8EC01371-F31E-4A22-BD4F-803CC84578BF}" type="pres">
      <dgm:prSet presAssocID="{B9FBCB4A-55FF-4AB1-AEF3-316C42C28120}" presName="outerComposite" presStyleCnt="0">
        <dgm:presLayoutVars>
          <dgm:chMax val="5"/>
          <dgm:dir/>
          <dgm:resizeHandles val="exact"/>
        </dgm:presLayoutVars>
      </dgm:prSet>
      <dgm:spPr/>
    </dgm:pt>
    <dgm:pt modelId="{2F44E8F3-E158-460E-97E6-3489BED9DD0F}" type="pres">
      <dgm:prSet presAssocID="{B9FBCB4A-55FF-4AB1-AEF3-316C42C28120}" presName="dummyMaxCanvas" presStyleCnt="0">
        <dgm:presLayoutVars/>
      </dgm:prSet>
      <dgm:spPr/>
    </dgm:pt>
    <dgm:pt modelId="{F1C4715B-0119-46C6-B328-9DAE4737A9B9}" type="pres">
      <dgm:prSet presAssocID="{B9FBCB4A-55FF-4AB1-AEF3-316C42C28120}" presName="FourNodes_1" presStyleLbl="node1" presStyleIdx="0" presStyleCnt="4">
        <dgm:presLayoutVars>
          <dgm:bulletEnabled val="1"/>
        </dgm:presLayoutVars>
      </dgm:prSet>
      <dgm:spPr/>
    </dgm:pt>
    <dgm:pt modelId="{13FC3502-7463-4A91-84C4-9BEBA681642A}" type="pres">
      <dgm:prSet presAssocID="{B9FBCB4A-55FF-4AB1-AEF3-316C42C28120}" presName="FourNodes_2" presStyleLbl="node1" presStyleIdx="1" presStyleCnt="4">
        <dgm:presLayoutVars>
          <dgm:bulletEnabled val="1"/>
        </dgm:presLayoutVars>
      </dgm:prSet>
      <dgm:spPr/>
    </dgm:pt>
    <dgm:pt modelId="{24BC68CF-3117-44FA-A65D-1507BD92CAFA}" type="pres">
      <dgm:prSet presAssocID="{B9FBCB4A-55FF-4AB1-AEF3-316C42C28120}" presName="FourNodes_3" presStyleLbl="node1" presStyleIdx="2" presStyleCnt="4">
        <dgm:presLayoutVars>
          <dgm:bulletEnabled val="1"/>
        </dgm:presLayoutVars>
      </dgm:prSet>
      <dgm:spPr/>
    </dgm:pt>
    <dgm:pt modelId="{4260797F-98CA-4449-831F-F6A698002BFF}" type="pres">
      <dgm:prSet presAssocID="{B9FBCB4A-55FF-4AB1-AEF3-316C42C28120}" presName="FourNodes_4" presStyleLbl="node1" presStyleIdx="3" presStyleCnt="4">
        <dgm:presLayoutVars>
          <dgm:bulletEnabled val="1"/>
        </dgm:presLayoutVars>
      </dgm:prSet>
      <dgm:spPr/>
    </dgm:pt>
    <dgm:pt modelId="{901995C8-3129-4608-AC24-606BDFD17EE6}" type="pres">
      <dgm:prSet presAssocID="{B9FBCB4A-55FF-4AB1-AEF3-316C42C28120}" presName="FourConn_1-2" presStyleLbl="fgAccFollowNode1" presStyleIdx="0" presStyleCnt="3">
        <dgm:presLayoutVars>
          <dgm:bulletEnabled val="1"/>
        </dgm:presLayoutVars>
      </dgm:prSet>
      <dgm:spPr/>
    </dgm:pt>
    <dgm:pt modelId="{DE5B3FC3-60A4-4E3B-98A6-9EFB07FE3B20}" type="pres">
      <dgm:prSet presAssocID="{B9FBCB4A-55FF-4AB1-AEF3-316C42C28120}" presName="FourConn_2-3" presStyleLbl="fgAccFollowNode1" presStyleIdx="1" presStyleCnt="3">
        <dgm:presLayoutVars>
          <dgm:bulletEnabled val="1"/>
        </dgm:presLayoutVars>
      </dgm:prSet>
      <dgm:spPr/>
    </dgm:pt>
    <dgm:pt modelId="{6BDBA268-E363-4057-9281-85BF8E56D0B0}" type="pres">
      <dgm:prSet presAssocID="{B9FBCB4A-55FF-4AB1-AEF3-316C42C28120}" presName="FourConn_3-4" presStyleLbl="fgAccFollowNode1" presStyleIdx="2" presStyleCnt="3">
        <dgm:presLayoutVars>
          <dgm:bulletEnabled val="1"/>
        </dgm:presLayoutVars>
      </dgm:prSet>
      <dgm:spPr/>
    </dgm:pt>
    <dgm:pt modelId="{F5CCEE14-307F-476D-971B-16B96BC55AD5}" type="pres">
      <dgm:prSet presAssocID="{B9FBCB4A-55FF-4AB1-AEF3-316C42C28120}" presName="FourNodes_1_text" presStyleLbl="node1" presStyleIdx="3" presStyleCnt="4">
        <dgm:presLayoutVars>
          <dgm:bulletEnabled val="1"/>
        </dgm:presLayoutVars>
      </dgm:prSet>
      <dgm:spPr/>
    </dgm:pt>
    <dgm:pt modelId="{670E69E8-B30F-4654-B3F9-64C0E5F28F34}" type="pres">
      <dgm:prSet presAssocID="{B9FBCB4A-55FF-4AB1-AEF3-316C42C28120}" presName="FourNodes_2_text" presStyleLbl="node1" presStyleIdx="3" presStyleCnt="4">
        <dgm:presLayoutVars>
          <dgm:bulletEnabled val="1"/>
        </dgm:presLayoutVars>
      </dgm:prSet>
      <dgm:spPr/>
    </dgm:pt>
    <dgm:pt modelId="{ED28AC21-8847-4BF2-8E79-877571B80350}" type="pres">
      <dgm:prSet presAssocID="{B9FBCB4A-55FF-4AB1-AEF3-316C42C28120}" presName="FourNodes_3_text" presStyleLbl="node1" presStyleIdx="3" presStyleCnt="4">
        <dgm:presLayoutVars>
          <dgm:bulletEnabled val="1"/>
        </dgm:presLayoutVars>
      </dgm:prSet>
      <dgm:spPr/>
    </dgm:pt>
    <dgm:pt modelId="{71B56AA9-B242-4B8F-A1BF-1A52706D0282}" type="pres">
      <dgm:prSet presAssocID="{B9FBCB4A-55FF-4AB1-AEF3-316C42C28120}" presName="FourNodes_4_text" presStyleLbl="node1" presStyleIdx="3" presStyleCnt="4">
        <dgm:presLayoutVars>
          <dgm:bulletEnabled val="1"/>
        </dgm:presLayoutVars>
      </dgm:prSet>
      <dgm:spPr/>
    </dgm:pt>
  </dgm:ptLst>
  <dgm:cxnLst>
    <dgm:cxn modelId="{F0DD9400-2528-4422-B3FB-9AFBD4938696}" type="presOf" srcId="{E4BBAD0E-2890-43C4-97B5-C0134594966B}" destId="{670E69E8-B30F-4654-B3F9-64C0E5F28F34}" srcOrd="1" destOrd="0" presId="urn:microsoft.com/office/officeart/2005/8/layout/vProcess5"/>
    <dgm:cxn modelId="{E5E45A01-979A-4EF6-9575-077D1DB9AA00}" type="presOf" srcId="{728A0A3C-11AC-449A-8600-52754D26BEDE}" destId="{F5CCEE14-307F-476D-971B-16B96BC55AD5}" srcOrd="1" destOrd="0" presId="urn:microsoft.com/office/officeart/2005/8/layout/vProcess5"/>
    <dgm:cxn modelId="{45C93620-49A5-423A-9F45-7241EBF2BA36}" type="presOf" srcId="{B9FBCB4A-55FF-4AB1-AEF3-316C42C28120}" destId="{8EC01371-F31E-4A22-BD4F-803CC84578BF}" srcOrd="0" destOrd="0" presId="urn:microsoft.com/office/officeart/2005/8/layout/vProcess5"/>
    <dgm:cxn modelId="{B983CC35-628A-4AAD-BCBD-F7FAB0151669}" type="presOf" srcId="{9D088AD9-86A2-463A-B42C-6566B9EDA439}" destId="{DE5B3FC3-60A4-4E3B-98A6-9EFB07FE3B20}" srcOrd="0" destOrd="0" presId="urn:microsoft.com/office/officeart/2005/8/layout/vProcess5"/>
    <dgm:cxn modelId="{58832860-0BEB-44D5-B5F1-05F7C671D11D}" type="presOf" srcId="{0A7DD9F3-641E-4C97-B6F8-20F7BF9014F7}" destId="{ED28AC21-8847-4BF2-8E79-877571B80350}" srcOrd="1" destOrd="0" presId="urn:microsoft.com/office/officeart/2005/8/layout/vProcess5"/>
    <dgm:cxn modelId="{5F6D3A6E-DB57-492C-948C-1154C6A87579}" srcId="{B9FBCB4A-55FF-4AB1-AEF3-316C42C28120}" destId="{E4BBAD0E-2890-43C4-97B5-C0134594966B}" srcOrd="1" destOrd="0" parTransId="{C5DE1777-CD78-43E7-B2D1-BD2E4673A73A}" sibTransId="{9D088AD9-86A2-463A-B42C-6566B9EDA439}"/>
    <dgm:cxn modelId="{2D784983-9131-481A-AD5C-D5190D162ED4}" type="presOf" srcId="{728A0A3C-11AC-449A-8600-52754D26BEDE}" destId="{F1C4715B-0119-46C6-B328-9DAE4737A9B9}" srcOrd="0" destOrd="0" presId="urn:microsoft.com/office/officeart/2005/8/layout/vProcess5"/>
    <dgm:cxn modelId="{E076C185-B621-487D-8159-34F09F37CC45}" srcId="{B9FBCB4A-55FF-4AB1-AEF3-316C42C28120}" destId="{84CA7963-6DC9-48DB-BDD1-E039F83B5C14}" srcOrd="3" destOrd="0" parTransId="{6F8C8B62-2A97-410A-84BA-4F8516561DE4}" sibTransId="{2D9856BD-D4A5-4530-8852-7898AEB6F6BF}"/>
    <dgm:cxn modelId="{C2348492-D499-40A9-895B-743B19B9E4DF}" type="presOf" srcId="{84CA7963-6DC9-48DB-BDD1-E039F83B5C14}" destId="{4260797F-98CA-4449-831F-F6A698002BFF}" srcOrd="0" destOrd="0" presId="urn:microsoft.com/office/officeart/2005/8/layout/vProcess5"/>
    <dgm:cxn modelId="{47219293-E74A-416E-A60F-33D8C2820875}" type="presOf" srcId="{E4BBAD0E-2890-43C4-97B5-C0134594966B}" destId="{13FC3502-7463-4A91-84C4-9BEBA681642A}" srcOrd="0" destOrd="0" presId="urn:microsoft.com/office/officeart/2005/8/layout/vProcess5"/>
    <dgm:cxn modelId="{ADCEA59A-634B-48EA-A80E-98D57FE3DD24}" srcId="{B9FBCB4A-55FF-4AB1-AEF3-316C42C28120}" destId="{728A0A3C-11AC-449A-8600-52754D26BEDE}" srcOrd="0" destOrd="0" parTransId="{E9636446-67AE-432F-BC7F-6AAC8E0ECFCB}" sibTransId="{AB32A66A-A451-4348-8129-DA24D2FCD315}"/>
    <dgm:cxn modelId="{92806DA5-8045-4004-ACFD-6B2E8A764CCF}" type="presOf" srcId="{9D61F47E-377D-4C16-AFD5-BA4F7F3DD0C6}" destId="{6BDBA268-E363-4057-9281-85BF8E56D0B0}" srcOrd="0" destOrd="0" presId="urn:microsoft.com/office/officeart/2005/8/layout/vProcess5"/>
    <dgm:cxn modelId="{15530FC1-0EE5-4171-BDB5-91023523A82A}" type="presOf" srcId="{0A7DD9F3-641E-4C97-B6F8-20F7BF9014F7}" destId="{24BC68CF-3117-44FA-A65D-1507BD92CAFA}" srcOrd="0" destOrd="0" presId="urn:microsoft.com/office/officeart/2005/8/layout/vProcess5"/>
    <dgm:cxn modelId="{11FAC8C8-D8BD-4751-AF84-17C734463DB9}" srcId="{B9FBCB4A-55FF-4AB1-AEF3-316C42C28120}" destId="{0A7DD9F3-641E-4C97-B6F8-20F7BF9014F7}" srcOrd="2" destOrd="0" parTransId="{599C3455-7E00-443F-8EFE-0963E8C0935A}" sibTransId="{9D61F47E-377D-4C16-AFD5-BA4F7F3DD0C6}"/>
    <dgm:cxn modelId="{0D9BEFD8-93E5-4D85-95E4-915CCF3B2AF6}" type="presOf" srcId="{AB32A66A-A451-4348-8129-DA24D2FCD315}" destId="{901995C8-3129-4608-AC24-606BDFD17EE6}" srcOrd="0" destOrd="0" presId="urn:microsoft.com/office/officeart/2005/8/layout/vProcess5"/>
    <dgm:cxn modelId="{63C668E4-DBAE-425B-8BCA-D3A31FDCEB1D}" type="presOf" srcId="{84CA7963-6DC9-48DB-BDD1-E039F83B5C14}" destId="{71B56AA9-B242-4B8F-A1BF-1A52706D0282}" srcOrd="1" destOrd="0" presId="urn:microsoft.com/office/officeart/2005/8/layout/vProcess5"/>
    <dgm:cxn modelId="{504D001F-EDB4-48D4-B140-A863BF4E2514}" type="presParOf" srcId="{8EC01371-F31E-4A22-BD4F-803CC84578BF}" destId="{2F44E8F3-E158-460E-97E6-3489BED9DD0F}" srcOrd="0" destOrd="0" presId="urn:microsoft.com/office/officeart/2005/8/layout/vProcess5"/>
    <dgm:cxn modelId="{3B1E2514-B6F3-40A8-B456-49022AE4DACE}" type="presParOf" srcId="{8EC01371-F31E-4A22-BD4F-803CC84578BF}" destId="{F1C4715B-0119-46C6-B328-9DAE4737A9B9}" srcOrd="1" destOrd="0" presId="urn:microsoft.com/office/officeart/2005/8/layout/vProcess5"/>
    <dgm:cxn modelId="{3CFF0050-9BE0-4084-9820-6E95FF53AF29}" type="presParOf" srcId="{8EC01371-F31E-4A22-BD4F-803CC84578BF}" destId="{13FC3502-7463-4A91-84C4-9BEBA681642A}" srcOrd="2" destOrd="0" presId="urn:microsoft.com/office/officeart/2005/8/layout/vProcess5"/>
    <dgm:cxn modelId="{F4CD48B3-4871-4D35-8F58-9C2BC24A2737}" type="presParOf" srcId="{8EC01371-F31E-4A22-BD4F-803CC84578BF}" destId="{24BC68CF-3117-44FA-A65D-1507BD92CAFA}" srcOrd="3" destOrd="0" presId="urn:microsoft.com/office/officeart/2005/8/layout/vProcess5"/>
    <dgm:cxn modelId="{3DDC837D-5A80-42CD-BD78-FAEDA358628D}" type="presParOf" srcId="{8EC01371-F31E-4A22-BD4F-803CC84578BF}" destId="{4260797F-98CA-4449-831F-F6A698002BFF}" srcOrd="4" destOrd="0" presId="urn:microsoft.com/office/officeart/2005/8/layout/vProcess5"/>
    <dgm:cxn modelId="{10E739BA-5F24-489E-9F30-DC54BA2BEA47}" type="presParOf" srcId="{8EC01371-F31E-4A22-BD4F-803CC84578BF}" destId="{901995C8-3129-4608-AC24-606BDFD17EE6}" srcOrd="5" destOrd="0" presId="urn:microsoft.com/office/officeart/2005/8/layout/vProcess5"/>
    <dgm:cxn modelId="{073E989C-EC51-4F91-AA92-DE53AE3F3EC4}" type="presParOf" srcId="{8EC01371-F31E-4A22-BD4F-803CC84578BF}" destId="{DE5B3FC3-60A4-4E3B-98A6-9EFB07FE3B20}" srcOrd="6" destOrd="0" presId="urn:microsoft.com/office/officeart/2005/8/layout/vProcess5"/>
    <dgm:cxn modelId="{E655FDA5-1DD4-4ABD-92F6-5E76F27F01D4}" type="presParOf" srcId="{8EC01371-F31E-4A22-BD4F-803CC84578BF}" destId="{6BDBA268-E363-4057-9281-85BF8E56D0B0}" srcOrd="7" destOrd="0" presId="urn:microsoft.com/office/officeart/2005/8/layout/vProcess5"/>
    <dgm:cxn modelId="{421CC0E7-BEF1-4D97-B1A3-76CE42E251F2}" type="presParOf" srcId="{8EC01371-F31E-4A22-BD4F-803CC84578BF}" destId="{F5CCEE14-307F-476D-971B-16B96BC55AD5}" srcOrd="8" destOrd="0" presId="urn:microsoft.com/office/officeart/2005/8/layout/vProcess5"/>
    <dgm:cxn modelId="{4E361FC6-2A70-437D-A038-3C9483705D37}" type="presParOf" srcId="{8EC01371-F31E-4A22-BD4F-803CC84578BF}" destId="{670E69E8-B30F-4654-B3F9-64C0E5F28F34}" srcOrd="9" destOrd="0" presId="urn:microsoft.com/office/officeart/2005/8/layout/vProcess5"/>
    <dgm:cxn modelId="{70D76AF0-08D0-49AA-BF8F-54F260383C13}" type="presParOf" srcId="{8EC01371-F31E-4A22-BD4F-803CC84578BF}" destId="{ED28AC21-8847-4BF2-8E79-877571B80350}" srcOrd="10" destOrd="0" presId="urn:microsoft.com/office/officeart/2005/8/layout/vProcess5"/>
    <dgm:cxn modelId="{36C20A91-170C-4FA1-AB55-A63EAB3F0CBB}" type="presParOf" srcId="{8EC01371-F31E-4A22-BD4F-803CC84578BF}" destId="{71B56AA9-B242-4B8F-A1BF-1A52706D0282}" srcOrd="11"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94225-C39D-4B5F-829F-BDA72F4AEFAC}">
      <dsp:nvSpPr>
        <dsp:cNvPr id="0" name=""/>
        <dsp:cNvSpPr/>
      </dsp:nvSpPr>
      <dsp:spPr>
        <a:xfrm>
          <a:off x="2819"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214BC9D-962E-4308-9D14-792B2BC2BB31}">
      <dsp:nvSpPr>
        <dsp:cNvPr id="0" name=""/>
        <dsp:cNvSpPr/>
      </dsp:nvSpPr>
      <dsp:spPr>
        <a:xfrm>
          <a:off x="226534"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COMPLETED AN ACCREDITED CERTIFICATION PROGRAM</a:t>
          </a:r>
        </a:p>
      </dsp:txBody>
      <dsp:txXfrm>
        <a:off x="263981" y="1215787"/>
        <a:ext cx="1938540" cy="1203636"/>
      </dsp:txXfrm>
    </dsp:sp>
    <dsp:sp modelId="{6010E2B0-3423-4C58-B5F0-ADCCCA3F8E40}">
      <dsp:nvSpPr>
        <dsp:cNvPr id="0" name=""/>
        <dsp:cNvSpPr/>
      </dsp:nvSpPr>
      <dsp:spPr>
        <a:xfrm>
          <a:off x="2463684"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ADA91AD-133F-4C47-ABCB-9D45F9BDE15E}">
      <dsp:nvSpPr>
        <dsp:cNvPr id="0" name=""/>
        <dsp:cNvSpPr/>
      </dsp:nvSpPr>
      <dsp:spPr>
        <a:xfrm>
          <a:off x="2687399"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6-12 MONTHES</a:t>
          </a:r>
        </a:p>
      </dsp:txBody>
      <dsp:txXfrm>
        <a:off x="2724846" y="1215787"/>
        <a:ext cx="1938540" cy="1203636"/>
      </dsp:txXfrm>
    </dsp:sp>
    <dsp:sp modelId="{0B368EF5-996C-40D7-8F63-FB2C821DAC6A}">
      <dsp:nvSpPr>
        <dsp:cNvPr id="0" name=""/>
        <dsp:cNvSpPr/>
      </dsp:nvSpPr>
      <dsp:spPr>
        <a:xfrm>
          <a:off x="4924548"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A16ADFD-217F-4A19-B4C6-9BEA4B72E324}">
      <dsp:nvSpPr>
        <dsp:cNvPr id="0" name=""/>
        <dsp:cNvSpPr/>
      </dsp:nvSpPr>
      <dsp:spPr>
        <a:xfrm>
          <a:off x="5148263"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OBTAIN CERTIFICATION &amp; LICENSURE</a:t>
          </a:r>
        </a:p>
      </dsp:txBody>
      <dsp:txXfrm>
        <a:off x="5185710" y="1215787"/>
        <a:ext cx="1938540" cy="1203636"/>
      </dsp:txXfrm>
    </dsp:sp>
    <dsp:sp modelId="{974BFD25-9C09-475B-B4E9-D457A99B234B}">
      <dsp:nvSpPr>
        <dsp:cNvPr id="0" name=""/>
        <dsp:cNvSpPr/>
      </dsp:nvSpPr>
      <dsp:spPr>
        <a:xfrm>
          <a:off x="7385413"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602561D-FC0E-404D-A187-47DA41DE9DF8}">
      <dsp:nvSpPr>
        <dsp:cNvPr id="0" name=""/>
        <dsp:cNvSpPr/>
      </dsp:nvSpPr>
      <dsp:spPr>
        <a:xfrm>
          <a:off x="7609128"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MAINTAIN CERTIFICATION EVERY 2 YEARS WITH 24 HOURS OF CME</a:t>
          </a:r>
        </a:p>
      </dsp:txBody>
      <dsp:txXfrm>
        <a:off x="7646575" y="1215787"/>
        <a:ext cx="1938540" cy="1203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94225-C39D-4B5F-829F-BDA72F4AEFAC}">
      <dsp:nvSpPr>
        <dsp:cNvPr id="0" name=""/>
        <dsp:cNvSpPr/>
      </dsp:nvSpPr>
      <dsp:spPr>
        <a:xfrm>
          <a:off x="2819"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8214BC9D-962E-4308-9D14-792B2BC2BB31}">
      <dsp:nvSpPr>
        <dsp:cNvPr id="0" name=""/>
        <dsp:cNvSpPr/>
      </dsp:nvSpPr>
      <dsp:spPr>
        <a:xfrm>
          <a:off x="226534"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COMPLETED AN ACCREDITED ASSOCIATE’S DEGREE IN NUCLEAR MEDICAL TECHNOLOGY</a:t>
          </a:r>
        </a:p>
      </dsp:txBody>
      <dsp:txXfrm>
        <a:off x="263981" y="1215787"/>
        <a:ext cx="1938540" cy="1203636"/>
      </dsp:txXfrm>
    </dsp:sp>
    <dsp:sp modelId="{6010E2B0-3423-4C58-B5F0-ADCCCA3F8E40}">
      <dsp:nvSpPr>
        <dsp:cNvPr id="0" name=""/>
        <dsp:cNvSpPr/>
      </dsp:nvSpPr>
      <dsp:spPr>
        <a:xfrm>
          <a:off x="2463684"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ADA91AD-133F-4C47-ABCB-9D45F9BDE15E}">
      <dsp:nvSpPr>
        <dsp:cNvPr id="0" name=""/>
        <dsp:cNvSpPr/>
      </dsp:nvSpPr>
      <dsp:spPr>
        <a:xfrm>
          <a:off x="2687399"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MANY EMPLOYERS REQUIRE A BACHELORS DEGREE</a:t>
          </a:r>
        </a:p>
      </dsp:txBody>
      <dsp:txXfrm>
        <a:off x="2724846" y="1215787"/>
        <a:ext cx="1938540" cy="1203636"/>
      </dsp:txXfrm>
    </dsp:sp>
    <dsp:sp modelId="{0B368EF5-996C-40D7-8F63-FB2C821DAC6A}">
      <dsp:nvSpPr>
        <dsp:cNvPr id="0" name=""/>
        <dsp:cNvSpPr/>
      </dsp:nvSpPr>
      <dsp:spPr>
        <a:xfrm>
          <a:off x="4924548"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CA16ADFD-217F-4A19-B4C6-9BEA4B72E324}">
      <dsp:nvSpPr>
        <dsp:cNvPr id="0" name=""/>
        <dsp:cNvSpPr/>
      </dsp:nvSpPr>
      <dsp:spPr>
        <a:xfrm>
          <a:off x="5148263"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OBTAIN CERTIFICATION &amp; LICENSURE</a:t>
          </a:r>
        </a:p>
      </dsp:txBody>
      <dsp:txXfrm>
        <a:off x="5185710" y="1215787"/>
        <a:ext cx="1938540" cy="1203636"/>
      </dsp:txXfrm>
    </dsp:sp>
    <dsp:sp modelId="{974BFD25-9C09-475B-B4E9-D457A99B234B}">
      <dsp:nvSpPr>
        <dsp:cNvPr id="0" name=""/>
        <dsp:cNvSpPr/>
      </dsp:nvSpPr>
      <dsp:spPr>
        <a:xfrm>
          <a:off x="7385413" y="965811"/>
          <a:ext cx="2013434" cy="1278530"/>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A602561D-FC0E-404D-A187-47DA41DE9DF8}">
      <dsp:nvSpPr>
        <dsp:cNvPr id="0" name=""/>
        <dsp:cNvSpPr/>
      </dsp:nvSpPr>
      <dsp:spPr>
        <a:xfrm>
          <a:off x="7609128" y="1178340"/>
          <a:ext cx="2013434" cy="127853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MAINTAIN CERTIFICATION WITH  CME</a:t>
          </a:r>
        </a:p>
      </dsp:txBody>
      <dsp:txXfrm>
        <a:off x="7646575" y="1215787"/>
        <a:ext cx="1938540" cy="12036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77ECE-CDA7-4BEC-BC84-EBE5B224BF09}">
      <dsp:nvSpPr>
        <dsp:cNvPr id="0" name=""/>
        <dsp:cNvSpPr/>
      </dsp:nvSpPr>
      <dsp:spPr>
        <a:xfrm>
          <a:off x="1278255" y="2420"/>
          <a:ext cx="5113020" cy="1254029"/>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22300">
            <a:lnSpc>
              <a:spcPct val="90000"/>
            </a:lnSpc>
            <a:spcBef>
              <a:spcPct val="0"/>
            </a:spcBef>
            <a:spcAft>
              <a:spcPct val="35000"/>
            </a:spcAft>
            <a:buNone/>
          </a:pPr>
          <a:r>
            <a:rPr lang="en-US" sz="1400" kern="1200" dirty="0"/>
            <a:t>EARN AN ASSOCIATES OR BACHELORS DEGREE </a:t>
          </a:r>
        </a:p>
      </dsp:txBody>
      <dsp:txXfrm>
        <a:off x="1278255" y="2420"/>
        <a:ext cx="5113020" cy="1254029"/>
      </dsp:txXfrm>
    </dsp:sp>
    <dsp:sp modelId="{E6D06E0C-7EAE-4761-A60F-BEF3696E5364}">
      <dsp:nvSpPr>
        <dsp:cNvPr id="0" name=""/>
        <dsp:cNvSpPr/>
      </dsp:nvSpPr>
      <dsp:spPr>
        <a:xfrm>
          <a:off x="0" y="2420"/>
          <a:ext cx="1278255" cy="1254029"/>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755650">
            <a:lnSpc>
              <a:spcPct val="90000"/>
            </a:lnSpc>
            <a:spcBef>
              <a:spcPct val="0"/>
            </a:spcBef>
            <a:spcAft>
              <a:spcPct val="35000"/>
            </a:spcAft>
            <a:buNone/>
          </a:pPr>
          <a:r>
            <a:rPr lang="en-US" sz="1700" kern="1200" dirty="0"/>
            <a:t>EARN</a:t>
          </a:r>
        </a:p>
      </dsp:txBody>
      <dsp:txXfrm>
        <a:off x="0" y="2420"/>
        <a:ext cx="1278255" cy="1254029"/>
      </dsp:txXfrm>
    </dsp:sp>
    <dsp:sp modelId="{DD8ED98B-5E05-42F9-BAD2-6C6003D8AA9C}">
      <dsp:nvSpPr>
        <dsp:cNvPr id="0" name=""/>
        <dsp:cNvSpPr/>
      </dsp:nvSpPr>
      <dsp:spPr>
        <a:xfrm>
          <a:off x="1278255" y="1331692"/>
          <a:ext cx="5113020" cy="1254029"/>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22300">
            <a:lnSpc>
              <a:spcPct val="90000"/>
            </a:lnSpc>
            <a:spcBef>
              <a:spcPct val="0"/>
            </a:spcBef>
            <a:spcAft>
              <a:spcPct val="35000"/>
            </a:spcAft>
            <a:buNone/>
          </a:pPr>
          <a:r>
            <a:rPr lang="en-US" sz="1400" kern="1200" dirty="0"/>
            <a:t>COMPLETE A CERTIFICATION PROGRAM IN DIAGNOSTIC MEDICAL SONOGRAPHY</a:t>
          </a:r>
        </a:p>
      </dsp:txBody>
      <dsp:txXfrm>
        <a:off x="1278255" y="1331692"/>
        <a:ext cx="5113020" cy="1254029"/>
      </dsp:txXfrm>
    </dsp:sp>
    <dsp:sp modelId="{19067D54-445A-4A5E-97A2-74BE31491A2C}">
      <dsp:nvSpPr>
        <dsp:cNvPr id="0" name=""/>
        <dsp:cNvSpPr/>
      </dsp:nvSpPr>
      <dsp:spPr>
        <a:xfrm>
          <a:off x="0" y="1331692"/>
          <a:ext cx="1278255" cy="125402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755650">
            <a:lnSpc>
              <a:spcPct val="90000"/>
            </a:lnSpc>
            <a:spcBef>
              <a:spcPct val="0"/>
            </a:spcBef>
            <a:spcAft>
              <a:spcPct val="35000"/>
            </a:spcAft>
            <a:buNone/>
          </a:pPr>
          <a:r>
            <a:rPr lang="en-US" sz="1700" kern="1200" dirty="0"/>
            <a:t>COMPLETE</a:t>
          </a:r>
        </a:p>
      </dsp:txBody>
      <dsp:txXfrm>
        <a:off x="0" y="1331692"/>
        <a:ext cx="1278255" cy="1254029"/>
      </dsp:txXfrm>
    </dsp:sp>
    <dsp:sp modelId="{363C8851-8BF4-4EFD-AA70-5611B94C0B11}">
      <dsp:nvSpPr>
        <dsp:cNvPr id="0" name=""/>
        <dsp:cNvSpPr/>
      </dsp:nvSpPr>
      <dsp:spPr>
        <a:xfrm>
          <a:off x="1278255" y="2660964"/>
          <a:ext cx="5113020" cy="1254029"/>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22300">
            <a:lnSpc>
              <a:spcPct val="90000"/>
            </a:lnSpc>
            <a:spcBef>
              <a:spcPct val="0"/>
            </a:spcBef>
            <a:spcAft>
              <a:spcPct val="35000"/>
            </a:spcAft>
            <a:buNone/>
          </a:pPr>
          <a:r>
            <a:rPr lang="en-US" sz="1400" kern="1200" dirty="0"/>
            <a:t>OBTAIN A NATIONAL CERTIFICATION/CREDENTIAL </a:t>
          </a:r>
        </a:p>
      </dsp:txBody>
      <dsp:txXfrm>
        <a:off x="1278255" y="2660964"/>
        <a:ext cx="5113020" cy="1254029"/>
      </dsp:txXfrm>
    </dsp:sp>
    <dsp:sp modelId="{28C51E85-F693-4B83-A7C1-2410CCA31011}">
      <dsp:nvSpPr>
        <dsp:cNvPr id="0" name=""/>
        <dsp:cNvSpPr/>
      </dsp:nvSpPr>
      <dsp:spPr>
        <a:xfrm>
          <a:off x="0" y="2660964"/>
          <a:ext cx="1278255" cy="1254029"/>
        </a:xfrm>
        <a:prstGeom prst="rect">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755650">
            <a:lnSpc>
              <a:spcPct val="90000"/>
            </a:lnSpc>
            <a:spcBef>
              <a:spcPct val="0"/>
            </a:spcBef>
            <a:spcAft>
              <a:spcPct val="35000"/>
            </a:spcAft>
            <a:buNone/>
          </a:pPr>
          <a:r>
            <a:rPr lang="en-US" sz="1700" kern="1200" dirty="0"/>
            <a:t>OBTAIN</a:t>
          </a:r>
        </a:p>
      </dsp:txBody>
      <dsp:txXfrm>
        <a:off x="0" y="2660964"/>
        <a:ext cx="1278255" cy="1254029"/>
      </dsp:txXfrm>
    </dsp:sp>
    <dsp:sp modelId="{F7D80FFC-5172-4AD8-AD45-C32104D8FF2D}">
      <dsp:nvSpPr>
        <dsp:cNvPr id="0" name=""/>
        <dsp:cNvSpPr/>
      </dsp:nvSpPr>
      <dsp:spPr>
        <a:xfrm>
          <a:off x="1278255" y="3990236"/>
          <a:ext cx="5113020" cy="1254029"/>
        </a:xfrm>
        <a:prstGeom prst="rect">
          <a:avLst/>
        </a:prstGeom>
        <a:solidFill>
          <a:schemeClr val="accent5">
            <a:tint val="40000"/>
            <a:alpha val="90000"/>
            <a:hueOff val="0"/>
            <a:satOff val="0"/>
            <a:lumOff val="0"/>
            <a:alphaOff val="0"/>
          </a:schemeClr>
        </a:solidFill>
        <a:ln w="1905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207" tIns="318524" rIns="99207" bIns="318524" numCol="1" spcCol="1270" anchor="ctr" anchorCtr="0">
          <a:noAutofit/>
        </a:bodyPr>
        <a:lstStyle/>
        <a:p>
          <a:pPr marL="0" lvl="0" indent="0" algn="l" defTabSz="622300">
            <a:lnSpc>
              <a:spcPct val="90000"/>
            </a:lnSpc>
            <a:spcBef>
              <a:spcPct val="0"/>
            </a:spcBef>
            <a:spcAft>
              <a:spcPct val="35000"/>
            </a:spcAft>
            <a:buNone/>
          </a:pPr>
          <a:r>
            <a:rPr lang="en-US" sz="1400" kern="1200" dirty="0"/>
            <a:t>BECOME LICENSED THROUGH OBMI IN OREGON</a:t>
          </a:r>
        </a:p>
      </dsp:txBody>
      <dsp:txXfrm>
        <a:off x="1278255" y="3990236"/>
        <a:ext cx="5113020" cy="1254029"/>
      </dsp:txXfrm>
    </dsp:sp>
    <dsp:sp modelId="{A2A398ED-6FC9-4F04-8393-A7586BB1D3D1}">
      <dsp:nvSpPr>
        <dsp:cNvPr id="0" name=""/>
        <dsp:cNvSpPr/>
      </dsp:nvSpPr>
      <dsp:spPr>
        <a:xfrm>
          <a:off x="0" y="3990236"/>
          <a:ext cx="1278255" cy="1254029"/>
        </a:xfrm>
        <a:prstGeom prst="rect">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641" tIns="123870" rIns="67641" bIns="123870" numCol="1" spcCol="1270" anchor="ctr" anchorCtr="0">
          <a:noAutofit/>
        </a:bodyPr>
        <a:lstStyle/>
        <a:p>
          <a:pPr marL="0" lvl="0" indent="0" algn="ctr" defTabSz="755650">
            <a:lnSpc>
              <a:spcPct val="90000"/>
            </a:lnSpc>
            <a:spcBef>
              <a:spcPct val="0"/>
            </a:spcBef>
            <a:spcAft>
              <a:spcPct val="35000"/>
            </a:spcAft>
            <a:buNone/>
          </a:pPr>
          <a:r>
            <a:rPr lang="en-US" sz="1700" kern="1200" dirty="0"/>
            <a:t>BECOME</a:t>
          </a:r>
        </a:p>
      </dsp:txBody>
      <dsp:txXfrm>
        <a:off x="0" y="3990236"/>
        <a:ext cx="1278255" cy="12540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DE082-01E9-4AF6-A80D-DABE782D1A41}">
      <dsp:nvSpPr>
        <dsp:cNvPr id="0" name=""/>
        <dsp:cNvSpPr/>
      </dsp:nvSpPr>
      <dsp:spPr>
        <a:xfrm>
          <a:off x="0" y="2177"/>
          <a:ext cx="6391275"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2D847F-D1FA-4063-9255-ACAA3A91F8E7}">
      <dsp:nvSpPr>
        <dsp:cNvPr id="0" name=""/>
        <dsp:cNvSpPr/>
      </dsp:nvSpPr>
      <dsp:spPr>
        <a:xfrm>
          <a:off x="333853" y="250498"/>
          <a:ext cx="607006" cy="6070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B3854A0-C773-4D6B-8D57-99DF228A2D82}">
      <dsp:nvSpPr>
        <dsp:cNvPr id="0" name=""/>
        <dsp:cNvSpPr/>
      </dsp:nvSpPr>
      <dsp:spPr>
        <a:xfrm>
          <a:off x="1274714" y="2177"/>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977900">
            <a:lnSpc>
              <a:spcPct val="90000"/>
            </a:lnSpc>
            <a:spcBef>
              <a:spcPct val="0"/>
            </a:spcBef>
            <a:spcAft>
              <a:spcPct val="35000"/>
            </a:spcAft>
            <a:buNone/>
          </a:pPr>
          <a:r>
            <a:rPr lang="en-US" sz="2200" kern="1200" dirty="0"/>
            <a:t>EXCELLENT COMMUNICATION</a:t>
          </a:r>
        </a:p>
      </dsp:txBody>
      <dsp:txXfrm>
        <a:off x="1274714" y="2177"/>
        <a:ext cx="5116560" cy="1103648"/>
      </dsp:txXfrm>
    </dsp:sp>
    <dsp:sp modelId="{160B3F62-0B23-426E-A365-9FD6AB3588E1}">
      <dsp:nvSpPr>
        <dsp:cNvPr id="0" name=""/>
        <dsp:cNvSpPr/>
      </dsp:nvSpPr>
      <dsp:spPr>
        <a:xfrm>
          <a:off x="0" y="1381738"/>
          <a:ext cx="6391275"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D941D9-481E-489F-8743-5B04345FF45A}">
      <dsp:nvSpPr>
        <dsp:cNvPr id="0" name=""/>
        <dsp:cNvSpPr/>
      </dsp:nvSpPr>
      <dsp:spPr>
        <a:xfrm>
          <a:off x="333853" y="1630059"/>
          <a:ext cx="607006" cy="6070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660CFF9-94A6-4A77-846F-38A201A22138}">
      <dsp:nvSpPr>
        <dsp:cNvPr id="0" name=""/>
        <dsp:cNvSpPr/>
      </dsp:nvSpPr>
      <dsp:spPr>
        <a:xfrm>
          <a:off x="1274714" y="1381738"/>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977900">
            <a:lnSpc>
              <a:spcPct val="90000"/>
            </a:lnSpc>
            <a:spcBef>
              <a:spcPct val="0"/>
            </a:spcBef>
            <a:spcAft>
              <a:spcPct val="35000"/>
            </a:spcAft>
            <a:buNone/>
          </a:pPr>
          <a:r>
            <a:rPr lang="en-US" sz="2200" kern="1200" dirty="0"/>
            <a:t>KIND &amp; COMPASSIONATE </a:t>
          </a:r>
        </a:p>
      </dsp:txBody>
      <dsp:txXfrm>
        <a:off x="1274714" y="1381738"/>
        <a:ext cx="5116560" cy="1103648"/>
      </dsp:txXfrm>
    </dsp:sp>
    <dsp:sp modelId="{C06E6FFC-B3ED-41A7-B38A-FF6472EC5C53}">
      <dsp:nvSpPr>
        <dsp:cNvPr id="0" name=""/>
        <dsp:cNvSpPr/>
      </dsp:nvSpPr>
      <dsp:spPr>
        <a:xfrm>
          <a:off x="0" y="2761299"/>
          <a:ext cx="6391275"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CC517D-25AC-4439-AE2E-D08033CAE7DE}">
      <dsp:nvSpPr>
        <dsp:cNvPr id="0" name=""/>
        <dsp:cNvSpPr/>
      </dsp:nvSpPr>
      <dsp:spPr>
        <a:xfrm>
          <a:off x="333853" y="3009620"/>
          <a:ext cx="607006" cy="6070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030D57E-70C7-48D5-9A92-2A0F4764F40E}">
      <dsp:nvSpPr>
        <dsp:cNvPr id="0" name=""/>
        <dsp:cNvSpPr/>
      </dsp:nvSpPr>
      <dsp:spPr>
        <a:xfrm>
          <a:off x="1274714" y="2761299"/>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977900">
            <a:lnSpc>
              <a:spcPct val="90000"/>
            </a:lnSpc>
            <a:spcBef>
              <a:spcPct val="0"/>
            </a:spcBef>
            <a:spcAft>
              <a:spcPct val="35000"/>
            </a:spcAft>
            <a:buNone/>
          </a:pPr>
          <a:r>
            <a:rPr lang="en-US" sz="2200" kern="1200" dirty="0"/>
            <a:t>MEDICAL &amp; ANATOMICAL KNOWLEDGE</a:t>
          </a:r>
        </a:p>
      </dsp:txBody>
      <dsp:txXfrm>
        <a:off x="1274714" y="2761299"/>
        <a:ext cx="5116560" cy="1103648"/>
      </dsp:txXfrm>
    </dsp:sp>
    <dsp:sp modelId="{B6DDAD64-8A89-4B27-B88A-314D95DC6A53}">
      <dsp:nvSpPr>
        <dsp:cNvPr id="0" name=""/>
        <dsp:cNvSpPr/>
      </dsp:nvSpPr>
      <dsp:spPr>
        <a:xfrm>
          <a:off x="0" y="4140860"/>
          <a:ext cx="6391275" cy="11036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A467C2-2960-4044-9609-E6B42C695F1E}">
      <dsp:nvSpPr>
        <dsp:cNvPr id="0" name=""/>
        <dsp:cNvSpPr/>
      </dsp:nvSpPr>
      <dsp:spPr>
        <a:xfrm>
          <a:off x="333853" y="4389181"/>
          <a:ext cx="607006" cy="6070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2F14680-B920-4EEC-94E1-EBA9F4F7BC4C}">
      <dsp:nvSpPr>
        <dsp:cNvPr id="0" name=""/>
        <dsp:cNvSpPr/>
      </dsp:nvSpPr>
      <dsp:spPr>
        <a:xfrm>
          <a:off x="1274714" y="4140860"/>
          <a:ext cx="5116560" cy="1103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03" tIns="116803" rIns="116803" bIns="116803" numCol="1" spcCol="1270" anchor="ctr" anchorCtr="0">
          <a:noAutofit/>
        </a:bodyPr>
        <a:lstStyle/>
        <a:p>
          <a:pPr marL="0" lvl="0" indent="0" algn="l" defTabSz="977900">
            <a:lnSpc>
              <a:spcPct val="90000"/>
            </a:lnSpc>
            <a:spcBef>
              <a:spcPct val="0"/>
            </a:spcBef>
            <a:spcAft>
              <a:spcPct val="35000"/>
            </a:spcAft>
            <a:buNone/>
          </a:pPr>
          <a:r>
            <a:rPr lang="en-US" sz="2200" kern="1200" dirty="0"/>
            <a:t>MECHINICAL APTITUDE</a:t>
          </a:r>
        </a:p>
      </dsp:txBody>
      <dsp:txXfrm>
        <a:off x="1274714" y="4140860"/>
        <a:ext cx="5116560" cy="11036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4715B-0119-46C6-B328-9DAE4737A9B9}">
      <dsp:nvSpPr>
        <dsp:cNvPr id="0" name=""/>
        <dsp:cNvSpPr/>
      </dsp:nvSpPr>
      <dsp:spPr>
        <a:xfrm>
          <a:off x="0" y="0"/>
          <a:ext cx="7700306" cy="679021"/>
        </a:xfrm>
        <a:prstGeom prst="roundRect">
          <a:avLst>
            <a:gd name="adj" fmla="val 10000"/>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LINN-BENTON CC – LEBANON, OR</a:t>
          </a:r>
        </a:p>
      </dsp:txBody>
      <dsp:txXfrm>
        <a:off x="19888" y="19888"/>
        <a:ext cx="6910211" cy="639245"/>
      </dsp:txXfrm>
    </dsp:sp>
    <dsp:sp modelId="{13FC3502-7463-4A91-84C4-9BEBA681642A}">
      <dsp:nvSpPr>
        <dsp:cNvPr id="0" name=""/>
        <dsp:cNvSpPr/>
      </dsp:nvSpPr>
      <dsp:spPr>
        <a:xfrm>
          <a:off x="644900" y="802479"/>
          <a:ext cx="7700306" cy="679021"/>
        </a:xfrm>
        <a:prstGeom prst="roundRect">
          <a:avLst>
            <a:gd name="adj" fmla="val 10000"/>
          </a:avLst>
        </a:prstGeom>
        <a:gradFill rotWithShape="0">
          <a:gsLst>
            <a:gs pos="0">
              <a:schemeClr val="accent2">
                <a:hueOff val="-6588574"/>
                <a:satOff val="300"/>
                <a:lumOff val="0"/>
                <a:alphaOff val="0"/>
                <a:tint val="98000"/>
                <a:lumMod val="114000"/>
              </a:schemeClr>
            </a:gs>
            <a:gs pos="100000">
              <a:schemeClr val="accent2">
                <a:hueOff val="-6588574"/>
                <a:satOff val="30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PORTLAND CC – PORTLAND, OR</a:t>
          </a:r>
        </a:p>
      </dsp:txBody>
      <dsp:txXfrm>
        <a:off x="664788" y="822367"/>
        <a:ext cx="6574265" cy="639245"/>
      </dsp:txXfrm>
    </dsp:sp>
    <dsp:sp modelId="{24BC68CF-3117-44FA-A65D-1507BD92CAFA}">
      <dsp:nvSpPr>
        <dsp:cNvPr id="0" name=""/>
        <dsp:cNvSpPr/>
      </dsp:nvSpPr>
      <dsp:spPr>
        <a:xfrm>
          <a:off x="1280175" y="1604959"/>
          <a:ext cx="7700306" cy="679021"/>
        </a:xfrm>
        <a:prstGeom prst="roundRect">
          <a:avLst>
            <a:gd name="adj" fmla="val 10000"/>
          </a:avLst>
        </a:prstGeom>
        <a:gradFill rotWithShape="0">
          <a:gsLst>
            <a:gs pos="0">
              <a:schemeClr val="accent2">
                <a:hueOff val="-13177148"/>
                <a:satOff val="601"/>
                <a:lumOff val="0"/>
                <a:alphaOff val="0"/>
                <a:tint val="98000"/>
                <a:lumMod val="114000"/>
              </a:schemeClr>
            </a:gs>
            <a:gs pos="100000">
              <a:schemeClr val="accent2">
                <a:hueOff val="-13177148"/>
                <a:satOff val="6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OHSU – PORTLAND, OR</a:t>
          </a:r>
        </a:p>
      </dsp:txBody>
      <dsp:txXfrm>
        <a:off x="1300063" y="1624847"/>
        <a:ext cx="6583891" cy="639245"/>
      </dsp:txXfrm>
    </dsp:sp>
    <dsp:sp modelId="{4260797F-98CA-4449-831F-F6A698002BFF}">
      <dsp:nvSpPr>
        <dsp:cNvPr id="0" name=""/>
        <dsp:cNvSpPr/>
      </dsp:nvSpPr>
      <dsp:spPr>
        <a:xfrm>
          <a:off x="1925076" y="2407439"/>
          <a:ext cx="7700306" cy="679021"/>
        </a:xfrm>
        <a:prstGeom prst="roundRect">
          <a:avLst>
            <a:gd name="adj" fmla="val 10000"/>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OIT, KLAMATH FALLS, OR</a:t>
          </a:r>
        </a:p>
      </dsp:txBody>
      <dsp:txXfrm>
        <a:off x="1944964" y="2427327"/>
        <a:ext cx="6574265" cy="639245"/>
      </dsp:txXfrm>
    </dsp:sp>
    <dsp:sp modelId="{901995C8-3129-4608-AC24-606BDFD17EE6}">
      <dsp:nvSpPr>
        <dsp:cNvPr id="0" name=""/>
        <dsp:cNvSpPr/>
      </dsp:nvSpPr>
      <dsp:spPr>
        <a:xfrm>
          <a:off x="7258942" y="520068"/>
          <a:ext cx="441363" cy="441363"/>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7358249" y="520068"/>
        <a:ext cx="242749" cy="332126"/>
      </dsp:txXfrm>
    </dsp:sp>
    <dsp:sp modelId="{DE5B3FC3-60A4-4E3B-98A6-9EFB07FE3B20}">
      <dsp:nvSpPr>
        <dsp:cNvPr id="0" name=""/>
        <dsp:cNvSpPr/>
      </dsp:nvSpPr>
      <dsp:spPr>
        <a:xfrm>
          <a:off x="7903843" y="1322548"/>
          <a:ext cx="441363" cy="441363"/>
        </a:xfrm>
        <a:prstGeom prst="downArrow">
          <a:avLst>
            <a:gd name="adj1" fmla="val 55000"/>
            <a:gd name="adj2" fmla="val 45000"/>
          </a:avLst>
        </a:prstGeom>
        <a:solidFill>
          <a:schemeClr val="accent2">
            <a:tint val="40000"/>
            <a:alpha val="90000"/>
            <a:hueOff val="-10302092"/>
            <a:satOff val="530"/>
            <a:lumOff val="28"/>
            <a:alphaOff val="0"/>
          </a:schemeClr>
        </a:solidFill>
        <a:ln w="9525" cap="rnd" cmpd="sng" algn="ctr">
          <a:solidFill>
            <a:schemeClr val="accent2">
              <a:tint val="40000"/>
              <a:alpha val="90000"/>
              <a:hueOff val="-10302092"/>
              <a:satOff val="530"/>
              <a:lumOff val="2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8003150" y="1322548"/>
        <a:ext cx="242749" cy="332126"/>
      </dsp:txXfrm>
    </dsp:sp>
    <dsp:sp modelId="{6BDBA268-E363-4057-9281-85BF8E56D0B0}">
      <dsp:nvSpPr>
        <dsp:cNvPr id="0" name=""/>
        <dsp:cNvSpPr/>
      </dsp:nvSpPr>
      <dsp:spPr>
        <a:xfrm>
          <a:off x="8539118" y="2125028"/>
          <a:ext cx="441363" cy="441363"/>
        </a:xfrm>
        <a:prstGeom prst="downArrow">
          <a:avLst>
            <a:gd name="adj1" fmla="val 55000"/>
            <a:gd name="adj2" fmla="val 45000"/>
          </a:avLst>
        </a:prstGeom>
        <a:solidFill>
          <a:schemeClr val="accent2">
            <a:tint val="40000"/>
            <a:alpha val="90000"/>
            <a:hueOff val="-20604185"/>
            <a:satOff val="1061"/>
            <a:lumOff val="55"/>
            <a:alphaOff val="0"/>
          </a:schemeClr>
        </a:solidFill>
        <a:ln w="9525" cap="rnd" cmpd="sng" algn="ctr">
          <a:solidFill>
            <a:schemeClr val="accent2">
              <a:tint val="40000"/>
              <a:alpha val="90000"/>
              <a:hueOff val="-20604185"/>
              <a:satOff val="1061"/>
              <a:lumOff val="5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8638425" y="2125028"/>
        <a:ext cx="242749" cy="3321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DE036-7A00-BD44-A0B6-10B5517A3A3E}" type="datetimeFigureOut">
              <a:rPr lang="en-US" smtClean="0"/>
              <a:t>9/16/20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2236D-BC4C-3747-9BE0-FC8CDD76C3D0}" type="slidenum">
              <a:rPr lang="en-US" smtClean="0"/>
              <a:t>‹#›</a:t>
            </a:fld>
            <a:endParaRPr lang="en-US" dirty="0"/>
          </a:p>
        </p:txBody>
      </p:sp>
    </p:spTree>
    <p:extLst>
      <p:ext uri="{BB962C8B-B14F-4D97-AF65-F5344CB8AC3E}">
        <p14:creationId xmlns:p14="http://schemas.microsoft.com/office/powerpoint/2010/main" val="326104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presentation is exploring Healthcare Professional Careers .</a:t>
            </a:r>
          </a:p>
          <a:p>
            <a:endParaRPr lang="en-US" dirty="0"/>
          </a:p>
        </p:txBody>
      </p:sp>
      <p:sp>
        <p:nvSpPr>
          <p:cNvPr id="4" name="Slide Number Placeholder 3"/>
          <p:cNvSpPr>
            <a:spLocks noGrp="1"/>
          </p:cNvSpPr>
          <p:nvPr>
            <p:ph type="sldNum" sz="quarter" idx="5"/>
          </p:nvPr>
        </p:nvSpPr>
        <p:spPr/>
        <p:txBody>
          <a:bodyPr/>
          <a:lstStyle/>
          <a:p>
            <a:fld id="{C362236D-BC4C-3747-9BE0-FC8CDD76C3D0}" type="slidenum">
              <a:rPr lang="en-US" smtClean="0"/>
              <a:t>1</a:t>
            </a:fld>
            <a:endParaRPr lang="en-US" dirty="0"/>
          </a:p>
        </p:txBody>
      </p:sp>
    </p:spTree>
    <p:extLst>
      <p:ext uri="{BB962C8B-B14F-4D97-AF65-F5344CB8AC3E}">
        <p14:creationId xmlns:p14="http://schemas.microsoft.com/office/powerpoint/2010/main" val="3670460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Diagnostic medical careers are a vital part of the medical field. Imaging and diagnostics involves day to day patient interaction. They involve the use of diagnostic imaging technology techniques such as ultrasound, x-ray and MRI. Each play a significant role in determining patient diagnosis.</a:t>
            </a:r>
          </a:p>
        </p:txBody>
      </p:sp>
      <p:sp>
        <p:nvSpPr>
          <p:cNvPr id="4" name="Slide Number Placeholder 3"/>
          <p:cNvSpPr>
            <a:spLocks noGrp="1"/>
          </p:cNvSpPr>
          <p:nvPr>
            <p:ph type="sldNum" sz="quarter" idx="5"/>
          </p:nvPr>
        </p:nvSpPr>
        <p:spPr/>
        <p:txBody>
          <a:bodyPr/>
          <a:lstStyle/>
          <a:p>
            <a:fld id="{C362236D-BC4C-3747-9BE0-FC8CDD76C3D0}" type="slidenum">
              <a:rPr lang="en-US" smtClean="0"/>
              <a:t>10</a:t>
            </a:fld>
            <a:endParaRPr lang="en-US" dirty="0"/>
          </a:p>
        </p:txBody>
      </p:sp>
    </p:spTree>
    <p:extLst>
      <p:ext uri="{BB962C8B-B14F-4D97-AF65-F5344CB8AC3E}">
        <p14:creationId xmlns:p14="http://schemas.microsoft.com/office/powerpoint/2010/main" val="2830200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Radiology Technicians produce x-rays of the patient for diagnostic purposes. They prepare the patients and explain procedures. They operate and control equipment so that the x-rays are of the correct contrast, detail and density. </a:t>
            </a:r>
          </a:p>
          <a:p>
            <a:endParaRPr lang="en-US" dirty="0"/>
          </a:p>
        </p:txBody>
      </p:sp>
      <p:sp>
        <p:nvSpPr>
          <p:cNvPr id="4" name="Slide Number Placeholder 3"/>
          <p:cNvSpPr>
            <a:spLocks noGrp="1"/>
          </p:cNvSpPr>
          <p:nvPr>
            <p:ph type="sldNum" sz="quarter" idx="5"/>
          </p:nvPr>
        </p:nvSpPr>
        <p:spPr/>
        <p:txBody>
          <a:bodyPr/>
          <a:lstStyle/>
          <a:p>
            <a:fld id="{C362236D-BC4C-3747-9BE0-FC8CDD76C3D0}" type="slidenum">
              <a:rPr lang="en-US" smtClean="0"/>
              <a:t>11</a:t>
            </a:fld>
            <a:endParaRPr lang="en-US" dirty="0"/>
          </a:p>
        </p:txBody>
      </p:sp>
    </p:spTree>
    <p:extLst>
      <p:ext uri="{BB962C8B-B14F-4D97-AF65-F5344CB8AC3E}">
        <p14:creationId xmlns:p14="http://schemas.microsoft.com/office/powerpoint/2010/main" val="3323975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Prospective Radiology Technician’s can obtain a certificate from an accredited college or program in 6 to 12 months. If you are planning on working towards a high education it’s a good idea to get an Associate’s degree while completing your certification program. Most community colleges have opportunities to achieve that goal. After successful completion of a program you would then need to obtain certification through the American Registry of Radiologic Technologists (ARRT) and licensed through The Joint Review Committee on Education in Radiologic Technology (JRCERT).</a:t>
            </a:r>
          </a:p>
          <a:p>
            <a:r>
              <a:rPr lang="en-US" dirty="0"/>
              <a:t>The median annual salary is $59.520.</a:t>
            </a:r>
          </a:p>
        </p:txBody>
      </p:sp>
      <p:sp>
        <p:nvSpPr>
          <p:cNvPr id="4" name="Slide Number Placeholder 3"/>
          <p:cNvSpPr>
            <a:spLocks noGrp="1"/>
          </p:cNvSpPr>
          <p:nvPr>
            <p:ph type="sldNum" sz="quarter" idx="5"/>
          </p:nvPr>
        </p:nvSpPr>
        <p:spPr/>
        <p:txBody>
          <a:bodyPr/>
          <a:lstStyle/>
          <a:p>
            <a:fld id="{C362236D-BC4C-3747-9BE0-FC8CDD76C3D0}" type="slidenum">
              <a:rPr lang="en-US" smtClean="0"/>
              <a:t>12</a:t>
            </a:fld>
            <a:endParaRPr lang="en-US" dirty="0"/>
          </a:p>
        </p:txBody>
      </p:sp>
    </p:spTree>
    <p:extLst>
      <p:ext uri="{BB962C8B-B14F-4D97-AF65-F5344CB8AC3E}">
        <p14:creationId xmlns:p14="http://schemas.microsoft.com/office/powerpoint/2010/main" val="3126920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Medicine Technologist’s prepare and administer radioactive drugs to patients prior to performing imaging tests for issues that affect the brain, heart, lungs, kidneys, bones and other areas in the body. These tests are then used by doctors to diagnose disease and determine treatment plans.</a:t>
            </a:r>
          </a:p>
          <a:p>
            <a:endParaRPr lang="en-US" dirty="0"/>
          </a:p>
        </p:txBody>
      </p:sp>
      <p:sp>
        <p:nvSpPr>
          <p:cNvPr id="4" name="Slide Number Placeholder 3"/>
          <p:cNvSpPr>
            <a:spLocks noGrp="1"/>
          </p:cNvSpPr>
          <p:nvPr>
            <p:ph type="sldNum" sz="quarter" idx="5"/>
          </p:nvPr>
        </p:nvSpPr>
        <p:spPr/>
        <p:txBody>
          <a:bodyPr/>
          <a:lstStyle/>
          <a:p>
            <a:fld id="{C362236D-BC4C-3747-9BE0-FC8CDD76C3D0}" type="slidenum">
              <a:rPr lang="en-US" smtClean="0"/>
              <a:t>13</a:t>
            </a:fld>
            <a:endParaRPr lang="en-US" dirty="0"/>
          </a:p>
        </p:txBody>
      </p:sp>
    </p:spTree>
    <p:extLst>
      <p:ext uri="{BB962C8B-B14F-4D97-AF65-F5344CB8AC3E}">
        <p14:creationId xmlns:p14="http://schemas.microsoft.com/office/powerpoint/2010/main" val="1337772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become a Nuclear Medicine Technologist one must first earn at least an Associates degree in Nuclear Medicine Technology. Many employers require a Bachelor’s degree. The program of choice must be accredited by the Joint Review Committee on Educational Programs in Nuclear Medicine Technology (JRCNMT). A qualified program will also require clinical experience under the supervision of a certified technologist or other physician who specializes in nuclear medicine.</a:t>
            </a:r>
          </a:p>
          <a:p>
            <a:r>
              <a:rPr lang="en-US" dirty="0"/>
              <a:t>Licensure is through the Society of Nuclear Medicine and Molecular Imaging (SNMMI) and certification is through the American Registry of Radiologic Technologists (ARRT) or the Nuclear Medicine Technology Certification Board (NMTCB). The median annual salary is $83,378 depending on the level of education and years of experience.</a:t>
            </a:r>
          </a:p>
        </p:txBody>
      </p:sp>
      <p:sp>
        <p:nvSpPr>
          <p:cNvPr id="4" name="Slide Number Placeholder 3"/>
          <p:cNvSpPr>
            <a:spLocks noGrp="1"/>
          </p:cNvSpPr>
          <p:nvPr>
            <p:ph type="sldNum" sz="quarter" idx="5"/>
          </p:nvPr>
        </p:nvSpPr>
        <p:spPr/>
        <p:txBody>
          <a:bodyPr/>
          <a:lstStyle/>
          <a:p>
            <a:fld id="{C362236D-BC4C-3747-9BE0-FC8CDD76C3D0}" type="slidenum">
              <a:rPr lang="en-US" smtClean="0"/>
              <a:t>14</a:t>
            </a:fld>
            <a:endParaRPr lang="en-US" dirty="0"/>
          </a:p>
        </p:txBody>
      </p:sp>
    </p:spTree>
    <p:extLst>
      <p:ext uri="{BB962C8B-B14F-4D97-AF65-F5344CB8AC3E}">
        <p14:creationId xmlns:p14="http://schemas.microsoft.com/office/powerpoint/2010/main" val="1081219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Diagnostic Medical Sonographers also known as Ultrasound Technologist’s use imaging equipment and soundwaves to form images of many parts of the body, known as ultrasounds. They are trained to acquire and analyze these sonographic images. These images are used to help doctors diagnose and treat many medical conditions.</a:t>
            </a:r>
          </a:p>
          <a:p>
            <a:r>
              <a:rPr lang="en-US" dirty="0"/>
              <a:t>Ultrasound is a non-invasive way to visualize internal organs and is often the first imaging test performed when disease is detected. Ultrasounds are also utilized to view babies in utero.</a:t>
            </a:r>
          </a:p>
          <a:p>
            <a:r>
              <a:rPr lang="en-US" dirty="0"/>
              <a:t>This profession has an important role in conducting and interpreting imaging that may help narrow down a patients diagnosis and quickly get them the care they need. </a:t>
            </a:r>
          </a:p>
        </p:txBody>
      </p:sp>
      <p:sp>
        <p:nvSpPr>
          <p:cNvPr id="4" name="Slide Number Placeholder 3"/>
          <p:cNvSpPr>
            <a:spLocks noGrp="1"/>
          </p:cNvSpPr>
          <p:nvPr>
            <p:ph type="sldNum" sz="quarter" idx="5"/>
          </p:nvPr>
        </p:nvSpPr>
        <p:spPr/>
        <p:txBody>
          <a:bodyPr/>
          <a:lstStyle/>
          <a:p>
            <a:fld id="{C362236D-BC4C-3747-9BE0-FC8CDD76C3D0}" type="slidenum">
              <a:rPr lang="en-US" smtClean="0"/>
              <a:t>15</a:t>
            </a:fld>
            <a:endParaRPr lang="en-US" dirty="0"/>
          </a:p>
        </p:txBody>
      </p:sp>
    </p:spTree>
    <p:extLst>
      <p:ext uri="{BB962C8B-B14F-4D97-AF65-F5344CB8AC3E}">
        <p14:creationId xmlns:p14="http://schemas.microsoft.com/office/powerpoint/2010/main" val="1317267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become a Diagnostic Medical Sonographer one must first earn an Associates or Bachelors degree and complete a certification program in Diagnostic Medical Sonography. They would then need to become certified through the American Registry for Diagnostic Medical Sonographers or the American Registry of Radiologic Technologists. The state of Oregon requires these professionals to become licensed through the Oregon Board of Medical Imaging. The median annual salary is $71,000.</a:t>
            </a:r>
          </a:p>
        </p:txBody>
      </p:sp>
      <p:sp>
        <p:nvSpPr>
          <p:cNvPr id="4" name="Slide Number Placeholder 3"/>
          <p:cNvSpPr>
            <a:spLocks noGrp="1"/>
          </p:cNvSpPr>
          <p:nvPr>
            <p:ph type="sldNum" sz="quarter" idx="5"/>
          </p:nvPr>
        </p:nvSpPr>
        <p:spPr/>
        <p:txBody>
          <a:bodyPr/>
          <a:lstStyle/>
          <a:p>
            <a:fld id="{C362236D-BC4C-3747-9BE0-FC8CDD76C3D0}" type="slidenum">
              <a:rPr lang="en-US" smtClean="0"/>
              <a:t>16</a:t>
            </a:fld>
            <a:endParaRPr lang="en-US" dirty="0"/>
          </a:p>
        </p:txBody>
      </p:sp>
    </p:spTree>
    <p:extLst>
      <p:ext uri="{BB962C8B-B14F-4D97-AF65-F5344CB8AC3E}">
        <p14:creationId xmlns:p14="http://schemas.microsoft.com/office/powerpoint/2010/main" val="473034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All professionals in these positions must have excellent communication skills because they are working closely with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They should be kind and compassionate, have excellent medical and anatomical knowledge and mechanical aptitude which means the ability to use the machines properly and maintain the equipment to keep them in good working order.</a:t>
            </a:r>
            <a:endParaRPr lang="en-US" dirty="0"/>
          </a:p>
        </p:txBody>
      </p:sp>
      <p:sp>
        <p:nvSpPr>
          <p:cNvPr id="4" name="Slide Number Placeholder 3"/>
          <p:cNvSpPr>
            <a:spLocks noGrp="1"/>
          </p:cNvSpPr>
          <p:nvPr>
            <p:ph type="sldNum" sz="quarter" idx="5"/>
          </p:nvPr>
        </p:nvSpPr>
        <p:spPr/>
        <p:txBody>
          <a:bodyPr/>
          <a:lstStyle/>
          <a:p>
            <a:fld id="{C362236D-BC4C-3747-9BE0-FC8CDD76C3D0}" type="slidenum">
              <a:rPr lang="en-US" smtClean="0"/>
              <a:t>17</a:t>
            </a:fld>
            <a:endParaRPr lang="en-US" dirty="0"/>
          </a:p>
        </p:txBody>
      </p:sp>
    </p:spTree>
    <p:extLst>
      <p:ext uri="{BB962C8B-B14F-4D97-AF65-F5344CB8AC3E}">
        <p14:creationId xmlns:p14="http://schemas.microsoft.com/office/powerpoint/2010/main" val="1574509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certification programs in Oregon that you can attend. Here are a few of interest.</a:t>
            </a:r>
          </a:p>
          <a:p>
            <a:r>
              <a:rPr lang="en-US" dirty="0"/>
              <a:t>Linn-Benton Community College, Portland Community College, Oregon Health &amp; Science, and OIT.</a:t>
            </a:r>
          </a:p>
        </p:txBody>
      </p:sp>
      <p:sp>
        <p:nvSpPr>
          <p:cNvPr id="4" name="Slide Number Placeholder 3"/>
          <p:cNvSpPr>
            <a:spLocks noGrp="1"/>
          </p:cNvSpPr>
          <p:nvPr>
            <p:ph type="sldNum" sz="quarter" idx="5"/>
          </p:nvPr>
        </p:nvSpPr>
        <p:spPr/>
        <p:txBody>
          <a:bodyPr/>
          <a:lstStyle/>
          <a:p>
            <a:fld id="{C362236D-BC4C-3747-9BE0-FC8CDD76C3D0}" type="slidenum">
              <a:rPr lang="en-US" smtClean="0"/>
              <a:t>18</a:t>
            </a:fld>
            <a:endParaRPr lang="en-US" dirty="0"/>
          </a:p>
        </p:txBody>
      </p:sp>
    </p:spTree>
    <p:extLst>
      <p:ext uri="{BB962C8B-B14F-4D97-AF65-F5344CB8AC3E}">
        <p14:creationId xmlns:p14="http://schemas.microsoft.com/office/powerpoint/2010/main" val="3830381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Fidget Spinner in Pelvis</a:t>
            </a:r>
          </a:p>
        </p:txBody>
      </p:sp>
      <p:sp>
        <p:nvSpPr>
          <p:cNvPr id="4" name="Slide Number Placeholder 3"/>
          <p:cNvSpPr>
            <a:spLocks noGrp="1"/>
          </p:cNvSpPr>
          <p:nvPr>
            <p:ph type="sldNum" sz="quarter" idx="5"/>
          </p:nvPr>
        </p:nvSpPr>
        <p:spPr/>
        <p:txBody>
          <a:bodyPr/>
          <a:lstStyle/>
          <a:p>
            <a:fld id="{C362236D-BC4C-3747-9BE0-FC8CDD76C3D0}" type="slidenum">
              <a:rPr lang="en-US" smtClean="0"/>
              <a:t>20</a:t>
            </a:fld>
            <a:endParaRPr lang="en-US" dirty="0"/>
          </a:p>
        </p:txBody>
      </p:sp>
    </p:spTree>
    <p:extLst>
      <p:ext uri="{BB962C8B-B14F-4D97-AF65-F5344CB8AC3E}">
        <p14:creationId xmlns:p14="http://schemas.microsoft.com/office/powerpoint/2010/main" val="297735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reviewing what Healthcare Professional careers are including Certified Technical professions and Medical Diagnostic Careers. We will learn the difference between a technician and a technologist and explore necessary skills and </a:t>
            </a:r>
            <a:r>
              <a:rPr lang="en-US" dirty="0" err="1"/>
              <a:t>comptencies</a:t>
            </a:r>
            <a:r>
              <a:rPr lang="en-US" dirty="0"/>
              <a:t> to be successful, educational pathways, programs in Oregon and the various median annual salaries that these professionals earn each year.</a:t>
            </a:r>
          </a:p>
        </p:txBody>
      </p:sp>
      <p:sp>
        <p:nvSpPr>
          <p:cNvPr id="4" name="Slide Number Placeholder 3"/>
          <p:cNvSpPr>
            <a:spLocks noGrp="1"/>
          </p:cNvSpPr>
          <p:nvPr>
            <p:ph type="sldNum" sz="quarter" idx="5"/>
          </p:nvPr>
        </p:nvSpPr>
        <p:spPr/>
        <p:txBody>
          <a:bodyPr/>
          <a:lstStyle/>
          <a:p>
            <a:fld id="{C362236D-BC4C-3747-9BE0-FC8CDD76C3D0}" type="slidenum">
              <a:rPr lang="en-US" smtClean="0"/>
              <a:t>2</a:t>
            </a:fld>
            <a:endParaRPr lang="en-US" dirty="0"/>
          </a:p>
        </p:txBody>
      </p:sp>
    </p:spTree>
    <p:extLst>
      <p:ext uri="{BB962C8B-B14F-4D97-AF65-F5344CB8AC3E}">
        <p14:creationId xmlns:p14="http://schemas.microsoft.com/office/powerpoint/2010/main" val="1574143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Swallowed phone in upper chest </a:t>
            </a:r>
          </a:p>
        </p:txBody>
      </p:sp>
      <p:sp>
        <p:nvSpPr>
          <p:cNvPr id="4" name="Slide Number Placeholder 3"/>
          <p:cNvSpPr>
            <a:spLocks noGrp="1"/>
          </p:cNvSpPr>
          <p:nvPr>
            <p:ph type="sldNum" sz="quarter" idx="5"/>
          </p:nvPr>
        </p:nvSpPr>
        <p:spPr/>
        <p:txBody>
          <a:bodyPr/>
          <a:lstStyle/>
          <a:p>
            <a:fld id="{C362236D-BC4C-3747-9BE0-FC8CDD76C3D0}" type="slidenum">
              <a:rPr lang="en-US" smtClean="0"/>
              <a:t>21</a:t>
            </a:fld>
            <a:endParaRPr lang="en-US" dirty="0"/>
          </a:p>
        </p:txBody>
      </p:sp>
    </p:spTree>
    <p:extLst>
      <p:ext uri="{BB962C8B-B14F-4D97-AF65-F5344CB8AC3E}">
        <p14:creationId xmlns:p14="http://schemas.microsoft.com/office/powerpoint/2010/main" val="1253390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year old swallowed a SpongeBob toy </a:t>
            </a:r>
          </a:p>
        </p:txBody>
      </p:sp>
      <p:sp>
        <p:nvSpPr>
          <p:cNvPr id="4" name="Slide Number Placeholder 3"/>
          <p:cNvSpPr>
            <a:spLocks noGrp="1"/>
          </p:cNvSpPr>
          <p:nvPr>
            <p:ph type="sldNum" sz="quarter" idx="5"/>
          </p:nvPr>
        </p:nvSpPr>
        <p:spPr/>
        <p:txBody>
          <a:bodyPr/>
          <a:lstStyle/>
          <a:p>
            <a:fld id="{C362236D-BC4C-3747-9BE0-FC8CDD76C3D0}" type="slidenum">
              <a:rPr lang="en-US" smtClean="0"/>
              <a:t>22</a:t>
            </a:fld>
            <a:endParaRPr lang="en-US" dirty="0"/>
          </a:p>
        </p:txBody>
      </p:sp>
    </p:spTree>
    <p:extLst>
      <p:ext uri="{BB962C8B-B14F-4D97-AF65-F5344CB8AC3E}">
        <p14:creationId xmlns:p14="http://schemas.microsoft.com/office/powerpoint/2010/main" val="1241372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Oregon Pacific Area Health Education Center we would like to ask you to take this post-presentation survey.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21D721-41D9-4230-ACA3-A2DD2C3225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053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viewing this presentation about Healthcare Professional Careers. Please feel free to contact us with any questions or comments. You can also visit us at www.opahec.org.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9D32F-2314-4C23-B436-06E849AD21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42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After this presentation, students will be about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List 5 different types of healthcare professional careers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Explain the educational requirements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Name at least 4 skills and competencies needed to work in these professions.</a:t>
            </a:r>
          </a:p>
          <a:p>
            <a:endParaRPr lang="en-US" dirty="0"/>
          </a:p>
        </p:txBody>
      </p:sp>
      <p:sp>
        <p:nvSpPr>
          <p:cNvPr id="4" name="Slide Number Placeholder 3"/>
          <p:cNvSpPr>
            <a:spLocks noGrp="1"/>
          </p:cNvSpPr>
          <p:nvPr>
            <p:ph type="sldNum" sz="quarter" idx="5"/>
          </p:nvPr>
        </p:nvSpPr>
        <p:spPr/>
        <p:txBody>
          <a:bodyPr/>
          <a:lstStyle/>
          <a:p>
            <a:fld id="{C362236D-BC4C-3747-9BE0-FC8CDD76C3D0}" type="slidenum">
              <a:rPr lang="en-US" smtClean="0"/>
              <a:t>3</a:t>
            </a:fld>
            <a:endParaRPr lang="en-US" dirty="0"/>
          </a:p>
        </p:txBody>
      </p:sp>
    </p:spTree>
    <p:extLst>
      <p:ext uri="{BB962C8B-B14F-4D97-AF65-F5344CB8AC3E}">
        <p14:creationId xmlns:p14="http://schemas.microsoft.com/office/powerpoint/2010/main" val="3148489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So let’s explore what allied health professionals are in health care professions. They are a distinct form of dentistry, nursing, medicine and pharmacy. Some examples are Nursing Assistants, Medical Assistants, Dental Assistants, Pharmacy Technicians and Nuclear Medicine Technologists.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Allied Health encompasses a broad group of health professionals estimated about 60% of the U.S. healthcare workforce.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They use scientific principles and evidence-based practice for the diagnosis, evaluation, and treatment of acute and chronic disease, promote prevention and wellness for optimum health.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They apply administration and management skills to support health care systems in a variety of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They provide a range of diagnostic, technical, therapeutic and support service in connection with health care. </a:t>
            </a:r>
          </a:p>
          <a:p>
            <a:r>
              <a:rPr lang="en-US" dirty="0"/>
              <a:t>In this presentation we are exploring just a few of these important careers. You can search “Allied Health Careers” on the internet to find the many different careers that fall under this category.</a:t>
            </a:r>
          </a:p>
        </p:txBody>
      </p:sp>
      <p:sp>
        <p:nvSpPr>
          <p:cNvPr id="4" name="Slide Number Placeholder 3"/>
          <p:cNvSpPr>
            <a:spLocks noGrp="1"/>
          </p:cNvSpPr>
          <p:nvPr>
            <p:ph type="sldNum" sz="quarter" idx="5"/>
          </p:nvPr>
        </p:nvSpPr>
        <p:spPr/>
        <p:txBody>
          <a:bodyPr/>
          <a:lstStyle/>
          <a:p>
            <a:fld id="{C362236D-BC4C-3747-9BE0-FC8CDD76C3D0}" type="slidenum">
              <a:rPr lang="en-US" smtClean="0"/>
              <a:t>4</a:t>
            </a:fld>
            <a:endParaRPr lang="en-US" dirty="0"/>
          </a:p>
        </p:txBody>
      </p:sp>
    </p:spTree>
    <p:extLst>
      <p:ext uri="{BB962C8B-B14F-4D97-AF65-F5344CB8AC3E}">
        <p14:creationId xmlns:p14="http://schemas.microsoft.com/office/powerpoint/2010/main" val="3177647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recognize the difference between a technician and a technologist. The main differences are the level of education and responsibilities. Medical Technicians use practical understanding of technology in the field they work in. They usually work under the supervision of a Technologist. They serve as an entry-level role and might perform tasks that include running routine tests, inputting patient data, setting up equipment and prepping patients for procedures. A certification and/or Associates degree is required.</a:t>
            </a:r>
          </a:p>
          <a:p>
            <a:r>
              <a:rPr lang="en-US" dirty="0"/>
              <a:t>A Medical Technologist is a person who is completely aware of various technologies and responsible for conducting more complex tests, analyzing samples, discussing results with a physician, and supervising or training technicians. A Bachelors degree and some sort of licensing or certification is required.</a:t>
            </a:r>
          </a:p>
        </p:txBody>
      </p:sp>
      <p:sp>
        <p:nvSpPr>
          <p:cNvPr id="4" name="Slide Number Placeholder 3"/>
          <p:cNvSpPr>
            <a:spLocks noGrp="1"/>
          </p:cNvSpPr>
          <p:nvPr>
            <p:ph type="sldNum" sz="quarter" idx="5"/>
          </p:nvPr>
        </p:nvSpPr>
        <p:spPr/>
        <p:txBody>
          <a:bodyPr/>
          <a:lstStyle/>
          <a:p>
            <a:fld id="{C362236D-BC4C-3747-9BE0-FC8CDD76C3D0}" type="slidenum">
              <a:rPr lang="en-US" smtClean="0"/>
              <a:t>5</a:t>
            </a:fld>
            <a:endParaRPr lang="en-US" dirty="0"/>
          </a:p>
        </p:txBody>
      </p:sp>
    </p:spTree>
    <p:extLst>
      <p:ext uri="{BB962C8B-B14F-4D97-AF65-F5344CB8AC3E}">
        <p14:creationId xmlns:p14="http://schemas.microsoft.com/office/powerpoint/2010/main" val="2604502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First we will take a look at Certified Technical professions. These include careers in biomedical equipment, a dental assistant, a physical therapy assistant and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Technical certifications are issues to students who have completed a specialized course of study that is related to a specific vocational skill. Generally, obtaining a technical certificate involved commitment to a minimum of hours in a classroom, and the pursuit of specified courses that are considered necessary before the training period is considered complete. Some certification courses of study may involve outside the classroom as well, such as obtaining clinical experience.</a:t>
            </a:r>
          </a:p>
          <a:p>
            <a:endParaRPr lang="en-US" dirty="0"/>
          </a:p>
        </p:txBody>
      </p:sp>
      <p:sp>
        <p:nvSpPr>
          <p:cNvPr id="4" name="Slide Number Placeholder 3"/>
          <p:cNvSpPr>
            <a:spLocks noGrp="1"/>
          </p:cNvSpPr>
          <p:nvPr>
            <p:ph type="sldNum" sz="quarter" idx="5"/>
          </p:nvPr>
        </p:nvSpPr>
        <p:spPr/>
        <p:txBody>
          <a:bodyPr/>
          <a:lstStyle/>
          <a:p>
            <a:fld id="{C362236D-BC4C-3747-9BE0-FC8CDD76C3D0}" type="slidenum">
              <a:rPr lang="en-US" smtClean="0"/>
              <a:t>6</a:t>
            </a:fld>
            <a:endParaRPr lang="en-US" dirty="0"/>
          </a:p>
        </p:txBody>
      </p:sp>
    </p:spTree>
    <p:extLst>
      <p:ext uri="{BB962C8B-B14F-4D97-AF65-F5344CB8AC3E}">
        <p14:creationId xmlns:p14="http://schemas.microsoft.com/office/powerpoint/2010/main" val="3896149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Certified Tech’s must have excellent communication skills because they are generally working closely with patients. They need to be able to think critically and make good decisions, be detail oriented and analytical. It’s also important that they have an education in health literacy, which means they have a clear understanding and knowledge of medical terminology, the anatomy and physiology and relevant medical knowledge in the field they are working in.</a:t>
            </a:r>
          </a:p>
          <a:p>
            <a:endParaRPr lang="en-US" dirty="0"/>
          </a:p>
        </p:txBody>
      </p:sp>
      <p:sp>
        <p:nvSpPr>
          <p:cNvPr id="4" name="Slide Number Placeholder 3"/>
          <p:cNvSpPr>
            <a:spLocks noGrp="1"/>
          </p:cNvSpPr>
          <p:nvPr>
            <p:ph type="sldNum" sz="quarter" idx="5"/>
          </p:nvPr>
        </p:nvSpPr>
        <p:spPr/>
        <p:txBody>
          <a:bodyPr/>
          <a:lstStyle/>
          <a:p>
            <a:fld id="{C362236D-BC4C-3747-9BE0-FC8CDD76C3D0}" type="slidenum">
              <a:rPr lang="en-US" smtClean="0"/>
              <a:t>7</a:t>
            </a:fld>
            <a:endParaRPr lang="en-US" dirty="0"/>
          </a:p>
        </p:txBody>
      </p:sp>
    </p:spTree>
    <p:extLst>
      <p:ext uri="{BB962C8B-B14F-4D97-AF65-F5344CB8AC3E}">
        <p14:creationId xmlns:p14="http://schemas.microsoft.com/office/powerpoint/2010/main" val="179549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educational pathway for technical certifications varies depending on the program of choice.</a:t>
            </a:r>
          </a:p>
          <a:p>
            <a:r>
              <a:rPr lang="en-US" dirty="0"/>
              <a:t>A few examples are:</a:t>
            </a:r>
          </a:p>
          <a:p>
            <a:r>
              <a:rPr lang="en-US" dirty="0"/>
              <a:t>A Dental Technology program takes 2 years to complete and many times the outcome is an Associate degree. They can earn approximately $41,990.</a:t>
            </a:r>
          </a:p>
          <a:p>
            <a:r>
              <a:rPr lang="en-US" dirty="0"/>
              <a:t>A bio-medical technician will earn a 2 year Associate degree and can earn $48,000.</a:t>
            </a:r>
          </a:p>
          <a:p>
            <a:r>
              <a:rPr lang="en-US" dirty="0"/>
              <a:t>Some states require a Pharmacy Technician to obtain a 2 year Associates degree or have on the job training and earn a median annual salary of $30,900.</a:t>
            </a:r>
          </a:p>
          <a:p>
            <a:endParaRPr lang="en-US" dirty="0"/>
          </a:p>
          <a:p>
            <a:r>
              <a:rPr lang="en-US" dirty="0"/>
              <a:t>It’s important to speak to a program or college advisor about what is necessary to apply for and be admitted into the program of your choice.</a:t>
            </a:r>
          </a:p>
        </p:txBody>
      </p:sp>
      <p:sp>
        <p:nvSpPr>
          <p:cNvPr id="4" name="Slide Number Placeholder 3"/>
          <p:cNvSpPr>
            <a:spLocks noGrp="1"/>
          </p:cNvSpPr>
          <p:nvPr>
            <p:ph type="sldNum" sz="quarter" idx="5"/>
          </p:nvPr>
        </p:nvSpPr>
        <p:spPr/>
        <p:txBody>
          <a:bodyPr/>
          <a:lstStyle/>
          <a:p>
            <a:fld id="{C362236D-BC4C-3747-9BE0-FC8CDD76C3D0}" type="slidenum">
              <a:rPr lang="en-US" smtClean="0"/>
              <a:t>8</a:t>
            </a:fld>
            <a:endParaRPr lang="en-US" dirty="0"/>
          </a:p>
        </p:txBody>
      </p:sp>
    </p:spTree>
    <p:extLst>
      <p:ext uri="{BB962C8B-B14F-4D97-AF65-F5344CB8AC3E}">
        <p14:creationId xmlns:p14="http://schemas.microsoft.com/office/powerpoint/2010/main" val="3346128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certified technician programs in Oregon. There is a wide variety of programs in community colleges, vocational or technical schools and within private organizations.</a:t>
            </a:r>
          </a:p>
        </p:txBody>
      </p:sp>
      <p:sp>
        <p:nvSpPr>
          <p:cNvPr id="4" name="Slide Number Placeholder 3"/>
          <p:cNvSpPr>
            <a:spLocks noGrp="1"/>
          </p:cNvSpPr>
          <p:nvPr>
            <p:ph type="sldNum" sz="quarter" idx="5"/>
          </p:nvPr>
        </p:nvSpPr>
        <p:spPr/>
        <p:txBody>
          <a:bodyPr/>
          <a:lstStyle/>
          <a:p>
            <a:fld id="{C362236D-BC4C-3747-9BE0-FC8CDD76C3D0}" type="slidenum">
              <a:rPr lang="en-US" smtClean="0"/>
              <a:t>9</a:t>
            </a:fld>
            <a:endParaRPr lang="en-US" dirty="0"/>
          </a:p>
        </p:txBody>
      </p:sp>
    </p:spTree>
    <p:extLst>
      <p:ext uri="{BB962C8B-B14F-4D97-AF65-F5344CB8AC3E}">
        <p14:creationId xmlns:p14="http://schemas.microsoft.com/office/powerpoint/2010/main" val="682608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8E3684DE-4879-904A-A917-9F398AA82913}" type="datetimeFigureOut">
              <a:rPr lang="en-US" smtClean="0"/>
              <a:t>9/16/20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1098148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84DE-4879-904A-A917-9F398AA82913}"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145867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E3684DE-4879-904A-A917-9F398AA82913}"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3820888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E3684DE-4879-904A-A917-9F398AA82913}"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3397721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84DE-4879-904A-A917-9F398AA82913}"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218854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E3684DE-4879-904A-A917-9F398AA82913}" type="datetimeFigureOut">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3366298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E3684DE-4879-904A-A917-9F398AA82913}" type="datetimeFigureOut">
              <a:rPr lang="en-US" smtClean="0"/>
              <a:t>9/16/20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111978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8E3684DE-4879-904A-A917-9F398AA82913}"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2423947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8E3684DE-4879-904A-A917-9F398AA82913}"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4020809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AB3A824-1A51-4B26-AD58-A6D8E14F6C04}" type="datetimeFigureOut">
              <a:rPr lang="en-US" smtClean="0"/>
              <a:t>9/16/20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dirty="0"/>
              <a:t>
              </a:t>
            </a:r>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684813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1068278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84DE-4879-904A-A917-9F398AA82913}"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3427939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9/16/20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3577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28541178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20E2CF-D74B-4B51-899A-DCEA821C90C7}" type="datetime1">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328705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9/16/20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4922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9/16/20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794860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6191696"/>
      </p:ext>
    </p:extLst>
  </p:cSld>
  <p:clrMapOvr>
    <a:masterClrMapping/>
  </p:clrMapOvr>
  <p:hf sldNum="0" hdr="0" ftr="0" dt="0"/>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9/16/20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51092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81437334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80729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736219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84DE-4879-904A-A917-9F398AA82913}" type="datetimeFigureOut">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2489655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629426609"/>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681136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4833225"/>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659879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7845095"/>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32ACF0-C7E7-4CC8-840E-A2809FB4BDF6}"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4809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20E2CF-D74B-4B51-899A-DCEA821C90C7}" type="datetime1">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944553938"/>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20E2CF-D74B-4B51-899A-DCEA821C90C7}" type="datetime1">
              <a:rPr lang="en-US" smtClean="0"/>
              <a:t>9/16/20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56037168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84DE-4879-904A-A917-9F398AA82913}"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425491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84DE-4879-904A-A917-9F398AA82913}" type="datetimeFigureOut">
              <a:rPr lang="en-US" smtClean="0"/>
              <a:t>9/16/20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751450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84DE-4879-904A-A917-9F398AA82913}" type="datetimeFigureOut">
              <a:rPr lang="en-US" smtClean="0"/>
              <a:t>9/16/20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212771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84DE-4879-904A-A917-9F398AA82913}" type="datetimeFigureOut">
              <a:rPr lang="en-US" smtClean="0"/>
              <a:t>9/16/20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389717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84DE-4879-904A-A917-9F398AA82913}"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266154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84DE-4879-904A-A917-9F398AA82913}" type="datetimeFigureOut">
              <a:rPr lang="en-US" smtClean="0"/>
              <a:t>9/16/20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4419816-4EBD-184A-AB00-05120D022C17}" type="slidenum">
              <a:rPr lang="en-US" smtClean="0"/>
              <a:t>‹#›</a:t>
            </a:fld>
            <a:endParaRPr lang="en-US" dirty="0"/>
          </a:p>
        </p:txBody>
      </p:sp>
    </p:spTree>
    <p:extLst>
      <p:ext uri="{BB962C8B-B14F-4D97-AF65-F5344CB8AC3E}">
        <p14:creationId xmlns:p14="http://schemas.microsoft.com/office/powerpoint/2010/main" val="280259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5.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8E3684DE-4879-904A-A917-9F398AA82913}" type="datetimeFigureOut">
              <a:rPr lang="en-US" smtClean="0"/>
              <a:t>9/16/20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E4419816-4EBD-184A-AB00-05120D022C17}" type="slidenum">
              <a:rPr lang="en-US" smtClean="0"/>
              <a:t>‹#›</a:t>
            </a:fld>
            <a:endParaRPr lang="en-US" dirty="0"/>
          </a:p>
        </p:txBody>
      </p:sp>
    </p:spTree>
    <p:extLst>
      <p:ext uri="{BB962C8B-B14F-4D97-AF65-F5344CB8AC3E}">
        <p14:creationId xmlns:p14="http://schemas.microsoft.com/office/powerpoint/2010/main" val="39817907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accent2">
                <a:lumMod val="7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D20E2CF-D74B-4B51-899A-DCEA821C90C7}" type="datetime1">
              <a:rPr lang="en-US" smtClean="0"/>
              <a:t>9/16/20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40325748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7.xml"/><Relationship Id="rId7" Type="http://schemas.openxmlformats.org/officeDocument/2006/relationships/hyperlink" Target="https://www.mynextmove.org/profile/summary/29-2031.0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jpg"/><Relationship Id="rId5" Type="http://schemas.openxmlformats.org/officeDocument/2006/relationships/image" Target="../media/image1.jpeg"/><Relationship Id="rId4" Type="http://schemas.openxmlformats.org/officeDocument/2006/relationships/notesSlide" Target="../notesSlides/notesSlide10.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slideLayout" Target="../slideLayouts/slideLayout7.xml"/><Relationship Id="rId7" Type="http://schemas.openxmlformats.org/officeDocument/2006/relationships/hyperlink" Target="https://samdailytimes.blogspot.com/2014/02/cancer-tidal-wave-on-horizon-warns-who.html"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jpg"/><Relationship Id="rId5" Type="http://schemas.openxmlformats.org/officeDocument/2006/relationships/image" Target="../media/image1.jpeg"/><Relationship Id="rId4" Type="http://schemas.openxmlformats.org/officeDocument/2006/relationships/notesSlide" Target="../notesSlides/notesSlide1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Data" Target="../diagrams/data1.xml"/><Relationship Id="rId11" Type="http://schemas.openxmlformats.org/officeDocument/2006/relationships/image" Target="../media/image11.png"/><Relationship Id="rId5" Type="http://schemas.openxmlformats.org/officeDocument/2006/relationships/image" Target="../media/image1.jpeg"/><Relationship Id="rId10" Type="http://schemas.microsoft.com/office/2007/relationships/diagramDrawing" Target="../diagrams/drawing1.xml"/><Relationship Id="rId4" Type="http://schemas.openxmlformats.org/officeDocument/2006/relationships/notesSlide" Target="../notesSlides/notesSlide12.xml"/><Relationship Id="rId9"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8" Type="http://schemas.openxmlformats.org/officeDocument/2006/relationships/hyperlink" Target="https://samdailytimes.blogspot.com/2014/02/cancer-tidal-wave-on-horizon-warns-who.html" TargetMode="External"/><Relationship Id="rId3" Type="http://schemas.openxmlformats.org/officeDocument/2006/relationships/slideLayout" Target="../slideLayouts/slideLayout7.xml"/><Relationship Id="rId7" Type="http://schemas.openxmlformats.org/officeDocument/2006/relationships/hyperlink" Target="https://commons.wikimedia.org/wiki/File:Gamma_camera.jpg"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jpg"/><Relationship Id="rId11" Type="http://schemas.openxmlformats.org/officeDocument/2006/relationships/image" Target="../media/image11.png"/><Relationship Id="rId5" Type="http://schemas.openxmlformats.org/officeDocument/2006/relationships/image" Target="../media/image1.jpeg"/><Relationship Id="rId10" Type="http://schemas.openxmlformats.org/officeDocument/2006/relationships/hyperlink" Target="https://creativecommons.org/licenses/by-sa/3.0/" TargetMode="External"/><Relationship Id="rId4" Type="http://schemas.openxmlformats.org/officeDocument/2006/relationships/notesSlide" Target="../notesSlides/notesSlide13.xml"/><Relationship Id="rId9" Type="http://schemas.openxmlformats.org/officeDocument/2006/relationships/hyperlink" Target="https://creativecommons.org/licenses/by-nc-nd/3.0/" TargetMode="Externa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1.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8" Type="http://schemas.openxmlformats.org/officeDocument/2006/relationships/hyperlink" Target="http://ducknetweb.blogspot.com/2007/06/nasa-nasa-technology-helps-detect-and.html" TargetMode="External"/><Relationship Id="rId3" Type="http://schemas.openxmlformats.org/officeDocument/2006/relationships/slideLayout" Target="../slideLayouts/slideLayout7.xml"/><Relationship Id="rId7" Type="http://schemas.openxmlformats.org/officeDocument/2006/relationships/image" Target="../media/image21.jpg"/><Relationship Id="rId12" Type="http://schemas.openxmlformats.org/officeDocument/2006/relationships/image" Target="../media/image1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mamainterrupted.org/" TargetMode="External"/><Relationship Id="rId11" Type="http://schemas.openxmlformats.org/officeDocument/2006/relationships/hyperlink" Target="https://creativecommons.org/licenses/by-sa/3.0/" TargetMode="External"/><Relationship Id="rId5" Type="http://schemas.openxmlformats.org/officeDocument/2006/relationships/image" Target="../media/image20.jpg"/><Relationship Id="rId10" Type="http://schemas.openxmlformats.org/officeDocument/2006/relationships/hyperlink" Target="https://creativecommons.org/licenses/by-nc-nd/3.0/" TargetMode="External"/><Relationship Id="rId4" Type="http://schemas.openxmlformats.org/officeDocument/2006/relationships/notesSlide" Target="../notesSlides/notesSlide15.xml"/><Relationship Id="rId9" Type="http://schemas.openxmlformats.org/officeDocument/2006/relationships/hyperlink" Target="https://samdailytimes.blogspot.com/2014/02/cancer-tidal-wave-on-horizon-warns-who.html" TargetMode="Externa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7.xml"/><Relationship Id="rId7" Type="http://schemas.openxmlformats.org/officeDocument/2006/relationships/diagramLayout" Target="../diagrams/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Data" Target="../diagrams/data3.xml"/><Relationship Id="rId11" Type="http://schemas.openxmlformats.org/officeDocument/2006/relationships/image" Target="../media/image11.png"/><Relationship Id="rId5" Type="http://schemas.openxmlformats.org/officeDocument/2006/relationships/image" Target="../media/image1.jpeg"/><Relationship Id="rId10" Type="http://schemas.microsoft.com/office/2007/relationships/diagramDrawing" Target="../diagrams/drawing3.xml"/><Relationship Id="rId4" Type="http://schemas.openxmlformats.org/officeDocument/2006/relationships/notesSlide" Target="../notesSlides/notesSlide16.xml"/><Relationship Id="rId9" Type="http://schemas.openxmlformats.org/officeDocument/2006/relationships/diagramColors" Target="../diagrams/colors3.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7.xml"/><Relationship Id="rId7" Type="http://schemas.openxmlformats.org/officeDocument/2006/relationships/diagramLayout" Target="../diagrams/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Data" Target="../diagrams/data4.xml"/><Relationship Id="rId11" Type="http://schemas.openxmlformats.org/officeDocument/2006/relationships/image" Target="../media/image11.png"/><Relationship Id="rId5" Type="http://schemas.openxmlformats.org/officeDocument/2006/relationships/image" Target="../media/image1.jpeg"/><Relationship Id="rId10" Type="http://schemas.microsoft.com/office/2007/relationships/diagramDrawing" Target="../diagrams/drawing4.xml"/><Relationship Id="rId4" Type="http://schemas.openxmlformats.org/officeDocument/2006/relationships/notesSlide" Target="../notesSlides/notesSlide17.xml"/><Relationship Id="rId9" Type="http://schemas.openxmlformats.org/officeDocument/2006/relationships/diagramColors" Target="../diagrams/colors4.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7.xml"/><Relationship Id="rId7" Type="http://schemas.openxmlformats.org/officeDocument/2006/relationships/diagramLayout" Target="../diagrams/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Data" Target="../diagrams/data5.xml"/><Relationship Id="rId11" Type="http://schemas.openxmlformats.org/officeDocument/2006/relationships/image" Target="../media/image11.png"/><Relationship Id="rId5" Type="http://schemas.openxmlformats.org/officeDocument/2006/relationships/image" Target="../media/image1.jpeg"/><Relationship Id="rId10" Type="http://schemas.microsoft.com/office/2007/relationships/diagramDrawing" Target="../diagrams/drawing5.xml"/><Relationship Id="rId4" Type="http://schemas.openxmlformats.org/officeDocument/2006/relationships/notesSlide" Target="../notesSlides/notesSlide18.xml"/><Relationship Id="rId9" Type="http://schemas.openxmlformats.org/officeDocument/2006/relationships/diagramColors" Target="../diagrams/colors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hyperlink" Target="http://capreform.eu/eurobarometer-food-security-survey/" TargetMode="External"/><Relationship Id="rId13" Type="http://schemas.openxmlformats.org/officeDocument/2006/relationships/image" Target="../media/image11.png"/><Relationship Id="rId3" Type="http://schemas.openxmlformats.org/officeDocument/2006/relationships/slideLayout" Target="../slideLayouts/slideLayout37.xml"/><Relationship Id="rId7" Type="http://schemas.openxmlformats.org/officeDocument/2006/relationships/image" Target="../media/image35.jpg"/><Relationship Id="rId12" Type="http://schemas.openxmlformats.org/officeDocument/2006/relationships/hyperlink" Target="https://creativecommons.org/licenses/by-sa/3.0/"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11" Type="http://schemas.openxmlformats.org/officeDocument/2006/relationships/hyperlink" Target="https://creativecommons.org/licenses/by-nc-sa/3.0/" TargetMode="External"/><Relationship Id="rId5" Type="http://schemas.openxmlformats.org/officeDocument/2006/relationships/image" Target="../media/image4.png"/><Relationship Id="rId10" Type="http://schemas.openxmlformats.org/officeDocument/2006/relationships/hyperlink" Target="http://kidocs.org/2015/04/all-about-that-medstar-base/" TargetMode="External"/><Relationship Id="rId4" Type="http://schemas.openxmlformats.org/officeDocument/2006/relationships/notesSlide" Target="../notesSlides/notesSlide22.xml"/><Relationship Id="rId9" Type="http://schemas.openxmlformats.org/officeDocument/2006/relationships/hyperlink" Target="https://docs.google.com/forms/d/e/1FAIpQLSfon72xhPX10PnyMmqHf7YVsCEKBlElM_CfXxakT_PXmMp9nA/viewform?usp=sf_link"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mailto:carmenb@samhealth.org" TargetMode="External"/><Relationship Id="rId3" Type="http://schemas.openxmlformats.org/officeDocument/2006/relationships/slideLayout" Target="../slideLayouts/slideLayout37.xml"/><Relationship Id="rId7" Type="http://schemas.openxmlformats.org/officeDocument/2006/relationships/hyperlink" Target="mailto:pgutierrez@samhealth.org"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mailto:Jlabahn@samhealth.org" TargetMode="External"/><Relationship Id="rId5" Type="http://schemas.openxmlformats.org/officeDocument/2006/relationships/hyperlink" Target="mailto:shdougherty@samhealth.org" TargetMode="External"/><Relationship Id="rId10" Type="http://schemas.openxmlformats.org/officeDocument/2006/relationships/image" Target="../media/image11.png"/><Relationship Id="rId4" Type="http://schemas.openxmlformats.org/officeDocument/2006/relationships/notesSlide" Target="../notesSlides/notesSlide23.xml"/><Relationship Id="rId9" Type="http://schemas.openxmlformats.org/officeDocument/2006/relationships/hyperlink" Target="http://www.opahec.org/"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asahp.org/what-is" TargetMode="External"/><Relationship Id="rId2" Type="http://schemas.openxmlformats.org/officeDocument/2006/relationships/hyperlink" Target="http://www.differencebetween.net/miscellaneous/difference-between-technician-and-technologist/"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3.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slideLayout" Target="../slideLayouts/slideLayout7.xml"/><Relationship Id="rId7" Type="http://schemas.openxmlformats.org/officeDocument/2006/relationships/hyperlink" Target="https://en.wikipedia.org/wiki/Occupational_therapy"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jpe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Pharmacist" TargetMode="External"/><Relationship Id="rId3" Type="http://schemas.openxmlformats.org/officeDocument/2006/relationships/slideLayout" Target="../slideLayouts/slideLayout7.xml"/><Relationship Id="rId7" Type="http://schemas.openxmlformats.org/officeDocument/2006/relationships/image" Target="../media/image15.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jpeg"/><Relationship Id="rId4" Type="http://schemas.openxmlformats.org/officeDocument/2006/relationships/notesSlide" Target="../notesSlides/notesSlide5.xml"/><Relationship Id="rId9"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slideLayout" Target="../slideLayouts/slideLayout7.xml"/><Relationship Id="rId7" Type="http://schemas.openxmlformats.org/officeDocument/2006/relationships/hyperlink" Target="https://simple.wikipedia.org/wiki/Dentistry"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jpeg"/><Relationship Id="rId5" Type="http://schemas.openxmlformats.org/officeDocument/2006/relationships/image" Target="../media/image1.jpeg"/><Relationship Id="rId4" Type="http://schemas.openxmlformats.org/officeDocument/2006/relationships/notesSlide" Target="../notesSlides/notesSlide6.xm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9" name="Rectangle 24">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0"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1" name="Rectangle 27">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2950D5B-A75E-49C3-A2A2-A95656B4127C}"/>
              </a:ext>
            </a:extLst>
          </p:cNvPr>
          <p:cNvSpPr>
            <a:spLocks noGrp="1"/>
          </p:cNvSpPr>
          <p:nvPr>
            <p:ph type="title"/>
          </p:nvPr>
        </p:nvSpPr>
        <p:spPr>
          <a:xfrm>
            <a:off x="5866317" y="2023216"/>
            <a:ext cx="5428551" cy="1977283"/>
          </a:xfrm>
        </p:spPr>
        <p:txBody>
          <a:bodyPr vert="horz" lIns="91440" tIns="45720" rIns="91440" bIns="45720" rtlCol="0" anchor="b">
            <a:normAutofit/>
          </a:bodyPr>
          <a:lstStyle/>
          <a:p>
            <a:r>
              <a:rPr lang="en-US" sz="5400" b="1" dirty="0"/>
              <a:t>ALLIED HEALTH </a:t>
            </a:r>
            <a:r>
              <a:rPr lang="en-US" sz="5400" b="1" i="0" kern="1200" dirty="0">
                <a:solidFill>
                  <a:schemeClr val="bg2"/>
                </a:solidFill>
                <a:latin typeface="+mj-lt"/>
                <a:ea typeface="+mj-ea"/>
                <a:cs typeface="+mj-cs"/>
              </a:rPr>
              <a:t>CAREERS</a:t>
            </a:r>
          </a:p>
        </p:txBody>
      </p:sp>
      <p:grpSp>
        <p:nvGrpSpPr>
          <p:cNvPr id="72" name="Group 29">
            <a:extLst>
              <a:ext uri="{FF2B5EF4-FFF2-40B4-BE49-F238E27FC236}">
                <a16:creationId xmlns:a16="http://schemas.microsoft.com/office/drawing/2014/main" id="{7D71E4A8-9F60-4021-8338-7F6E0D0CE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23335" y="396836"/>
            <a:ext cx="4992157" cy="6058999"/>
            <a:chOff x="6776508" y="396836"/>
            <a:chExt cx="4992157" cy="6058999"/>
          </a:xfrm>
        </p:grpSpPr>
        <p:sp>
          <p:nvSpPr>
            <p:cNvPr id="73" name="Rectangle 30">
              <a:extLst>
                <a:ext uri="{FF2B5EF4-FFF2-40B4-BE49-F238E27FC236}">
                  <a16:creationId xmlns:a16="http://schemas.microsoft.com/office/drawing/2014/main" id="{BB91A332-92C9-422C-A49C-7EAA6A8FF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74" name="Freeform 5">
              <a:extLst>
                <a:ext uri="{FF2B5EF4-FFF2-40B4-BE49-F238E27FC236}">
                  <a16:creationId xmlns:a16="http://schemas.microsoft.com/office/drawing/2014/main" id="{FA669253-2B94-4C72-AFAC-01DB82079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75" name="Freeform 5">
              <a:extLst>
                <a:ext uri="{FF2B5EF4-FFF2-40B4-BE49-F238E27FC236}">
                  <a16:creationId xmlns:a16="http://schemas.microsoft.com/office/drawing/2014/main" id="{2AC8B09A-FC81-4662-BD96-116D1103C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7" name="Graphic 6" descr="Stethoscope">
            <a:extLst>
              <a:ext uri="{FF2B5EF4-FFF2-40B4-BE49-F238E27FC236}">
                <a16:creationId xmlns:a16="http://schemas.microsoft.com/office/drawing/2014/main" id="{F294C13A-5F76-4900-BDEA-F928C44512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0845" y="1145945"/>
            <a:ext cx="2264081" cy="2264081"/>
          </a:xfrm>
          <a:prstGeom prst="rect">
            <a:avLst/>
          </a:prstGeom>
        </p:spPr>
      </p:pic>
      <p:pic>
        <p:nvPicPr>
          <p:cNvPr id="19" name="Picture 1" descr="PACIFIC_AHEC_-SLCH-CMYK">
            <a:extLst>
              <a:ext uri="{FF2B5EF4-FFF2-40B4-BE49-F238E27FC236}">
                <a16:creationId xmlns:a16="http://schemas.microsoft.com/office/drawing/2014/main" id="{A3FF7E07-53A8-4DC3-8922-E59B189AE82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109764" y="4287916"/>
            <a:ext cx="3526244" cy="8374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EB432CB-7210-4D81-B7F1-A81CAD9F548E}"/>
              </a:ext>
            </a:extLst>
          </p:cNvPr>
          <p:cNvSpPr txBox="1"/>
          <p:nvPr/>
        </p:nvSpPr>
        <p:spPr>
          <a:xfrm>
            <a:off x="1017316" y="5930578"/>
            <a:ext cx="3513221" cy="369332"/>
          </a:xfrm>
          <a:prstGeom prst="rect">
            <a:avLst/>
          </a:prstGeom>
          <a:noFill/>
        </p:spPr>
        <p:txBody>
          <a:bodyPr wrap="square" rtlCol="0">
            <a:spAutoFit/>
          </a:bodyPr>
          <a:lstStyle/>
          <a:p>
            <a:pPr>
              <a:spcAft>
                <a:spcPts val="600"/>
              </a:spcAft>
            </a:pPr>
            <a:r>
              <a:rPr lang="en-US" dirty="0"/>
              <a:t>By Julia </a:t>
            </a:r>
            <a:r>
              <a:rPr lang="en-US" dirty="0" err="1"/>
              <a:t>Labahn</a:t>
            </a:r>
            <a:endParaRPr lang="en-US" dirty="0"/>
          </a:p>
        </p:txBody>
      </p:sp>
      <p:pic>
        <p:nvPicPr>
          <p:cNvPr id="3" name="Audio 2">
            <a:hlinkClick r:id="" action="ppaction://media"/>
            <a:extLst>
              <a:ext uri="{FF2B5EF4-FFF2-40B4-BE49-F238E27FC236}">
                <a16:creationId xmlns:a16="http://schemas.microsoft.com/office/drawing/2014/main" id="{A8EA1EDF-610B-4B47-8490-EA75340361F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4779201"/>
      </p:ext>
    </p:extLst>
  </p:cSld>
  <p:clrMapOvr>
    <a:masterClrMapping/>
  </p:clrMapOvr>
  <mc:AlternateContent xmlns:mc="http://schemas.openxmlformats.org/markup-compatibility/2006" xmlns:p14="http://schemas.microsoft.com/office/powerpoint/2010/main">
    <mc:Choice Requires="p14">
      <p:transition spd="slow" p14:dur="2000" advTm="5206"/>
    </mc:Choice>
    <mc:Fallback xmlns="">
      <p:transition spd="slow" advTm="5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0" name="Rectangle 59">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Oval 60">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2" name="Oval 61">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3" name="Oval 62">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Oval 63">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5" name="Oval 64">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6"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7"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68"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0" name="Rectangle 69">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descr="A picture containing person, indoor, food, person&#10;&#10;Description automatically generated">
            <a:extLst>
              <a:ext uri="{FF2B5EF4-FFF2-40B4-BE49-F238E27FC236}">
                <a16:creationId xmlns:a16="http://schemas.microsoft.com/office/drawing/2014/main" id="{4FA1CB69-42A3-49D1-846D-29784F91D435}"/>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26758" r="1" b="10953"/>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72"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74" name="Freeform: Shape 73">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76"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extBox 1">
            <a:extLst>
              <a:ext uri="{FF2B5EF4-FFF2-40B4-BE49-F238E27FC236}">
                <a16:creationId xmlns:a16="http://schemas.microsoft.com/office/drawing/2014/main" id="{3B6494D3-EEA5-44B7-92FC-44B57A43E689}"/>
              </a:ext>
            </a:extLst>
          </p:cNvPr>
          <p:cNvSpPr txBox="1"/>
          <p:nvPr/>
        </p:nvSpPr>
        <p:spPr>
          <a:xfrm>
            <a:off x="1154955" y="4110824"/>
            <a:ext cx="5015258" cy="1908975"/>
          </a:xfrm>
          <a:prstGeom prst="rect">
            <a:avLst/>
          </a:prstGeom>
        </p:spPr>
        <p:txBody>
          <a:bodyPr vert="horz" lIns="91440" tIns="45720" rIns="91440" bIns="45720" rtlCol="0" anchor="ctr">
            <a:normAutofit/>
          </a:bodyPr>
          <a:lstStyle/>
          <a:p>
            <a:pPr>
              <a:spcBef>
                <a:spcPct val="0"/>
              </a:spcBef>
              <a:spcAft>
                <a:spcPts val="600"/>
              </a:spcAft>
            </a:pPr>
            <a:r>
              <a:rPr lang="en-US" sz="3600" b="1" dirty="0">
                <a:latin typeface="+mj-lt"/>
                <a:ea typeface="+mj-ea"/>
                <a:cs typeface="+mj-cs"/>
              </a:rPr>
              <a:t>MEDICAL DIAGNOSTIC CAREERS</a:t>
            </a:r>
          </a:p>
        </p:txBody>
      </p:sp>
      <p:sp>
        <p:nvSpPr>
          <p:cNvPr id="4" name="TextBox 3">
            <a:extLst>
              <a:ext uri="{FF2B5EF4-FFF2-40B4-BE49-F238E27FC236}">
                <a16:creationId xmlns:a16="http://schemas.microsoft.com/office/drawing/2014/main" id="{A4BCFDCC-F5B2-4D9C-836E-94ED31AD3479}"/>
              </a:ext>
            </a:extLst>
          </p:cNvPr>
          <p:cNvSpPr txBox="1"/>
          <p:nvPr/>
        </p:nvSpPr>
        <p:spPr>
          <a:xfrm>
            <a:off x="6375894" y="4110824"/>
            <a:ext cx="4772509" cy="1908976"/>
          </a:xfrm>
          <a:prstGeom prst="rect">
            <a:avLst/>
          </a:prstGeom>
        </p:spPr>
        <p:txBody>
          <a:bodyPr vert="horz" lIns="91440" tIns="45720" rIns="91440" bIns="45720" rtlCol="0" anchor="ctr">
            <a:normAutofit/>
          </a:bodyPr>
          <a:lstStyle/>
          <a:p>
            <a:pPr marL="285750" lvl="0" indent="-285750">
              <a:spcBef>
                <a:spcPts val="1000"/>
              </a:spcBef>
              <a:buClr>
                <a:schemeClr val="accent1"/>
              </a:buClr>
              <a:buSzPct val="80000"/>
              <a:buFont typeface="Wingdings 3" charset="2"/>
              <a:buChar char=""/>
            </a:pPr>
            <a:r>
              <a:rPr lang="en-US" dirty="0"/>
              <a:t>RADIOLOGY TECHNICIAN</a:t>
            </a:r>
          </a:p>
          <a:p>
            <a:pPr marL="285750" indent="-285750">
              <a:spcBef>
                <a:spcPts val="1000"/>
              </a:spcBef>
              <a:buClr>
                <a:schemeClr val="accent1"/>
              </a:buClr>
              <a:buSzPct val="80000"/>
              <a:buFont typeface="Wingdings 3" charset="2"/>
              <a:buChar char=""/>
            </a:pPr>
            <a:r>
              <a:rPr lang="en-US" dirty="0"/>
              <a:t>NUCLEAR MEDICINE TECHNOLOGIST</a:t>
            </a:r>
          </a:p>
          <a:p>
            <a:pPr marL="285750" indent="-285750">
              <a:spcBef>
                <a:spcPts val="1000"/>
              </a:spcBef>
              <a:buClr>
                <a:schemeClr val="accent1"/>
              </a:buClr>
              <a:buSzPct val="80000"/>
              <a:buFont typeface="Wingdings 3" charset="2"/>
              <a:buChar char=""/>
            </a:pPr>
            <a:r>
              <a:rPr lang="en-US" dirty="0"/>
              <a:t>SONOGRAPHER/ULTRASOUND TECHNOLOGIST</a:t>
            </a:r>
          </a:p>
        </p:txBody>
      </p:sp>
      <p:sp>
        <p:nvSpPr>
          <p:cNvPr id="6" name="TextBox 5">
            <a:extLst>
              <a:ext uri="{FF2B5EF4-FFF2-40B4-BE49-F238E27FC236}">
                <a16:creationId xmlns:a16="http://schemas.microsoft.com/office/drawing/2014/main" id="{9F435437-A3E6-4B66-B916-88373D48E206}"/>
              </a:ext>
            </a:extLst>
          </p:cNvPr>
          <p:cNvSpPr txBox="1"/>
          <p:nvPr/>
        </p:nvSpPr>
        <p:spPr>
          <a:xfrm>
            <a:off x="9652523" y="6657945"/>
            <a:ext cx="253947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7" tooltip="https://www.mynextmove.org/profile/summary/29-2031.00">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14" name="Audio 13">
            <a:hlinkClick r:id="" action="ppaction://media"/>
            <a:extLst>
              <a:ext uri="{FF2B5EF4-FFF2-40B4-BE49-F238E27FC236}">
                <a16:creationId xmlns:a16="http://schemas.microsoft.com/office/drawing/2014/main" id="{66A5139B-7B29-411E-BE7D-0D02D832ED1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1648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027"/>
    </mc:Choice>
    <mc:Fallback xmlns="">
      <p:transition spd="slow" advTm="23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Rectangle 29">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descr="A picture containing person, person, looking, standing&#10;&#10;Description automatically generated">
            <a:extLst>
              <a:ext uri="{FF2B5EF4-FFF2-40B4-BE49-F238E27FC236}">
                <a16:creationId xmlns:a16="http://schemas.microsoft.com/office/drawing/2014/main" id="{D294955D-D721-41F1-B6EA-B2EDA35EF058}"/>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18282" r="-1" b="8513"/>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32" name="Freeform: Shape 31">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34"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extBox 1">
            <a:extLst>
              <a:ext uri="{FF2B5EF4-FFF2-40B4-BE49-F238E27FC236}">
                <a16:creationId xmlns:a16="http://schemas.microsoft.com/office/drawing/2014/main" id="{D8855C3C-D02F-4826-96B2-AC6030BE8DBD}"/>
              </a:ext>
            </a:extLst>
          </p:cNvPr>
          <p:cNvSpPr txBox="1"/>
          <p:nvPr/>
        </p:nvSpPr>
        <p:spPr>
          <a:xfrm>
            <a:off x="892199" y="4854346"/>
            <a:ext cx="10407602" cy="868026"/>
          </a:xfrm>
          <a:prstGeom prst="rect">
            <a:avLst/>
          </a:prstGeom>
        </p:spPr>
        <p:txBody>
          <a:bodyPr vert="horz" lIns="91440" tIns="45720" rIns="91440" bIns="45720" rtlCol="0" anchor="b">
            <a:normAutofit/>
          </a:bodyPr>
          <a:lstStyle/>
          <a:p>
            <a:pPr algn="ctr">
              <a:spcBef>
                <a:spcPct val="0"/>
              </a:spcBef>
              <a:spcAft>
                <a:spcPts val="600"/>
              </a:spcAft>
            </a:pPr>
            <a:r>
              <a:rPr lang="en-US" sz="4400" b="1" dirty="0">
                <a:solidFill>
                  <a:srgbClr val="EBEBEB"/>
                </a:solidFill>
                <a:latin typeface="+mj-lt"/>
                <a:ea typeface="+mj-ea"/>
                <a:cs typeface="+mj-cs"/>
              </a:rPr>
              <a:t>RADIOLOGY TECHNICIAN</a:t>
            </a:r>
          </a:p>
        </p:txBody>
      </p:sp>
      <p:sp>
        <p:nvSpPr>
          <p:cNvPr id="3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B290C3C5-98D8-412E-BEC2-BC77BCB9B0B8}"/>
              </a:ext>
            </a:extLst>
          </p:cNvPr>
          <p:cNvSpPr txBox="1"/>
          <p:nvPr/>
        </p:nvSpPr>
        <p:spPr>
          <a:xfrm>
            <a:off x="9319099" y="6657945"/>
            <a:ext cx="287290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7" tooltip="https://samdailytimes.blogspot.com/2014/02/cancer-tidal-wave-on-horizon-warns-who.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pic>
        <p:nvPicPr>
          <p:cNvPr id="6" name="Audio 5">
            <a:hlinkClick r:id="" action="ppaction://media"/>
            <a:extLst>
              <a:ext uri="{FF2B5EF4-FFF2-40B4-BE49-F238E27FC236}">
                <a16:creationId xmlns:a16="http://schemas.microsoft.com/office/drawing/2014/main" id="{63C124A7-0EC4-47B4-B5A2-49E937C8C1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8250740"/>
      </p:ext>
    </p:extLst>
  </p:cSld>
  <p:clrMapOvr>
    <a:masterClrMapping/>
  </p:clrMapOvr>
  <mc:AlternateContent xmlns:mc="http://schemas.openxmlformats.org/markup-compatibility/2006" xmlns:p14="http://schemas.microsoft.com/office/powerpoint/2010/main">
    <mc:Choice Requires="p14">
      <p:transition spd="slow" p14:dur="2000" advTm="17163"/>
    </mc:Choice>
    <mc:Fallback xmlns="">
      <p:transition spd="slow" advTm="1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3" name="Rectangle 92">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Oval 93">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5" name="Oval 94">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6" name="Oval 95">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7" name="Oval 96">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8" name="Oval 97">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9"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0"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01"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3" name="Rectangle 102">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05" name="Group 104">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6" name="Rectangle 105">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109" name="Rectangle 108">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C3BEF8FF-94B6-43EB-B853-C0A77322D211}"/>
              </a:ext>
            </a:extLst>
          </p:cNvPr>
          <p:cNvSpPr txBox="1"/>
          <p:nvPr/>
        </p:nvSpPr>
        <p:spPr>
          <a:xfrm>
            <a:off x="5517452" y="1401502"/>
            <a:ext cx="5502614" cy="896172"/>
          </a:xfrm>
          <a:prstGeom prst="rect">
            <a:avLst/>
          </a:prstGeom>
        </p:spPr>
        <p:txBody>
          <a:bodyPr vert="horz" lIns="91440" tIns="45720" rIns="91440" bIns="45720" rtlCol="0" anchor="ctr">
            <a:normAutofit/>
          </a:bodyPr>
          <a:lstStyle/>
          <a:p>
            <a:pPr marL="285750" indent="-285750">
              <a:spcBef>
                <a:spcPts val="1000"/>
              </a:spcBef>
              <a:buClr>
                <a:schemeClr val="accent1"/>
              </a:buClr>
              <a:buSzPct val="80000"/>
              <a:buFont typeface="Wingdings 3" charset="2"/>
              <a:buChar char=""/>
            </a:pPr>
            <a:endParaRPr lang="en-US" sz="2000" dirty="0">
              <a:solidFill>
                <a:schemeClr val="tx1">
                  <a:lumMod val="75000"/>
                  <a:lumOff val="25000"/>
                </a:schemeClr>
              </a:solidFill>
            </a:endParaRPr>
          </a:p>
        </p:txBody>
      </p:sp>
      <p:sp>
        <p:nvSpPr>
          <p:cNvPr id="3" name="TextBox 2">
            <a:extLst>
              <a:ext uri="{FF2B5EF4-FFF2-40B4-BE49-F238E27FC236}">
                <a16:creationId xmlns:a16="http://schemas.microsoft.com/office/drawing/2014/main" id="{75F3792F-4D98-45F7-9264-83B5CFC1CC8A}"/>
              </a:ext>
            </a:extLst>
          </p:cNvPr>
          <p:cNvSpPr txBox="1"/>
          <p:nvPr/>
        </p:nvSpPr>
        <p:spPr>
          <a:xfrm>
            <a:off x="222420" y="703195"/>
            <a:ext cx="6257101" cy="3077766"/>
          </a:xfrm>
          <a:prstGeom prst="rect">
            <a:avLst/>
          </a:prstGeom>
          <a:noFill/>
        </p:spPr>
        <p:txBody>
          <a:bodyPr wrap="square" rtlCol="0">
            <a:spAutoFit/>
          </a:bodyPr>
          <a:lstStyle/>
          <a:p>
            <a:pPr algn="ctr">
              <a:spcAft>
                <a:spcPts val="600"/>
              </a:spcAft>
            </a:pPr>
            <a:r>
              <a:rPr lang="en-US" sz="3200" b="1" dirty="0">
                <a:latin typeface="+mj-lt"/>
              </a:rPr>
              <a:t>RADIOLOGY TECHNICIAN</a:t>
            </a:r>
          </a:p>
          <a:p>
            <a:pPr algn="ctr">
              <a:spcAft>
                <a:spcPts val="600"/>
              </a:spcAft>
            </a:pPr>
            <a:r>
              <a:rPr lang="en-US" sz="3200" b="1" dirty="0">
                <a:latin typeface="+mj-lt"/>
              </a:rPr>
              <a:t>EDUCATION </a:t>
            </a:r>
          </a:p>
          <a:p>
            <a:pPr marL="342900" indent="-342900">
              <a:spcAft>
                <a:spcPts val="600"/>
              </a:spcAft>
              <a:buFont typeface="Wingdings" panose="05000000000000000000" pitchFamily="2" charset="2"/>
              <a:buChar char="Ø"/>
            </a:pPr>
            <a:endParaRPr lang="en-US" sz="2000" dirty="0"/>
          </a:p>
          <a:p>
            <a:pPr algn="ctr">
              <a:spcAft>
                <a:spcPts val="600"/>
              </a:spcAft>
            </a:pPr>
            <a:endParaRPr lang="en-US" sz="2000" dirty="0"/>
          </a:p>
          <a:p>
            <a:pPr marL="342900" indent="-342900">
              <a:spcAft>
                <a:spcPts val="600"/>
              </a:spcAft>
              <a:buFont typeface="Wingdings" panose="05000000000000000000" pitchFamily="2" charset="2"/>
              <a:buChar char="Ø"/>
            </a:pPr>
            <a:endParaRPr lang="en-US" sz="2000" b="1" dirty="0">
              <a:latin typeface="+mj-lt"/>
            </a:endParaRPr>
          </a:p>
          <a:p>
            <a:pPr marL="342900" indent="-342900">
              <a:spcAft>
                <a:spcPts val="600"/>
              </a:spcAft>
              <a:buFont typeface="Wingdings" panose="05000000000000000000" pitchFamily="2" charset="2"/>
              <a:buChar char="Ø"/>
            </a:pPr>
            <a:endParaRPr lang="en-US" sz="2000" b="1" dirty="0">
              <a:latin typeface="+mj-lt"/>
            </a:endParaRPr>
          </a:p>
          <a:p>
            <a:pPr marL="342900" indent="-342900">
              <a:spcAft>
                <a:spcPts val="600"/>
              </a:spcAft>
              <a:buFont typeface="Wingdings" panose="05000000000000000000" pitchFamily="2" charset="2"/>
              <a:buChar char="Ø"/>
            </a:pPr>
            <a:endParaRPr lang="en-US" sz="2000" b="1" dirty="0">
              <a:latin typeface="+mj-lt"/>
            </a:endParaRPr>
          </a:p>
        </p:txBody>
      </p:sp>
      <p:sp>
        <p:nvSpPr>
          <p:cNvPr id="6" name="TextBox 5">
            <a:extLst>
              <a:ext uri="{FF2B5EF4-FFF2-40B4-BE49-F238E27FC236}">
                <a16:creationId xmlns:a16="http://schemas.microsoft.com/office/drawing/2014/main" id="{85C66063-18BB-4ABE-912F-D881F9B46D90}"/>
              </a:ext>
            </a:extLst>
          </p:cNvPr>
          <p:cNvSpPr txBox="1"/>
          <p:nvPr/>
        </p:nvSpPr>
        <p:spPr>
          <a:xfrm>
            <a:off x="8208353" y="5483926"/>
            <a:ext cx="3418605" cy="646331"/>
          </a:xfrm>
          <a:prstGeom prst="rect">
            <a:avLst/>
          </a:prstGeom>
          <a:noFill/>
        </p:spPr>
        <p:txBody>
          <a:bodyPr wrap="square" rtlCol="0">
            <a:spAutoFit/>
          </a:bodyPr>
          <a:lstStyle/>
          <a:p>
            <a:pPr>
              <a:spcAft>
                <a:spcPts val="600"/>
              </a:spcAft>
            </a:pPr>
            <a:r>
              <a:rPr lang="en-US" dirty="0"/>
              <a:t>MEDIAN ANNUAL SALARY $59,520</a:t>
            </a:r>
          </a:p>
        </p:txBody>
      </p:sp>
      <p:graphicFrame>
        <p:nvGraphicFramePr>
          <p:cNvPr id="61" name="TextBox 3">
            <a:extLst>
              <a:ext uri="{FF2B5EF4-FFF2-40B4-BE49-F238E27FC236}">
                <a16:creationId xmlns:a16="http://schemas.microsoft.com/office/drawing/2014/main" id="{205CFEBD-A06A-4EB4-8D76-994288EA2C83}"/>
              </a:ext>
            </a:extLst>
          </p:cNvPr>
          <p:cNvGraphicFramePr/>
          <p:nvPr>
            <p:extLst>
              <p:ext uri="{D42A27DB-BD31-4B8C-83A1-F6EECF244321}">
                <p14:modId xmlns:p14="http://schemas.microsoft.com/office/powerpoint/2010/main" val="689959470"/>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Audio 6">
            <a:hlinkClick r:id="" action="ppaction://media"/>
            <a:extLst>
              <a:ext uri="{FF2B5EF4-FFF2-40B4-BE49-F238E27FC236}">
                <a16:creationId xmlns:a16="http://schemas.microsoft.com/office/drawing/2014/main" id="{3C4F53DA-B5DF-4561-BADE-F427580F958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6123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7813"/>
    </mc:Choice>
    <mc:Fallback xmlns="">
      <p:transition spd="slow" advTm="3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 name="Group 4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2" name="Rectangle 4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4" name="Rectangle 4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5"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6" name="Picture 5" descr="A picture containing indoor, person, table, window&#10;&#10;Description automatically generated">
            <a:extLst>
              <a:ext uri="{FF2B5EF4-FFF2-40B4-BE49-F238E27FC236}">
                <a16:creationId xmlns:a16="http://schemas.microsoft.com/office/drawing/2014/main" id="{9D8199B8-313B-4427-8CB9-9FA2CF87717A}"/>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30559" r="14030"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56"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extBox 1">
            <a:extLst>
              <a:ext uri="{FF2B5EF4-FFF2-40B4-BE49-F238E27FC236}">
                <a16:creationId xmlns:a16="http://schemas.microsoft.com/office/drawing/2014/main" id="{D8855C3C-D02F-4826-96B2-AC6030BE8DBD}"/>
              </a:ext>
            </a:extLst>
          </p:cNvPr>
          <p:cNvSpPr txBox="1"/>
          <p:nvPr/>
        </p:nvSpPr>
        <p:spPr>
          <a:xfrm>
            <a:off x="5695061" y="1241266"/>
            <a:ext cx="5428551" cy="3153753"/>
          </a:xfrm>
          <a:prstGeom prst="rect">
            <a:avLst/>
          </a:prstGeom>
        </p:spPr>
        <p:txBody>
          <a:bodyPr vert="horz" lIns="91440" tIns="45720" rIns="91440" bIns="45720" rtlCol="0" anchor="b">
            <a:normAutofit/>
          </a:bodyPr>
          <a:lstStyle/>
          <a:p>
            <a:pPr>
              <a:spcBef>
                <a:spcPct val="0"/>
              </a:spcBef>
              <a:spcAft>
                <a:spcPts val="600"/>
              </a:spcAft>
            </a:pPr>
            <a:r>
              <a:rPr lang="en-US" sz="5400" b="1" dirty="0">
                <a:solidFill>
                  <a:schemeClr val="bg2"/>
                </a:solidFill>
                <a:latin typeface="+mj-lt"/>
                <a:ea typeface="+mj-ea"/>
                <a:cs typeface="+mj-cs"/>
              </a:rPr>
              <a:t>NUCLEAR MEDICINE TECHNOLOGIST</a:t>
            </a:r>
          </a:p>
        </p:txBody>
      </p:sp>
      <p:sp>
        <p:nvSpPr>
          <p:cNvPr id="57" name="Rectangle 50">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B290C3C5-98D8-412E-BEC2-BC77BCB9B0B8}"/>
              </a:ext>
            </a:extLst>
          </p:cNvPr>
          <p:cNvSpPr txBox="1"/>
          <p:nvPr/>
        </p:nvSpPr>
        <p:spPr>
          <a:xfrm>
            <a:off x="9319099" y="6870700"/>
            <a:ext cx="287290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8" tooltip="https://samdailytimes.blogspot.com/2014/02/cancer-tidal-wave-on-horizon-warns-who.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9"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
        <p:nvSpPr>
          <p:cNvPr id="7" name="TextBox 6">
            <a:extLst>
              <a:ext uri="{FF2B5EF4-FFF2-40B4-BE49-F238E27FC236}">
                <a16:creationId xmlns:a16="http://schemas.microsoft.com/office/drawing/2014/main" id="{866EA742-A81E-4C6F-AB37-B4AE3E9661F3}"/>
              </a:ext>
            </a:extLst>
          </p:cNvPr>
          <p:cNvSpPr txBox="1"/>
          <p:nvPr/>
        </p:nvSpPr>
        <p:spPr>
          <a:xfrm>
            <a:off x="6625858" y="6870700"/>
            <a:ext cx="268054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7" tooltip="https://commons.wikimedia.org/wiki/File:Gamma_camera.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8" name="Audio 7">
            <a:hlinkClick r:id="" action="ppaction://media"/>
            <a:extLst>
              <a:ext uri="{FF2B5EF4-FFF2-40B4-BE49-F238E27FC236}">
                <a16:creationId xmlns:a16="http://schemas.microsoft.com/office/drawing/2014/main" id="{05D4CF58-445D-4909-9D36-A38FEDC669C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9118702"/>
      </p:ext>
    </p:extLst>
  </p:cSld>
  <p:clrMapOvr>
    <a:masterClrMapping/>
  </p:clrMapOvr>
  <mc:AlternateContent xmlns:mc="http://schemas.openxmlformats.org/markup-compatibility/2006" xmlns:p14="http://schemas.microsoft.com/office/powerpoint/2010/main">
    <mc:Choice Requires="p14">
      <p:transition spd="slow" p14:dur="2000" advTm="22243"/>
    </mc:Choice>
    <mc:Fallback xmlns="">
      <p:transition spd="slow" advTm="22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13">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Freeform: Shape 115">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18" name="Freeform: Shape 117">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969335" y="1702087"/>
            <a:ext cx="3209207" cy="612850"/>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sp>
        <p:nvSpPr>
          <p:cNvPr id="2" name="TextBox 1">
            <a:extLst>
              <a:ext uri="{FF2B5EF4-FFF2-40B4-BE49-F238E27FC236}">
                <a16:creationId xmlns:a16="http://schemas.microsoft.com/office/drawing/2014/main" id="{C3BEF8FF-94B6-43EB-B853-C0A77322D211}"/>
              </a:ext>
            </a:extLst>
          </p:cNvPr>
          <p:cNvSpPr txBox="1"/>
          <p:nvPr/>
        </p:nvSpPr>
        <p:spPr>
          <a:xfrm>
            <a:off x="5517452" y="1401502"/>
            <a:ext cx="5502614" cy="896172"/>
          </a:xfrm>
          <a:prstGeom prst="rect">
            <a:avLst/>
          </a:prstGeom>
        </p:spPr>
        <p:txBody>
          <a:bodyPr vert="horz" lIns="91440" tIns="45720" rIns="91440" bIns="45720" rtlCol="0" anchor="ctr">
            <a:normAutofit/>
          </a:bodyPr>
          <a:lstStyle/>
          <a:p>
            <a:pPr marL="285750" indent="-285750">
              <a:spcBef>
                <a:spcPts val="1000"/>
              </a:spcBef>
              <a:buClr>
                <a:schemeClr val="accent1"/>
              </a:buClr>
              <a:buSzPct val="80000"/>
              <a:buFont typeface="Wingdings 3" charset="2"/>
              <a:buChar char=""/>
            </a:pPr>
            <a:endParaRPr lang="en-US" sz="2000" dirty="0">
              <a:solidFill>
                <a:schemeClr val="tx1">
                  <a:lumMod val="75000"/>
                  <a:lumOff val="25000"/>
                </a:schemeClr>
              </a:solidFill>
            </a:endParaRPr>
          </a:p>
        </p:txBody>
      </p:sp>
      <p:sp>
        <p:nvSpPr>
          <p:cNvPr id="6" name="TextBox 5">
            <a:extLst>
              <a:ext uri="{FF2B5EF4-FFF2-40B4-BE49-F238E27FC236}">
                <a16:creationId xmlns:a16="http://schemas.microsoft.com/office/drawing/2014/main" id="{85C66063-18BB-4ABE-912F-D881F9B46D90}"/>
              </a:ext>
            </a:extLst>
          </p:cNvPr>
          <p:cNvSpPr txBox="1"/>
          <p:nvPr/>
        </p:nvSpPr>
        <p:spPr>
          <a:xfrm>
            <a:off x="8208353" y="5483926"/>
            <a:ext cx="3418605" cy="369332"/>
          </a:xfrm>
          <a:prstGeom prst="rect">
            <a:avLst/>
          </a:prstGeom>
          <a:noFill/>
        </p:spPr>
        <p:txBody>
          <a:bodyPr wrap="square" rtlCol="0">
            <a:spAutoFit/>
          </a:bodyPr>
          <a:lstStyle/>
          <a:p>
            <a:pPr>
              <a:spcAft>
                <a:spcPts val="600"/>
              </a:spcAft>
            </a:pPr>
            <a:r>
              <a:rPr lang="en-US" dirty="0"/>
              <a:t>MEDIAN ANNUAL SALARY $</a:t>
            </a:r>
          </a:p>
        </p:txBody>
      </p:sp>
      <p:sp>
        <p:nvSpPr>
          <p:cNvPr id="3" name="TextBox 2">
            <a:extLst>
              <a:ext uri="{FF2B5EF4-FFF2-40B4-BE49-F238E27FC236}">
                <a16:creationId xmlns:a16="http://schemas.microsoft.com/office/drawing/2014/main" id="{75F3792F-4D98-45F7-9264-83B5CFC1CC8A}"/>
              </a:ext>
            </a:extLst>
          </p:cNvPr>
          <p:cNvSpPr txBox="1"/>
          <p:nvPr/>
        </p:nvSpPr>
        <p:spPr>
          <a:xfrm>
            <a:off x="222420" y="703195"/>
            <a:ext cx="17054927" cy="3647152"/>
          </a:xfrm>
          <a:prstGeom prst="rect">
            <a:avLst/>
          </a:prstGeom>
          <a:noFill/>
        </p:spPr>
        <p:txBody>
          <a:bodyPr wrap="square" rtlCol="0">
            <a:spAutoFit/>
          </a:bodyPr>
          <a:lstStyle/>
          <a:p>
            <a:pPr algn="ctr">
              <a:spcAft>
                <a:spcPts val="600"/>
              </a:spcAft>
            </a:pPr>
            <a:r>
              <a:rPr lang="en-US" sz="3200" b="1" dirty="0">
                <a:latin typeface="+mj-lt"/>
              </a:rPr>
              <a:t>NUCLEAR MEDICINE</a:t>
            </a:r>
          </a:p>
          <a:p>
            <a:pPr algn="ctr">
              <a:spcAft>
                <a:spcPts val="600"/>
              </a:spcAft>
            </a:pPr>
            <a:r>
              <a:rPr lang="en-US" sz="3200" b="1" dirty="0">
                <a:latin typeface="+mj-lt"/>
              </a:rPr>
              <a:t>TECHNOLOGIST</a:t>
            </a:r>
          </a:p>
          <a:p>
            <a:pPr algn="ctr">
              <a:spcAft>
                <a:spcPts val="600"/>
              </a:spcAft>
            </a:pPr>
            <a:r>
              <a:rPr lang="en-US" sz="3200" b="1" dirty="0">
                <a:latin typeface="+mj-lt"/>
              </a:rPr>
              <a:t>EDUCATION </a:t>
            </a:r>
          </a:p>
          <a:p>
            <a:pPr marL="342900" indent="-342900">
              <a:spcAft>
                <a:spcPts val="600"/>
              </a:spcAft>
              <a:buFont typeface="Wingdings" panose="05000000000000000000" pitchFamily="2" charset="2"/>
              <a:buChar char="Ø"/>
            </a:pPr>
            <a:endParaRPr lang="en-US" sz="2000" dirty="0"/>
          </a:p>
          <a:p>
            <a:pPr algn="ctr">
              <a:spcAft>
                <a:spcPts val="600"/>
              </a:spcAft>
            </a:pPr>
            <a:endParaRPr lang="en-US" sz="2000" dirty="0"/>
          </a:p>
          <a:p>
            <a:pPr marL="342900" indent="-342900">
              <a:spcAft>
                <a:spcPts val="600"/>
              </a:spcAft>
              <a:buFont typeface="Wingdings" panose="05000000000000000000" pitchFamily="2" charset="2"/>
              <a:buChar char="Ø"/>
            </a:pPr>
            <a:endParaRPr lang="en-US" sz="2000" b="1" dirty="0">
              <a:latin typeface="+mj-lt"/>
            </a:endParaRPr>
          </a:p>
          <a:p>
            <a:pPr marL="342900" indent="-342900">
              <a:spcAft>
                <a:spcPts val="600"/>
              </a:spcAft>
              <a:buFont typeface="Wingdings" panose="05000000000000000000" pitchFamily="2" charset="2"/>
              <a:buChar char="Ø"/>
            </a:pPr>
            <a:endParaRPr lang="en-US" sz="2000" b="1" dirty="0">
              <a:latin typeface="+mj-lt"/>
            </a:endParaRPr>
          </a:p>
          <a:p>
            <a:pPr marL="342900" indent="-342900">
              <a:spcAft>
                <a:spcPts val="600"/>
              </a:spcAft>
              <a:buFont typeface="Wingdings" panose="05000000000000000000" pitchFamily="2" charset="2"/>
              <a:buChar char="Ø"/>
            </a:pPr>
            <a:endParaRPr lang="en-US" sz="2000" b="1" dirty="0">
              <a:latin typeface="+mj-lt"/>
            </a:endParaRPr>
          </a:p>
        </p:txBody>
      </p:sp>
      <p:graphicFrame>
        <p:nvGraphicFramePr>
          <p:cNvPr id="61" name="TextBox 3">
            <a:extLst>
              <a:ext uri="{FF2B5EF4-FFF2-40B4-BE49-F238E27FC236}">
                <a16:creationId xmlns:a16="http://schemas.microsoft.com/office/drawing/2014/main" id="{205CFEBD-A06A-4EB4-8D76-994288EA2C83}"/>
              </a:ext>
            </a:extLst>
          </p:cNvPr>
          <p:cNvGraphicFramePr/>
          <p:nvPr>
            <p:extLst>
              <p:ext uri="{D42A27DB-BD31-4B8C-83A1-F6EECF244321}">
                <p14:modId xmlns:p14="http://schemas.microsoft.com/office/powerpoint/2010/main" val="1007882185"/>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A2854652-A4A3-4E78-8C95-6301AF9718C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4023983"/>
      </p:ext>
    </p:extLst>
  </p:cSld>
  <p:clrMapOvr>
    <a:masterClrMapping/>
  </p:clrMapOvr>
  <mc:AlternateContent xmlns:mc="http://schemas.openxmlformats.org/markup-compatibility/2006" xmlns:p14="http://schemas.microsoft.com/office/powerpoint/2010/main">
    <mc:Choice Requires="p14">
      <p:transition spd="slow" p14:dur="2000" advTm="57556"/>
    </mc:Choice>
    <mc:Fallback xmlns="">
      <p:transition spd="slow" advTm="5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56" name="Rectangle 55">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7" name="Picture 6" descr="A picture containing food, table&#10;&#10;Description automatically generated">
            <a:extLst>
              <a:ext uri="{FF2B5EF4-FFF2-40B4-BE49-F238E27FC236}">
                <a16:creationId xmlns:a16="http://schemas.microsoft.com/office/drawing/2014/main" id="{9DA82A3C-FA3E-4C42-8C37-52E86A20491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126067" y="1717708"/>
            <a:ext cx="4728634" cy="3416438"/>
          </a:xfrm>
          <a:prstGeom prst="rect">
            <a:avLst/>
          </a:prstGeom>
        </p:spPr>
      </p:pic>
      <p:pic>
        <p:nvPicPr>
          <p:cNvPr id="10" name="Picture 9" descr="A picture containing person, indoor, person, person&#10;&#10;Description automatically generated">
            <a:extLst>
              <a:ext uri="{FF2B5EF4-FFF2-40B4-BE49-F238E27FC236}">
                <a16:creationId xmlns:a16="http://schemas.microsoft.com/office/drawing/2014/main" id="{E51F4F5D-0BBB-4957-8345-74A334F689E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337301" y="1776816"/>
            <a:ext cx="4728634" cy="3298222"/>
          </a:xfrm>
          <a:prstGeom prst="rect">
            <a:avLst/>
          </a:prstGeom>
        </p:spPr>
      </p:pic>
      <p:sp>
        <p:nvSpPr>
          <p:cNvPr id="2" name="TextBox 1">
            <a:extLst>
              <a:ext uri="{FF2B5EF4-FFF2-40B4-BE49-F238E27FC236}">
                <a16:creationId xmlns:a16="http://schemas.microsoft.com/office/drawing/2014/main" id="{D8855C3C-D02F-4826-96B2-AC6030BE8DBD}"/>
              </a:ext>
            </a:extLst>
          </p:cNvPr>
          <p:cNvSpPr txBox="1"/>
          <p:nvPr/>
        </p:nvSpPr>
        <p:spPr>
          <a:xfrm>
            <a:off x="892199" y="4854346"/>
            <a:ext cx="10407602" cy="868026"/>
          </a:xfrm>
          <a:prstGeom prst="rect">
            <a:avLst/>
          </a:prstGeom>
        </p:spPr>
        <p:txBody>
          <a:bodyPr vert="horz" lIns="91440" tIns="45720" rIns="91440" bIns="45720" rtlCol="0" anchor="b">
            <a:normAutofit/>
          </a:bodyPr>
          <a:lstStyle/>
          <a:p>
            <a:pPr algn="ctr">
              <a:spcBef>
                <a:spcPct val="0"/>
              </a:spcBef>
              <a:spcAft>
                <a:spcPts val="600"/>
              </a:spcAft>
            </a:pPr>
            <a:endParaRPr lang="en-US" sz="4400" dirty="0">
              <a:solidFill>
                <a:srgbClr val="EBEBEB"/>
              </a:solidFill>
              <a:latin typeface="+mj-lt"/>
              <a:ea typeface="+mj-ea"/>
              <a:cs typeface="+mj-cs"/>
            </a:endParaRPr>
          </a:p>
        </p:txBody>
      </p:sp>
      <p:sp>
        <p:nvSpPr>
          <p:cNvPr id="5" name="TextBox 4">
            <a:extLst>
              <a:ext uri="{FF2B5EF4-FFF2-40B4-BE49-F238E27FC236}">
                <a16:creationId xmlns:a16="http://schemas.microsoft.com/office/drawing/2014/main" id="{B290C3C5-98D8-412E-BEC2-BC77BCB9B0B8}"/>
              </a:ext>
            </a:extLst>
          </p:cNvPr>
          <p:cNvSpPr txBox="1"/>
          <p:nvPr/>
        </p:nvSpPr>
        <p:spPr>
          <a:xfrm>
            <a:off x="9319099" y="6870700"/>
            <a:ext cx="287290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9" tooltip="https://samdailytimes.blogspot.com/2014/02/cancer-tidal-wave-on-horizon-warns-who.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
        <p:nvSpPr>
          <p:cNvPr id="3" name="TextBox 2">
            <a:extLst>
              <a:ext uri="{FF2B5EF4-FFF2-40B4-BE49-F238E27FC236}">
                <a16:creationId xmlns:a16="http://schemas.microsoft.com/office/drawing/2014/main" id="{0480A478-C8AD-430D-B9DF-62698BDE9568}"/>
              </a:ext>
            </a:extLst>
          </p:cNvPr>
          <p:cNvSpPr txBox="1"/>
          <p:nvPr/>
        </p:nvSpPr>
        <p:spPr>
          <a:xfrm>
            <a:off x="1631852" y="5154783"/>
            <a:ext cx="9667950" cy="830997"/>
          </a:xfrm>
          <a:prstGeom prst="rect">
            <a:avLst/>
          </a:prstGeom>
          <a:noFill/>
        </p:spPr>
        <p:txBody>
          <a:bodyPr wrap="square" rtlCol="0">
            <a:spAutoFit/>
          </a:bodyPr>
          <a:lstStyle/>
          <a:p>
            <a:pPr>
              <a:spcAft>
                <a:spcPts val="600"/>
              </a:spcAft>
            </a:pPr>
            <a:r>
              <a:rPr lang="en-US" sz="2400" b="1" dirty="0">
                <a:latin typeface="+mj-lt"/>
              </a:rPr>
              <a:t>DIAGNOSTIC MEDICAL SONOGRAPHER/ULTRASOUND TECHNOLOGIST</a:t>
            </a:r>
          </a:p>
        </p:txBody>
      </p:sp>
      <p:sp>
        <p:nvSpPr>
          <p:cNvPr id="8" name="TextBox 7">
            <a:extLst>
              <a:ext uri="{FF2B5EF4-FFF2-40B4-BE49-F238E27FC236}">
                <a16:creationId xmlns:a16="http://schemas.microsoft.com/office/drawing/2014/main" id="{3366CB45-B59E-418F-B119-060C01904AD4}"/>
              </a:ext>
            </a:extLst>
          </p:cNvPr>
          <p:cNvSpPr txBox="1"/>
          <p:nvPr/>
        </p:nvSpPr>
        <p:spPr>
          <a:xfrm>
            <a:off x="2981799" y="4934091"/>
            <a:ext cx="287290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mamainterrupted.or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
        <p:nvSpPr>
          <p:cNvPr id="11" name="TextBox 10">
            <a:extLst>
              <a:ext uri="{FF2B5EF4-FFF2-40B4-BE49-F238E27FC236}">
                <a16:creationId xmlns:a16="http://schemas.microsoft.com/office/drawing/2014/main" id="{3B802C2A-40AE-48A1-A072-B05268385B1F}"/>
              </a:ext>
            </a:extLst>
          </p:cNvPr>
          <p:cNvSpPr txBox="1"/>
          <p:nvPr/>
        </p:nvSpPr>
        <p:spPr>
          <a:xfrm>
            <a:off x="8385394" y="4874983"/>
            <a:ext cx="268054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8" tooltip="http://ducknetweb.blogspot.com/2007/06/nasa-nasa-technology-helps-detect-and.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1"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12" name="Audio 11">
            <a:hlinkClick r:id="" action="ppaction://media"/>
            <a:extLst>
              <a:ext uri="{FF2B5EF4-FFF2-40B4-BE49-F238E27FC236}">
                <a16:creationId xmlns:a16="http://schemas.microsoft.com/office/drawing/2014/main" id="{E96006A1-85E1-4AEF-B395-A14A8323495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4209538"/>
      </p:ext>
    </p:extLst>
  </p:cSld>
  <p:clrMapOvr>
    <a:masterClrMapping/>
  </p:clrMapOvr>
  <mc:AlternateContent xmlns:mc="http://schemas.openxmlformats.org/markup-compatibility/2006" xmlns:p14="http://schemas.microsoft.com/office/powerpoint/2010/main">
    <mc:Choice Requires="p14">
      <p:transition spd="slow" p14:dur="2000" advTm="51571"/>
    </mc:Choice>
    <mc:Fallback xmlns="">
      <p:transition spd="slow" advTm="5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3" name="Group 172">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74" name="Rectangle 173">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5" name="Oval 174">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6" name="Oval 175">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7" name="Oval 176">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8" name="Oval 177">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9" name="Oval 178">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0"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1"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2"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84" name="Rectangle 183">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86" name="Group 185">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87" name="Rectangle 186">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8" name="Oval 187">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9" name="Oval 188">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0" name="Rectangle 189">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1"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2"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 name="TextBox 2">
            <a:extLst>
              <a:ext uri="{FF2B5EF4-FFF2-40B4-BE49-F238E27FC236}">
                <a16:creationId xmlns:a16="http://schemas.microsoft.com/office/drawing/2014/main" id="{75F3792F-4D98-45F7-9264-83B5CFC1CC8A}"/>
              </a:ext>
            </a:extLst>
          </p:cNvPr>
          <p:cNvSpPr txBox="1"/>
          <p:nvPr/>
        </p:nvSpPr>
        <p:spPr>
          <a:xfrm>
            <a:off x="1154955" y="973667"/>
            <a:ext cx="2942210" cy="7336144"/>
          </a:xfrm>
          <a:prstGeom prst="rect">
            <a:avLst/>
          </a:prstGeom>
        </p:spPr>
        <p:txBody>
          <a:bodyPr vert="horz" lIns="91440" tIns="45720" rIns="91440" bIns="45720" rtlCol="0" anchor="ctr">
            <a:normAutofit/>
          </a:bodyPr>
          <a:lstStyle/>
          <a:p>
            <a:pPr>
              <a:spcBef>
                <a:spcPct val="0"/>
              </a:spcBef>
              <a:spcAft>
                <a:spcPts val="600"/>
              </a:spcAft>
            </a:pPr>
            <a:r>
              <a:rPr lang="en-US" sz="2800" b="1" dirty="0">
                <a:solidFill>
                  <a:srgbClr val="EBEBEB"/>
                </a:solidFill>
                <a:latin typeface="+mj-lt"/>
                <a:ea typeface="+mj-ea"/>
                <a:cs typeface="+mj-cs"/>
              </a:rPr>
              <a:t>DIAGNOSTIC MEDICAL SONOGRAPHER/ULTRASOUND TECHNOLOGIST</a:t>
            </a:r>
          </a:p>
          <a:p>
            <a:pPr>
              <a:spcBef>
                <a:spcPct val="0"/>
              </a:spcBef>
              <a:spcAft>
                <a:spcPts val="600"/>
              </a:spcAft>
            </a:pPr>
            <a:r>
              <a:rPr lang="en-US" sz="2800" b="1" dirty="0">
                <a:solidFill>
                  <a:srgbClr val="EBEBEB"/>
                </a:solidFill>
                <a:latin typeface="+mj-lt"/>
                <a:ea typeface="+mj-ea"/>
                <a:cs typeface="+mj-cs"/>
              </a:rPr>
              <a:t>EDUCATION </a:t>
            </a:r>
          </a:p>
          <a:p>
            <a:pPr marL="342900" indent="-342900">
              <a:spcBef>
                <a:spcPct val="0"/>
              </a:spcBef>
              <a:spcAft>
                <a:spcPts val="600"/>
              </a:spcAft>
            </a:pPr>
            <a:endParaRPr lang="en-US" sz="3600" dirty="0">
              <a:solidFill>
                <a:srgbClr val="EBEBEB"/>
              </a:solidFill>
              <a:latin typeface="+mj-lt"/>
              <a:ea typeface="+mj-ea"/>
              <a:cs typeface="+mj-cs"/>
            </a:endParaRPr>
          </a:p>
          <a:p>
            <a:pPr>
              <a:spcBef>
                <a:spcPct val="0"/>
              </a:spcBef>
              <a:spcAft>
                <a:spcPts val="600"/>
              </a:spcAft>
            </a:pPr>
            <a:endParaRPr lang="en-US" sz="3600" dirty="0">
              <a:solidFill>
                <a:srgbClr val="EBEBEB"/>
              </a:solidFill>
              <a:latin typeface="+mj-lt"/>
              <a:ea typeface="+mj-ea"/>
              <a:cs typeface="+mj-cs"/>
            </a:endParaRPr>
          </a:p>
          <a:p>
            <a:pPr marL="342900" indent="-342900">
              <a:spcBef>
                <a:spcPct val="0"/>
              </a:spcBef>
              <a:spcAft>
                <a:spcPts val="600"/>
              </a:spcAft>
            </a:pPr>
            <a:endParaRPr lang="en-US" sz="3600" dirty="0">
              <a:solidFill>
                <a:srgbClr val="EBEBEB"/>
              </a:solidFill>
              <a:latin typeface="+mj-lt"/>
              <a:ea typeface="+mj-ea"/>
              <a:cs typeface="+mj-cs"/>
            </a:endParaRPr>
          </a:p>
          <a:p>
            <a:pPr marL="342900" indent="-342900">
              <a:spcBef>
                <a:spcPct val="0"/>
              </a:spcBef>
              <a:spcAft>
                <a:spcPts val="600"/>
              </a:spcAft>
            </a:pPr>
            <a:endParaRPr lang="en-US" sz="3600" dirty="0">
              <a:solidFill>
                <a:srgbClr val="EBEBEB"/>
              </a:solidFill>
              <a:latin typeface="+mj-lt"/>
              <a:ea typeface="+mj-ea"/>
              <a:cs typeface="+mj-cs"/>
            </a:endParaRPr>
          </a:p>
          <a:p>
            <a:pPr marL="342900" indent="-342900">
              <a:spcBef>
                <a:spcPct val="0"/>
              </a:spcBef>
              <a:spcAft>
                <a:spcPts val="600"/>
              </a:spcAft>
            </a:pPr>
            <a:endParaRPr lang="en-US" sz="3600" dirty="0">
              <a:solidFill>
                <a:srgbClr val="EBEBEB"/>
              </a:solidFill>
              <a:latin typeface="+mj-lt"/>
              <a:ea typeface="+mj-ea"/>
              <a:cs typeface="+mj-cs"/>
            </a:endParaRPr>
          </a:p>
        </p:txBody>
      </p:sp>
      <p:sp>
        <p:nvSpPr>
          <p:cNvPr id="195" name="Rectangle 194">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C3BEF8FF-94B6-43EB-B853-C0A77322D211}"/>
              </a:ext>
            </a:extLst>
          </p:cNvPr>
          <p:cNvSpPr txBox="1"/>
          <p:nvPr/>
        </p:nvSpPr>
        <p:spPr>
          <a:xfrm>
            <a:off x="5517452" y="1401502"/>
            <a:ext cx="5502614" cy="896172"/>
          </a:xfrm>
          <a:prstGeom prst="rect">
            <a:avLst/>
          </a:prstGeom>
        </p:spPr>
        <p:txBody>
          <a:bodyPr vert="horz" lIns="91440" tIns="45720" rIns="91440" bIns="45720" rtlCol="0" anchor="ctr">
            <a:normAutofit/>
          </a:bodyPr>
          <a:lstStyle/>
          <a:p>
            <a:pPr marL="285750" indent="-285750">
              <a:spcBef>
                <a:spcPts val="1000"/>
              </a:spcBef>
              <a:buClr>
                <a:schemeClr val="accent1"/>
              </a:buClr>
              <a:buSzPct val="80000"/>
              <a:buFont typeface="Wingdings 3" charset="2"/>
              <a:buChar char=""/>
            </a:pPr>
            <a:endParaRPr lang="en-US" sz="2000" dirty="0">
              <a:solidFill>
                <a:schemeClr val="tx1">
                  <a:lumMod val="75000"/>
                  <a:lumOff val="25000"/>
                </a:schemeClr>
              </a:solidFill>
            </a:endParaRPr>
          </a:p>
        </p:txBody>
      </p:sp>
      <p:sp>
        <p:nvSpPr>
          <p:cNvPr id="6" name="TextBox 5">
            <a:extLst>
              <a:ext uri="{FF2B5EF4-FFF2-40B4-BE49-F238E27FC236}">
                <a16:creationId xmlns:a16="http://schemas.microsoft.com/office/drawing/2014/main" id="{85C66063-18BB-4ABE-912F-D881F9B46D90}"/>
              </a:ext>
            </a:extLst>
          </p:cNvPr>
          <p:cNvSpPr txBox="1"/>
          <p:nvPr/>
        </p:nvSpPr>
        <p:spPr>
          <a:xfrm>
            <a:off x="8208353" y="5483926"/>
            <a:ext cx="3418605" cy="646331"/>
          </a:xfrm>
          <a:prstGeom prst="rect">
            <a:avLst/>
          </a:prstGeom>
          <a:noFill/>
        </p:spPr>
        <p:txBody>
          <a:bodyPr wrap="square" rtlCol="0">
            <a:spAutoFit/>
          </a:bodyPr>
          <a:lstStyle/>
          <a:p>
            <a:pPr>
              <a:spcAft>
                <a:spcPts val="600"/>
              </a:spcAft>
            </a:pPr>
            <a:r>
              <a:rPr lang="en-US" dirty="0">
                <a:solidFill>
                  <a:schemeClr val="bg1"/>
                </a:solidFill>
              </a:rPr>
              <a:t>MEDIAN ANNUAL SALARY $71,000</a:t>
            </a:r>
          </a:p>
        </p:txBody>
      </p:sp>
      <p:graphicFrame>
        <p:nvGraphicFramePr>
          <p:cNvPr id="169" name="TextBox 3">
            <a:extLst>
              <a:ext uri="{FF2B5EF4-FFF2-40B4-BE49-F238E27FC236}">
                <a16:creationId xmlns:a16="http://schemas.microsoft.com/office/drawing/2014/main" id="{153CCDF4-7A9E-42C2-BE8A-EFBCADADD9CF}"/>
              </a:ext>
            </a:extLst>
          </p:cNvPr>
          <p:cNvGraphicFramePr/>
          <p:nvPr>
            <p:extLst>
              <p:ext uri="{D42A27DB-BD31-4B8C-83A1-F6EECF244321}">
                <p14:modId xmlns:p14="http://schemas.microsoft.com/office/powerpoint/2010/main" val="3659902891"/>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83030EC9-0016-4EF2-BB4F-99E909CBB9A6}"/>
              </a:ext>
            </a:extLst>
          </p:cNvPr>
          <p:cNvSpPr txBox="1"/>
          <p:nvPr/>
        </p:nvSpPr>
        <p:spPr>
          <a:xfrm>
            <a:off x="606425" y="5662863"/>
            <a:ext cx="4280024" cy="646331"/>
          </a:xfrm>
          <a:prstGeom prst="rect">
            <a:avLst/>
          </a:prstGeom>
          <a:noFill/>
        </p:spPr>
        <p:txBody>
          <a:bodyPr wrap="square" rtlCol="0">
            <a:spAutoFit/>
          </a:bodyPr>
          <a:lstStyle/>
          <a:p>
            <a:r>
              <a:rPr lang="en-US" dirty="0">
                <a:solidFill>
                  <a:schemeClr val="bg1"/>
                </a:solidFill>
              </a:rPr>
              <a:t>MEDIAN ANNUAL SALARY </a:t>
            </a:r>
          </a:p>
          <a:p>
            <a:r>
              <a:rPr lang="en-US" dirty="0">
                <a:solidFill>
                  <a:schemeClr val="bg1"/>
                </a:solidFill>
              </a:rPr>
              <a:t>$71,000</a:t>
            </a:r>
          </a:p>
        </p:txBody>
      </p:sp>
      <p:pic>
        <p:nvPicPr>
          <p:cNvPr id="7" name="Audio 6">
            <a:hlinkClick r:id="" action="ppaction://media"/>
            <a:extLst>
              <a:ext uri="{FF2B5EF4-FFF2-40B4-BE49-F238E27FC236}">
                <a16:creationId xmlns:a16="http://schemas.microsoft.com/office/drawing/2014/main" id="{42F91C47-E5A4-4BA3-A6DB-8BEEAA0DDD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6545815"/>
      </p:ext>
    </p:extLst>
  </p:cSld>
  <p:clrMapOvr>
    <a:masterClrMapping/>
  </p:clrMapOvr>
  <mc:AlternateContent xmlns:mc="http://schemas.openxmlformats.org/markup-compatibility/2006" xmlns:p14="http://schemas.microsoft.com/office/powerpoint/2010/main">
    <mc:Choice Requires="p14">
      <p:transition spd="slow" p14:dur="2000" advTm="33522"/>
    </mc:Choice>
    <mc:Fallback xmlns="">
      <p:transition spd="slow" advTm="33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6" name="Rectangle 65">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7" name="Oval 66">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8" name="Oval 67">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9" name="Oval 68">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0" name="Oval 69">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1" name="Oval 70">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2"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3"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74"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76" name="Rectangle 75">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78" name="Group 77">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9" name="Rectangle 78">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Oval 79">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1" name="Oval 80">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2" name="Rectangle 81">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3"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4"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5"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7" name="Rectangle 86">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C35B138B-E6A7-4EED-85BE-6C0CA90D48FC}"/>
              </a:ext>
            </a:extLst>
          </p:cNvPr>
          <p:cNvSpPr txBox="1"/>
          <p:nvPr/>
        </p:nvSpPr>
        <p:spPr>
          <a:xfrm>
            <a:off x="994087" y="1130603"/>
            <a:ext cx="3342442" cy="4596794"/>
          </a:xfrm>
          <a:prstGeom prst="rect">
            <a:avLst/>
          </a:prstGeom>
        </p:spPr>
        <p:txBody>
          <a:bodyPr vert="horz" lIns="91440" tIns="45720" rIns="91440" bIns="45720" rtlCol="0" anchor="ctr">
            <a:normAutofit/>
          </a:bodyPr>
          <a:lstStyle/>
          <a:p>
            <a:pPr>
              <a:spcBef>
                <a:spcPct val="0"/>
              </a:spcBef>
              <a:spcAft>
                <a:spcPts val="600"/>
              </a:spcAft>
            </a:pPr>
            <a:r>
              <a:rPr lang="en-US" sz="3200" b="1" dirty="0">
                <a:solidFill>
                  <a:srgbClr val="EBEBEB"/>
                </a:solidFill>
                <a:latin typeface="+mj-lt"/>
                <a:ea typeface="+mj-ea"/>
                <a:cs typeface="+mj-cs"/>
              </a:rPr>
              <a:t>SKILLS &amp; </a:t>
            </a:r>
          </a:p>
          <a:p>
            <a:pPr>
              <a:spcBef>
                <a:spcPct val="0"/>
              </a:spcBef>
              <a:spcAft>
                <a:spcPts val="600"/>
              </a:spcAft>
            </a:pPr>
            <a:r>
              <a:rPr lang="en-US" sz="3200" b="1" dirty="0">
                <a:solidFill>
                  <a:srgbClr val="EBEBEB"/>
                </a:solidFill>
                <a:latin typeface="+mj-lt"/>
                <a:ea typeface="+mj-ea"/>
                <a:cs typeface="+mj-cs"/>
              </a:rPr>
              <a:t>COMPETENCIES</a:t>
            </a:r>
          </a:p>
        </p:txBody>
      </p:sp>
      <p:graphicFrame>
        <p:nvGraphicFramePr>
          <p:cNvPr id="61" name="TextBox 1">
            <a:extLst>
              <a:ext uri="{FF2B5EF4-FFF2-40B4-BE49-F238E27FC236}">
                <a16:creationId xmlns:a16="http://schemas.microsoft.com/office/drawing/2014/main" id="{20880BC0-853D-40D0-939A-5ABDA56EAA0E}"/>
              </a:ext>
            </a:extLst>
          </p:cNvPr>
          <p:cNvGraphicFramePr/>
          <p:nvPr>
            <p:extLst>
              <p:ext uri="{D42A27DB-BD31-4B8C-83A1-F6EECF244321}">
                <p14:modId xmlns:p14="http://schemas.microsoft.com/office/powerpoint/2010/main" val="1067163871"/>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hlinkClick r:id="" action="ppaction://media"/>
            <a:extLst>
              <a:ext uri="{FF2B5EF4-FFF2-40B4-BE49-F238E27FC236}">
                <a16:creationId xmlns:a16="http://schemas.microsoft.com/office/drawing/2014/main" id="{BED1E29D-9C35-4FFC-AA80-25EE34C2353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8654965"/>
      </p:ext>
    </p:extLst>
  </p:cSld>
  <p:clrMapOvr>
    <a:masterClrMapping/>
  </p:clrMapOvr>
  <mc:AlternateContent xmlns:mc="http://schemas.openxmlformats.org/markup-compatibility/2006" xmlns:p14="http://schemas.microsoft.com/office/powerpoint/2010/main">
    <mc:Choice Requires="p14">
      <p:transition spd="slow" p14:dur="2000" advTm="24129"/>
    </mc:Choice>
    <mc:Fallback xmlns="">
      <p:transition spd="slow" advTm="24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E5D4A15D-C852-47D7-A7E3-7F8FEE9FCA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2" name="Rectangle 41">
              <a:extLst>
                <a:ext uri="{FF2B5EF4-FFF2-40B4-BE49-F238E27FC236}">
                  <a16:creationId xmlns:a16="http://schemas.microsoft.com/office/drawing/2014/main" id="{C06AA6A2-9E5B-46E6-82B0-8FC1CA7231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Oval 42">
              <a:extLst>
                <a:ext uri="{FF2B5EF4-FFF2-40B4-BE49-F238E27FC236}">
                  <a16:creationId xmlns:a16="http://schemas.microsoft.com/office/drawing/2014/main" id="{11E7C01A-5F5B-4E17-B91B-26FA9ADB54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4" name="Oval 43">
              <a:extLst>
                <a:ext uri="{FF2B5EF4-FFF2-40B4-BE49-F238E27FC236}">
                  <a16:creationId xmlns:a16="http://schemas.microsoft.com/office/drawing/2014/main" id="{71DA43BF-6FE1-458D-A112-1687677B0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5" name="Oval 44">
              <a:extLst>
                <a:ext uri="{FF2B5EF4-FFF2-40B4-BE49-F238E27FC236}">
                  <a16:creationId xmlns:a16="http://schemas.microsoft.com/office/drawing/2014/main" id="{FAA5FF03-83FF-43B9-B66B-5FD05A958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6" name="Oval 45">
              <a:extLst>
                <a:ext uri="{FF2B5EF4-FFF2-40B4-BE49-F238E27FC236}">
                  <a16:creationId xmlns:a16="http://schemas.microsoft.com/office/drawing/2014/main" id="{BC4D7AA7-0424-4C72-AE55-4B413DD4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7" name="Oval 46">
              <a:extLst>
                <a:ext uri="{FF2B5EF4-FFF2-40B4-BE49-F238E27FC236}">
                  <a16:creationId xmlns:a16="http://schemas.microsoft.com/office/drawing/2014/main" id="{BC2D80F1-5DC4-4396-B0E1-C774E82EC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8" name="Freeform 5">
              <a:extLst>
                <a:ext uri="{FF2B5EF4-FFF2-40B4-BE49-F238E27FC236}">
                  <a16:creationId xmlns:a16="http://schemas.microsoft.com/office/drawing/2014/main" id="{48171057-920A-4188-A18E-97D710A35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9" name="Freeform 5">
              <a:extLst>
                <a:ext uri="{FF2B5EF4-FFF2-40B4-BE49-F238E27FC236}">
                  <a16:creationId xmlns:a16="http://schemas.microsoft.com/office/drawing/2014/main" id="{1C871B74-1D69-47F0-A28D-8F3454779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50" name="Freeform 5">
              <a:extLst>
                <a:ext uri="{FF2B5EF4-FFF2-40B4-BE49-F238E27FC236}">
                  <a16:creationId xmlns:a16="http://schemas.microsoft.com/office/drawing/2014/main" id="{63001BDC-368C-49CC-9F3F-EAF38A0A49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2" name="Rectangle 51">
            <a:extLst>
              <a:ext uri="{FF2B5EF4-FFF2-40B4-BE49-F238E27FC236}">
                <a16:creationId xmlns:a16="http://schemas.microsoft.com/office/drawing/2014/main" id="{6288FC2F-B192-42B2-90BE-517E1039B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01685C31-CD63-4EA4-8249-001770F63147}"/>
              </a:ext>
            </a:extLst>
          </p:cNvPr>
          <p:cNvSpPr txBox="1"/>
          <p:nvPr/>
        </p:nvSpPr>
        <p:spPr>
          <a:xfrm>
            <a:off x="1154954" y="973668"/>
            <a:ext cx="8761413" cy="706964"/>
          </a:xfrm>
          <a:prstGeom prst="rect">
            <a:avLst/>
          </a:prstGeom>
        </p:spPr>
        <p:txBody>
          <a:bodyPr vert="horz" lIns="91440" tIns="45720" rIns="91440" bIns="45720" rtlCol="0" anchor="ctr">
            <a:normAutofit/>
          </a:bodyPr>
          <a:lstStyle/>
          <a:p>
            <a:pPr>
              <a:spcBef>
                <a:spcPct val="0"/>
              </a:spcBef>
              <a:spcAft>
                <a:spcPts val="600"/>
              </a:spcAft>
            </a:pPr>
            <a:r>
              <a:rPr lang="en-US" sz="3600" b="1" dirty="0">
                <a:solidFill>
                  <a:srgbClr val="EBEBEB"/>
                </a:solidFill>
                <a:latin typeface="+mj-lt"/>
                <a:ea typeface="+mj-ea"/>
                <a:cs typeface="+mj-cs"/>
              </a:rPr>
              <a:t>PROGRAMS IN OREGON</a:t>
            </a:r>
          </a:p>
        </p:txBody>
      </p:sp>
      <p:graphicFrame>
        <p:nvGraphicFramePr>
          <p:cNvPr id="36" name="TextBox 1">
            <a:extLst>
              <a:ext uri="{FF2B5EF4-FFF2-40B4-BE49-F238E27FC236}">
                <a16:creationId xmlns:a16="http://schemas.microsoft.com/office/drawing/2014/main" id="{8F4E0934-001F-4B8A-86FA-A79FFD33E773}"/>
              </a:ext>
            </a:extLst>
          </p:cNvPr>
          <p:cNvGraphicFramePr/>
          <p:nvPr>
            <p:extLst>
              <p:ext uri="{D42A27DB-BD31-4B8C-83A1-F6EECF244321}">
                <p14:modId xmlns:p14="http://schemas.microsoft.com/office/powerpoint/2010/main" val="3274803213"/>
              </p:ext>
            </p:extLst>
          </p:nvPr>
        </p:nvGraphicFramePr>
        <p:xfrm>
          <a:off x="1286934" y="2925232"/>
          <a:ext cx="9625383" cy="30864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Audio 4">
            <a:hlinkClick r:id="" action="ppaction://media"/>
            <a:extLst>
              <a:ext uri="{FF2B5EF4-FFF2-40B4-BE49-F238E27FC236}">
                <a16:creationId xmlns:a16="http://schemas.microsoft.com/office/drawing/2014/main" id="{A6C44B28-E3D1-4405-9E02-0F6461CC62B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7131990"/>
      </p:ext>
    </p:extLst>
  </p:cSld>
  <p:clrMapOvr>
    <a:masterClrMapping/>
  </p:clrMapOvr>
  <mc:AlternateContent xmlns:mc="http://schemas.openxmlformats.org/markup-compatibility/2006" xmlns:p14="http://schemas.microsoft.com/office/powerpoint/2010/main">
    <mc:Choice Requires="p14">
      <p:transition spd="slow" p14:dur="2000" advTm="13509"/>
    </mc:Choice>
    <mc:Fallback xmlns="">
      <p:transition spd="slow" advTm="1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extBox 1">
            <a:extLst>
              <a:ext uri="{FF2B5EF4-FFF2-40B4-BE49-F238E27FC236}">
                <a16:creationId xmlns:a16="http://schemas.microsoft.com/office/drawing/2014/main" id="{63AD2C2F-EA6B-43CD-A1D2-DDE1C7B5DA68}"/>
              </a:ext>
            </a:extLst>
          </p:cNvPr>
          <p:cNvSpPr txBox="1"/>
          <p:nvPr/>
        </p:nvSpPr>
        <p:spPr>
          <a:xfrm>
            <a:off x="6744929" y="1241266"/>
            <a:ext cx="4798142" cy="3153753"/>
          </a:xfrm>
          <a:prstGeom prst="rect">
            <a:avLst/>
          </a:prstGeom>
        </p:spPr>
        <p:txBody>
          <a:bodyPr vert="horz" lIns="91440" tIns="45720" rIns="91440" bIns="45720" rtlCol="0" anchor="b">
            <a:normAutofit/>
          </a:bodyPr>
          <a:lstStyle/>
          <a:p>
            <a:pPr>
              <a:spcBef>
                <a:spcPct val="0"/>
              </a:spcBef>
              <a:spcAft>
                <a:spcPts val="600"/>
              </a:spcAft>
            </a:pPr>
            <a:r>
              <a:rPr lang="en-US" sz="5400" b="1" i="0" kern="1200" dirty="0">
                <a:solidFill>
                  <a:srgbClr val="EBEBEB"/>
                </a:solidFill>
                <a:latin typeface="+mj-lt"/>
                <a:ea typeface="+mj-ea"/>
                <a:cs typeface="+mj-cs"/>
              </a:rPr>
              <a:t>WHAT IS THIS OBJECT?</a:t>
            </a:r>
          </a:p>
          <a:p>
            <a:pPr>
              <a:spcBef>
                <a:spcPct val="0"/>
              </a:spcBef>
              <a:spcAft>
                <a:spcPts val="600"/>
              </a:spcAft>
            </a:pPr>
            <a:endParaRPr lang="en-US" sz="5400" b="0" i="0" kern="1200" dirty="0">
              <a:solidFill>
                <a:srgbClr val="EBEBEB"/>
              </a:solidFill>
              <a:latin typeface="+mj-lt"/>
              <a:ea typeface="+mj-ea"/>
              <a:cs typeface="+mj-cs"/>
            </a:endParaRPr>
          </a:p>
        </p:txBody>
      </p:sp>
      <p:sp>
        <p:nvSpPr>
          <p:cNvPr id="31" name="Rectangle 3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Graphic 5" descr="Questions">
            <a:extLst>
              <a:ext uri="{FF2B5EF4-FFF2-40B4-BE49-F238E27FC236}">
                <a16:creationId xmlns:a16="http://schemas.microsoft.com/office/drawing/2014/main" id="{F5DF6FDE-FA20-491C-AC91-BEE1A68AA6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8503" y="1113063"/>
            <a:ext cx="4628758" cy="4628758"/>
          </a:xfrm>
          <a:prstGeom prst="roundRect">
            <a:avLst>
              <a:gd name="adj" fmla="val 1858"/>
            </a:avLst>
          </a:prstGeom>
          <a:effectLst>
            <a:outerShdw blurRad="50800" dist="50800" dir="5400000" algn="tl" rotWithShape="0">
              <a:srgbClr val="000000">
                <a:alpha val="43000"/>
              </a:srgbClr>
            </a:outerShdw>
          </a:effectLst>
        </p:spPr>
      </p:pic>
      <p:sp>
        <p:nvSpPr>
          <p:cNvPr id="3" name="TextBox 2">
            <a:extLst>
              <a:ext uri="{FF2B5EF4-FFF2-40B4-BE49-F238E27FC236}">
                <a16:creationId xmlns:a16="http://schemas.microsoft.com/office/drawing/2014/main" id="{C19B7E89-E917-4B5B-B6BF-B98A27E349C9}"/>
              </a:ext>
            </a:extLst>
          </p:cNvPr>
          <p:cNvSpPr txBox="1"/>
          <p:nvPr/>
        </p:nvSpPr>
        <p:spPr>
          <a:xfrm>
            <a:off x="1646475" y="5743379"/>
            <a:ext cx="7946704" cy="646331"/>
          </a:xfrm>
          <a:prstGeom prst="rect">
            <a:avLst/>
          </a:prstGeom>
          <a:noFill/>
        </p:spPr>
        <p:txBody>
          <a:bodyPr wrap="square" rtlCol="0">
            <a:spAutoFit/>
          </a:bodyPr>
          <a:lstStyle/>
          <a:p>
            <a:pPr>
              <a:spcAft>
                <a:spcPts val="600"/>
              </a:spcAft>
            </a:pPr>
            <a:r>
              <a:rPr lang="en-US" dirty="0"/>
              <a:t>LET’S LOOK AT SOME X-RAY’S AND SEE WHAT OBJECTS WE CAN FIND AND WHAT PART OF THE BODY THEY ARE LOCATED IN!</a:t>
            </a:r>
          </a:p>
        </p:txBody>
      </p:sp>
      <p:pic>
        <p:nvPicPr>
          <p:cNvPr id="4" name="Audio 3">
            <a:hlinkClick r:id="" action="ppaction://media"/>
            <a:extLst>
              <a:ext uri="{FF2B5EF4-FFF2-40B4-BE49-F238E27FC236}">
                <a16:creationId xmlns:a16="http://schemas.microsoft.com/office/drawing/2014/main" id="{4FC67C6A-D85C-4955-A62B-48AA85C8F4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7516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701"/>
    </mc:Choice>
    <mc:Fallback xmlns="">
      <p:transition spd="slow" advTm="8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1B29-9A40-4187-9712-F517B354B35E}"/>
              </a:ext>
            </a:extLst>
          </p:cNvPr>
          <p:cNvSpPr>
            <a:spLocks noGrp="1"/>
          </p:cNvSpPr>
          <p:nvPr>
            <p:ph type="title"/>
          </p:nvPr>
        </p:nvSpPr>
        <p:spPr/>
        <p:txBody>
          <a:bodyPr/>
          <a:lstStyle/>
          <a:p>
            <a:r>
              <a:rPr lang="en-US" sz="4400" b="1" dirty="0"/>
              <a:t>OVERVIEW:</a:t>
            </a:r>
          </a:p>
        </p:txBody>
      </p:sp>
      <p:sp>
        <p:nvSpPr>
          <p:cNvPr id="3" name="Content Placeholder 2">
            <a:extLst>
              <a:ext uri="{FF2B5EF4-FFF2-40B4-BE49-F238E27FC236}">
                <a16:creationId xmlns:a16="http://schemas.microsoft.com/office/drawing/2014/main" id="{6320C01A-B6F1-4A6D-AA72-ED0D68B2EA26}"/>
              </a:ext>
            </a:extLst>
          </p:cNvPr>
          <p:cNvSpPr>
            <a:spLocks noGrp="1"/>
          </p:cNvSpPr>
          <p:nvPr>
            <p:ph idx="1"/>
          </p:nvPr>
        </p:nvSpPr>
        <p:spPr/>
        <p:txBody>
          <a:bodyPr>
            <a:normAutofit lnSpcReduction="10000"/>
          </a:bodyPr>
          <a:lstStyle/>
          <a:p>
            <a:r>
              <a:rPr lang="en-US" sz="2000" dirty="0"/>
              <a:t>WHAT ARE HEALTHCARE PROFESSIONAL CAREERS?</a:t>
            </a:r>
          </a:p>
          <a:p>
            <a:pPr lvl="0">
              <a:buClr>
                <a:srgbClr val="B31166"/>
              </a:buClr>
            </a:pPr>
            <a:r>
              <a:rPr lang="en-US" sz="2000" dirty="0">
                <a:solidFill>
                  <a:prstClr val="black">
                    <a:lumMod val="75000"/>
                    <a:lumOff val="25000"/>
                  </a:prstClr>
                </a:solidFill>
              </a:rPr>
              <a:t>TECHNICIAN VS. TECHNOLOGIST</a:t>
            </a:r>
          </a:p>
          <a:p>
            <a:r>
              <a:rPr lang="en-US" sz="2000" dirty="0"/>
              <a:t>CERTIFIED TECHNICAL PROFESSIONS</a:t>
            </a:r>
          </a:p>
          <a:p>
            <a:r>
              <a:rPr lang="en-US" sz="2000" dirty="0"/>
              <a:t>MEDICAL DIAGNOSTIC CAREERS</a:t>
            </a:r>
          </a:p>
          <a:p>
            <a:r>
              <a:rPr lang="en-US" sz="2000" dirty="0"/>
              <a:t>SKILLS &amp; COMPETENCIES</a:t>
            </a:r>
          </a:p>
          <a:p>
            <a:r>
              <a:rPr lang="en-US" sz="2000" dirty="0"/>
              <a:t>EDUCATIONAL PATHWAYS</a:t>
            </a:r>
          </a:p>
          <a:p>
            <a:r>
              <a:rPr lang="en-US" sz="2000" dirty="0"/>
              <a:t>PROGRAMS IN OREGON</a:t>
            </a:r>
          </a:p>
          <a:p>
            <a:r>
              <a:rPr lang="en-US" sz="2000" dirty="0"/>
              <a:t>SALARIES</a:t>
            </a:r>
          </a:p>
          <a:p>
            <a:endParaRPr lang="en-US" dirty="0"/>
          </a:p>
          <a:p>
            <a:endParaRPr lang="en-US" dirty="0"/>
          </a:p>
          <a:p>
            <a:endParaRPr lang="en-US" dirty="0"/>
          </a:p>
          <a:p>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E2284A21-7290-46FD-A431-8A511D9C19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48839702"/>
      </p:ext>
    </p:extLst>
  </p:cSld>
  <p:clrMapOvr>
    <a:masterClrMapping/>
  </p:clrMapOvr>
  <mc:AlternateContent xmlns:mc="http://schemas.openxmlformats.org/markup-compatibility/2006" xmlns:p14="http://schemas.microsoft.com/office/powerpoint/2010/main">
    <mc:Choice Requires="p14">
      <p:transition spd="slow" p14:dur="2000" advTm="28174"/>
    </mc:Choice>
    <mc:Fallback xmlns="">
      <p:transition spd="slow" advTm="28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1B01AA54-F69A-8C49-823C-605DBB5024BA}"/>
              </a:ext>
            </a:extLst>
          </p:cNvPr>
          <p:cNvPicPr>
            <a:picLocks noChangeAspect="1"/>
          </p:cNvPicPr>
          <p:nvPr/>
        </p:nvPicPr>
        <p:blipFill>
          <a:blip r:embed="rId5"/>
          <a:stretch>
            <a:fillRect/>
          </a:stretch>
        </p:blipFill>
        <p:spPr>
          <a:xfrm>
            <a:off x="2319419" y="1284394"/>
            <a:ext cx="7648331" cy="4283066"/>
          </a:xfrm>
          <a:prstGeom prst="rect">
            <a:avLst/>
          </a:prstGeom>
        </p:spPr>
      </p:pic>
      <p:pic>
        <p:nvPicPr>
          <p:cNvPr id="2" name="Audio 1">
            <a:hlinkClick r:id="" action="ppaction://media"/>
            <a:extLst>
              <a:ext uri="{FF2B5EF4-FFF2-40B4-BE49-F238E27FC236}">
                <a16:creationId xmlns:a16="http://schemas.microsoft.com/office/drawing/2014/main" id="{D0AF4DAA-3AC4-4051-9A13-033A86D1D0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1160067"/>
      </p:ext>
    </p:extLst>
  </p:cSld>
  <p:clrMapOvr>
    <a:masterClrMapping/>
  </p:clrMapOvr>
  <mc:AlternateContent xmlns:mc="http://schemas.openxmlformats.org/markup-compatibility/2006" xmlns:p14="http://schemas.microsoft.com/office/powerpoint/2010/main">
    <mc:Choice Requires="p14">
      <p:transition spd="slow" p14:dur="2000" advTm="23304"/>
    </mc:Choice>
    <mc:Fallback xmlns="">
      <p:transition spd="slow" advTm="23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10" name="Rectangle 9">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801794"/>
            <a:ext cx="11000237"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DC7E3AE7-94F0-1143-9A44-FCB25C15354E}"/>
              </a:ext>
            </a:extLst>
          </p:cNvPr>
          <p:cNvPicPr>
            <a:picLocks noChangeAspect="1"/>
          </p:cNvPicPr>
          <p:nvPr/>
        </p:nvPicPr>
        <p:blipFill>
          <a:blip r:embed="rId5"/>
          <a:stretch>
            <a:fillRect/>
          </a:stretch>
        </p:blipFill>
        <p:spPr>
          <a:xfrm>
            <a:off x="2302269" y="1284394"/>
            <a:ext cx="7682631" cy="4283066"/>
          </a:xfrm>
          <a:prstGeom prst="rect">
            <a:avLst/>
          </a:prstGeom>
        </p:spPr>
      </p:pic>
      <p:pic>
        <p:nvPicPr>
          <p:cNvPr id="18" name="Audio 17">
            <a:hlinkClick r:id="" action="ppaction://media"/>
            <a:extLst>
              <a:ext uri="{FF2B5EF4-FFF2-40B4-BE49-F238E27FC236}">
                <a16:creationId xmlns:a16="http://schemas.microsoft.com/office/drawing/2014/main" id="{6DA406B2-22D5-4B45-87AA-4E51C04F26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0363331"/>
      </p:ext>
    </p:extLst>
  </p:cSld>
  <p:clrMapOvr>
    <a:masterClrMapping/>
  </p:clrMapOvr>
  <mc:AlternateContent xmlns:mc="http://schemas.openxmlformats.org/markup-compatibility/2006" xmlns:p14="http://schemas.microsoft.com/office/powerpoint/2010/main">
    <mc:Choice Requires="p14">
      <p:transition spd="slow" p14:dur="2000" advTm="28547"/>
    </mc:Choice>
    <mc:Fallback xmlns="">
      <p:transition spd="slow" advTm="28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E07A5DF-FA84-4713-8362-5AD75093B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4928325"/>
            <a:ext cx="10905067" cy="1286209"/>
          </a:xfrm>
          <a:custGeom>
            <a:avLst/>
            <a:gdLst>
              <a:gd name="connsiteX0" fmla="*/ 5080191 w 10905067"/>
              <a:gd name="connsiteY0" fmla="*/ 0 h 1286209"/>
              <a:gd name="connsiteX1" fmla="*/ 5315140 w 10905067"/>
              <a:gd name="connsiteY1" fmla="*/ 1588 h 1286209"/>
              <a:gd name="connsiteX2" fmla="*/ 5546915 w 10905067"/>
              <a:gd name="connsiteY2" fmla="*/ 1588 h 1286209"/>
              <a:gd name="connsiteX3" fmla="*/ 5777103 w 10905067"/>
              <a:gd name="connsiteY3" fmla="*/ 4763 h 1286209"/>
              <a:gd name="connsiteX4" fmla="*/ 6002528 w 10905067"/>
              <a:gd name="connsiteY4" fmla="*/ 9525 h 1286209"/>
              <a:gd name="connsiteX5" fmla="*/ 6226365 w 10905067"/>
              <a:gd name="connsiteY5" fmla="*/ 14288 h 1286209"/>
              <a:gd name="connsiteX6" fmla="*/ 6445440 w 10905067"/>
              <a:gd name="connsiteY6" fmla="*/ 19050 h 1286209"/>
              <a:gd name="connsiteX7" fmla="*/ 6662928 w 10905067"/>
              <a:gd name="connsiteY7" fmla="*/ 26988 h 1286209"/>
              <a:gd name="connsiteX8" fmla="*/ 6877240 w 10905067"/>
              <a:gd name="connsiteY8" fmla="*/ 34925 h 1286209"/>
              <a:gd name="connsiteX9" fmla="*/ 7086790 w 10905067"/>
              <a:gd name="connsiteY9" fmla="*/ 42863 h 1286209"/>
              <a:gd name="connsiteX10" fmla="*/ 7496365 w 10905067"/>
              <a:gd name="connsiteY10" fmla="*/ 63500 h 1286209"/>
              <a:gd name="connsiteX11" fmla="*/ 7888478 w 10905067"/>
              <a:gd name="connsiteY11" fmla="*/ 85725 h 1286209"/>
              <a:gd name="connsiteX12" fmla="*/ 8264715 w 10905067"/>
              <a:gd name="connsiteY12" fmla="*/ 109538 h 1286209"/>
              <a:gd name="connsiteX13" fmla="*/ 8621902 w 10905067"/>
              <a:gd name="connsiteY13" fmla="*/ 134938 h 1286209"/>
              <a:gd name="connsiteX14" fmla="*/ 8961628 w 10905067"/>
              <a:gd name="connsiteY14" fmla="*/ 161925 h 1286209"/>
              <a:gd name="connsiteX15" fmla="*/ 9277540 w 10905067"/>
              <a:gd name="connsiteY15" fmla="*/ 190500 h 1286209"/>
              <a:gd name="connsiteX16" fmla="*/ 9574402 w 10905067"/>
              <a:gd name="connsiteY16" fmla="*/ 219075 h 1286209"/>
              <a:gd name="connsiteX17" fmla="*/ 9847452 w 10905067"/>
              <a:gd name="connsiteY17" fmla="*/ 247650 h 1286209"/>
              <a:gd name="connsiteX18" fmla="*/ 10098278 w 10905067"/>
              <a:gd name="connsiteY18" fmla="*/ 274638 h 1286209"/>
              <a:gd name="connsiteX19" fmla="*/ 10320528 w 10905067"/>
              <a:gd name="connsiteY19" fmla="*/ 300038 h 1286209"/>
              <a:gd name="connsiteX20" fmla="*/ 10520552 w 10905067"/>
              <a:gd name="connsiteY20" fmla="*/ 323850 h 1286209"/>
              <a:gd name="connsiteX21" fmla="*/ 10690415 w 10905067"/>
              <a:gd name="connsiteY21" fmla="*/ 344488 h 1286209"/>
              <a:gd name="connsiteX22" fmla="*/ 10831702 w 10905067"/>
              <a:gd name="connsiteY22" fmla="*/ 363538 h 1286209"/>
              <a:gd name="connsiteX23" fmla="*/ 10905067 w 10905067"/>
              <a:gd name="connsiteY23" fmla="*/ 373678 h 1286209"/>
              <a:gd name="connsiteX24" fmla="*/ 10905067 w 10905067"/>
              <a:gd name="connsiteY24" fmla="*/ 1286209 h 1286209"/>
              <a:gd name="connsiteX25" fmla="*/ 0 w 10905067"/>
              <a:gd name="connsiteY25" fmla="*/ 1286209 h 1286209"/>
              <a:gd name="connsiteX26" fmla="*/ 0 w 10905067"/>
              <a:gd name="connsiteY26" fmla="*/ 369898 h 1286209"/>
              <a:gd name="connsiteX27" fmla="*/ 71628 w 10905067"/>
              <a:gd name="connsiteY27" fmla="*/ 358775 h 1286209"/>
              <a:gd name="connsiteX28" fmla="*/ 327215 w 10905067"/>
              <a:gd name="connsiteY28" fmla="*/ 320675 h 1286209"/>
              <a:gd name="connsiteX29" fmla="*/ 582802 w 10905067"/>
              <a:gd name="connsiteY29" fmla="*/ 284163 h 1286209"/>
              <a:gd name="connsiteX30" fmla="*/ 839978 w 10905067"/>
              <a:gd name="connsiteY30" fmla="*/ 252413 h 1286209"/>
              <a:gd name="connsiteX31" fmla="*/ 1095565 w 10905067"/>
              <a:gd name="connsiteY31" fmla="*/ 220663 h 1286209"/>
              <a:gd name="connsiteX32" fmla="*/ 1352740 w 10905067"/>
              <a:gd name="connsiteY32" fmla="*/ 190500 h 1286209"/>
              <a:gd name="connsiteX33" fmla="*/ 1606740 w 10905067"/>
              <a:gd name="connsiteY33" fmla="*/ 165100 h 1286209"/>
              <a:gd name="connsiteX34" fmla="*/ 1863915 w 10905067"/>
              <a:gd name="connsiteY34" fmla="*/ 141288 h 1286209"/>
              <a:gd name="connsiteX35" fmla="*/ 2119502 w 10905067"/>
              <a:gd name="connsiteY35" fmla="*/ 119063 h 1286209"/>
              <a:gd name="connsiteX36" fmla="*/ 2371915 w 10905067"/>
              <a:gd name="connsiteY36" fmla="*/ 100013 h 1286209"/>
              <a:gd name="connsiteX37" fmla="*/ 2625915 w 10905067"/>
              <a:gd name="connsiteY37" fmla="*/ 80963 h 1286209"/>
              <a:gd name="connsiteX38" fmla="*/ 2878328 w 10905067"/>
              <a:gd name="connsiteY38" fmla="*/ 65088 h 1286209"/>
              <a:gd name="connsiteX39" fmla="*/ 3129153 w 10905067"/>
              <a:gd name="connsiteY39" fmla="*/ 52388 h 1286209"/>
              <a:gd name="connsiteX40" fmla="*/ 3379978 w 10905067"/>
              <a:gd name="connsiteY40" fmla="*/ 39688 h 1286209"/>
              <a:gd name="connsiteX41" fmla="*/ 3627628 w 10905067"/>
              <a:gd name="connsiteY41" fmla="*/ 28575 h 1286209"/>
              <a:gd name="connsiteX42" fmla="*/ 3873690 w 10905067"/>
              <a:gd name="connsiteY42" fmla="*/ 20638 h 1286209"/>
              <a:gd name="connsiteX43" fmla="*/ 4119754 w 10905067"/>
              <a:gd name="connsiteY43" fmla="*/ 14288 h 1286209"/>
              <a:gd name="connsiteX44" fmla="*/ 4362640 w 10905067"/>
              <a:gd name="connsiteY44" fmla="*/ 7938 h 1286209"/>
              <a:gd name="connsiteX45" fmla="*/ 4603941 w 10905067"/>
              <a:gd name="connsiteY45" fmla="*/ 4763 h 1286209"/>
              <a:gd name="connsiteX46" fmla="*/ 4843653 w 10905067"/>
              <a:gd name="connsiteY46" fmla="*/ 1588 h 12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05067" h="1286209">
                <a:moveTo>
                  <a:pt x="5080191" y="0"/>
                </a:moveTo>
                <a:lnTo>
                  <a:pt x="5315140" y="1588"/>
                </a:lnTo>
                <a:lnTo>
                  <a:pt x="5546915" y="1588"/>
                </a:lnTo>
                <a:lnTo>
                  <a:pt x="5777103" y="4763"/>
                </a:lnTo>
                <a:lnTo>
                  <a:pt x="6002528" y="9525"/>
                </a:lnTo>
                <a:lnTo>
                  <a:pt x="6226365" y="14288"/>
                </a:lnTo>
                <a:lnTo>
                  <a:pt x="6445440" y="19050"/>
                </a:lnTo>
                <a:lnTo>
                  <a:pt x="6662928" y="26988"/>
                </a:lnTo>
                <a:lnTo>
                  <a:pt x="6877240" y="34925"/>
                </a:lnTo>
                <a:lnTo>
                  <a:pt x="7086790" y="42863"/>
                </a:lnTo>
                <a:lnTo>
                  <a:pt x="7496365" y="63500"/>
                </a:lnTo>
                <a:lnTo>
                  <a:pt x="7888478" y="85725"/>
                </a:lnTo>
                <a:lnTo>
                  <a:pt x="8264715" y="109538"/>
                </a:lnTo>
                <a:lnTo>
                  <a:pt x="8621902" y="134938"/>
                </a:lnTo>
                <a:lnTo>
                  <a:pt x="8961628" y="161925"/>
                </a:lnTo>
                <a:lnTo>
                  <a:pt x="9277540" y="190500"/>
                </a:lnTo>
                <a:lnTo>
                  <a:pt x="9574402" y="219075"/>
                </a:lnTo>
                <a:lnTo>
                  <a:pt x="9847452" y="247650"/>
                </a:lnTo>
                <a:lnTo>
                  <a:pt x="10098278" y="274638"/>
                </a:lnTo>
                <a:lnTo>
                  <a:pt x="10320528" y="300038"/>
                </a:lnTo>
                <a:lnTo>
                  <a:pt x="10520552" y="323850"/>
                </a:lnTo>
                <a:lnTo>
                  <a:pt x="10690415" y="344488"/>
                </a:lnTo>
                <a:lnTo>
                  <a:pt x="10831702" y="363538"/>
                </a:lnTo>
                <a:lnTo>
                  <a:pt x="10905067" y="373678"/>
                </a:lnTo>
                <a:lnTo>
                  <a:pt x="10905067" y="1286209"/>
                </a:lnTo>
                <a:lnTo>
                  <a:pt x="0" y="1286209"/>
                </a:lnTo>
                <a:lnTo>
                  <a:pt x="0" y="369898"/>
                </a:lnTo>
                <a:lnTo>
                  <a:pt x="71628" y="358775"/>
                </a:lnTo>
                <a:lnTo>
                  <a:pt x="327215" y="320675"/>
                </a:lnTo>
                <a:lnTo>
                  <a:pt x="582802" y="284163"/>
                </a:lnTo>
                <a:lnTo>
                  <a:pt x="839978" y="252413"/>
                </a:lnTo>
                <a:lnTo>
                  <a:pt x="1095565" y="220663"/>
                </a:lnTo>
                <a:lnTo>
                  <a:pt x="1352740" y="190500"/>
                </a:lnTo>
                <a:lnTo>
                  <a:pt x="1606740" y="165100"/>
                </a:lnTo>
                <a:lnTo>
                  <a:pt x="1863915" y="141288"/>
                </a:lnTo>
                <a:lnTo>
                  <a:pt x="2119502" y="119063"/>
                </a:lnTo>
                <a:lnTo>
                  <a:pt x="2371915" y="100013"/>
                </a:lnTo>
                <a:lnTo>
                  <a:pt x="2625915" y="80963"/>
                </a:lnTo>
                <a:lnTo>
                  <a:pt x="2878328" y="65088"/>
                </a:lnTo>
                <a:lnTo>
                  <a:pt x="3129153" y="52388"/>
                </a:lnTo>
                <a:lnTo>
                  <a:pt x="3379978" y="39688"/>
                </a:lnTo>
                <a:lnTo>
                  <a:pt x="3627628" y="28575"/>
                </a:lnTo>
                <a:lnTo>
                  <a:pt x="3873690" y="20638"/>
                </a:lnTo>
                <a:lnTo>
                  <a:pt x="4119754" y="14288"/>
                </a:lnTo>
                <a:lnTo>
                  <a:pt x="4362640" y="7938"/>
                </a:lnTo>
                <a:lnTo>
                  <a:pt x="4603941" y="4763"/>
                </a:lnTo>
                <a:lnTo>
                  <a:pt x="4843653" y="1588"/>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0" name="Freeform 5">
            <a:extLst>
              <a:ext uri="{FF2B5EF4-FFF2-40B4-BE49-F238E27FC236}">
                <a16:creationId xmlns:a16="http://schemas.microsoft.com/office/drawing/2014/main" id="{55C041D8-A61A-4C01-9DE2-C3D9F4350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91159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pic>
        <p:nvPicPr>
          <p:cNvPr id="3" name="Picture 2">
            <a:extLst>
              <a:ext uri="{FF2B5EF4-FFF2-40B4-BE49-F238E27FC236}">
                <a16:creationId xmlns:a16="http://schemas.microsoft.com/office/drawing/2014/main" id="{835A73A0-8649-1142-A53B-05080A8A43CA}"/>
              </a:ext>
            </a:extLst>
          </p:cNvPr>
          <p:cNvPicPr>
            <a:picLocks noChangeAspect="1"/>
          </p:cNvPicPr>
          <p:nvPr/>
        </p:nvPicPr>
        <p:blipFill rotWithShape="1">
          <a:blip r:embed="rId5"/>
          <a:srcRect t="5961" r="1" b="16332"/>
          <a:stretch/>
        </p:blipFill>
        <p:spPr>
          <a:xfrm>
            <a:off x="643467" y="643467"/>
            <a:ext cx="10905066" cy="4703084"/>
          </a:xfrm>
          <a:custGeom>
            <a:avLst/>
            <a:gdLst/>
            <a:ahLst/>
            <a:cxnLst/>
            <a:rect l="l" t="t" r="r" b="b"/>
            <a:pathLst>
              <a:path w="10905066" h="4201234">
                <a:moveTo>
                  <a:pt x="0" y="0"/>
                </a:moveTo>
                <a:lnTo>
                  <a:pt x="10905066" y="0"/>
                </a:lnTo>
                <a:lnTo>
                  <a:pt x="10905066" y="4201234"/>
                </a:lnTo>
                <a:lnTo>
                  <a:pt x="10831701" y="4191094"/>
                </a:lnTo>
                <a:lnTo>
                  <a:pt x="10690414" y="4172044"/>
                </a:lnTo>
                <a:lnTo>
                  <a:pt x="10520551" y="4151406"/>
                </a:lnTo>
                <a:lnTo>
                  <a:pt x="10320527" y="4127594"/>
                </a:lnTo>
                <a:lnTo>
                  <a:pt x="10098277" y="4102194"/>
                </a:lnTo>
                <a:lnTo>
                  <a:pt x="9847451" y="4075206"/>
                </a:lnTo>
                <a:lnTo>
                  <a:pt x="9574401" y="4046631"/>
                </a:lnTo>
                <a:lnTo>
                  <a:pt x="9277539" y="4018056"/>
                </a:lnTo>
                <a:lnTo>
                  <a:pt x="8961627" y="3989481"/>
                </a:lnTo>
                <a:lnTo>
                  <a:pt x="8621901" y="3962494"/>
                </a:lnTo>
                <a:lnTo>
                  <a:pt x="8264714" y="3937094"/>
                </a:lnTo>
                <a:lnTo>
                  <a:pt x="7888477" y="3913281"/>
                </a:lnTo>
                <a:lnTo>
                  <a:pt x="7496364" y="3891056"/>
                </a:lnTo>
                <a:lnTo>
                  <a:pt x="7086789" y="3870419"/>
                </a:lnTo>
                <a:lnTo>
                  <a:pt x="6877239" y="3862481"/>
                </a:lnTo>
                <a:lnTo>
                  <a:pt x="6662927" y="3854544"/>
                </a:lnTo>
                <a:lnTo>
                  <a:pt x="6445439" y="3846606"/>
                </a:lnTo>
                <a:lnTo>
                  <a:pt x="6226364" y="3841844"/>
                </a:lnTo>
                <a:lnTo>
                  <a:pt x="6002527" y="3837081"/>
                </a:lnTo>
                <a:lnTo>
                  <a:pt x="5777102" y="3832319"/>
                </a:lnTo>
                <a:lnTo>
                  <a:pt x="5546914" y="3829144"/>
                </a:lnTo>
                <a:lnTo>
                  <a:pt x="5315139" y="3829144"/>
                </a:lnTo>
                <a:lnTo>
                  <a:pt x="5080189" y="3827556"/>
                </a:lnTo>
                <a:lnTo>
                  <a:pt x="4843652" y="3829144"/>
                </a:lnTo>
                <a:lnTo>
                  <a:pt x="4603939" y="3832319"/>
                </a:lnTo>
                <a:lnTo>
                  <a:pt x="4362639" y="3835494"/>
                </a:lnTo>
                <a:lnTo>
                  <a:pt x="4119752" y="3841844"/>
                </a:lnTo>
                <a:lnTo>
                  <a:pt x="3873689" y="3848194"/>
                </a:lnTo>
                <a:lnTo>
                  <a:pt x="3627627" y="3856131"/>
                </a:lnTo>
                <a:lnTo>
                  <a:pt x="3379977" y="3867244"/>
                </a:lnTo>
                <a:lnTo>
                  <a:pt x="3129152" y="3879944"/>
                </a:lnTo>
                <a:lnTo>
                  <a:pt x="2878327" y="3892644"/>
                </a:lnTo>
                <a:lnTo>
                  <a:pt x="2625914" y="3908519"/>
                </a:lnTo>
                <a:lnTo>
                  <a:pt x="2371914" y="3927569"/>
                </a:lnTo>
                <a:lnTo>
                  <a:pt x="2119501" y="3946619"/>
                </a:lnTo>
                <a:lnTo>
                  <a:pt x="1863914" y="3968844"/>
                </a:lnTo>
                <a:lnTo>
                  <a:pt x="1606739" y="3992656"/>
                </a:lnTo>
                <a:lnTo>
                  <a:pt x="1352739" y="4018056"/>
                </a:lnTo>
                <a:lnTo>
                  <a:pt x="1095564" y="4048219"/>
                </a:lnTo>
                <a:lnTo>
                  <a:pt x="839977" y="4079969"/>
                </a:lnTo>
                <a:lnTo>
                  <a:pt x="582801" y="4111719"/>
                </a:lnTo>
                <a:lnTo>
                  <a:pt x="327214" y="4148231"/>
                </a:lnTo>
                <a:lnTo>
                  <a:pt x="71627" y="4186331"/>
                </a:lnTo>
                <a:lnTo>
                  <a:pt x="0" y="4197454"/>
                </a:lnTo>
                <a:close/>
              </a:path>
            </a:pathLst>
          </a:custGeom>
        </p:spPr>
      </p:pic>
      <p:sp>
        <p:nvSpPr>
          <p:cNvPr id="12" name="Rectangle 11">
            <a:extLst>
              <a:ext uri="{FF2B5EF4-FFF2-40B4-BE49-F238E27FC236}">
                <a16:creationId xmlns:a16="http://schemas.microsoft.com/office/drawing/2014/main" id="{D8128B2E-5871-4FE1-A4EC-AA3F53CAE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0CDEDEC4-14FA-46B9-8275-A925AB6228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5421695"/>
      </p:ext>
    </p:extLst>
  </p:cSld>
  <p:clrMapOvr>
    <a:masterClrMapping/>
  </p:clrMapOvr>
  <mc:AlternateContent xmlns:mc="http://schemas.openxmlformats.org/markup-compatibility/2006" xmlns:p14="http://schemas.microsoft.com/office/powerpoint/2010/main">
    <mc:Choice Requires="p14">
      <p:transition spd="slow" p14:dur="2000" advTm="20586"/>
    </mc:Choice>
    <mc:Fallback xmlns="">
      <p:transition spd="slow" advTm="20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729AA"/>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ED56E41F-B8E0-4D18-B554-FD40260DE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grpSp>
        <p:nvGrpSpPr>
          <p:cNvPr id="61" name="Group 60">
            <a:extLst>
              <a:ext uri="{FF2B5EF4-FFF2-40B4-BE49-F238E27FC236}">
                <a16:creationId xmlns:a16="http://schemas.microsoft.com/office/drawing/2014/main" id="{2DB31E17-E562-4F82-98D0-858C84120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62" name="Picture 61">
              <a:extLst>
                <a:ext uri="{FF2B5EF4-FFF2-40B4-BE49-F238E27FC236}">
                  <a16:creationId xmlns:a16="http://schemas.microsoft.com/office/drawing/2014/main" id="{58BF3B07-5EF6-4E5B-834E-C1398DB60AD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3" name="Rectangle 62">
              <a:extLst>
                <a:ext uri="{FF2B5EF4-FFF2-40B4-BE49-F238E27FC236}">
                  <a16:creationId xmlns:a16="http://schemas.microsoft.com/office/drawing/2014/main" id="{3DDA1859-D108-4C60-B38B-C85485AB3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4" name="Picture 63">
              <a:extLst>
                <a:ext uri="{FF2B5EF4-FFF2-40B4-BE49-F238E27FC236}">
                  <a16:creationId xmlns:a16="http://schemas.microsoft.com/office/drawing/2014/main" id="{E498EA77-084B-43CC-B94D-566F1D8E1EE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5" name="Picture 64">
              <a:extLst>
                <a:ext uri="{FF2B5EF4-FFF2-40B4-BE49-F238E27FC236}">
                  <a16:creationId xmlns:a16="http://schemas.microsoft.com/office/drawing/2014/main" id="{99B16D3F-47E8-419E-9C4E-ED6FC918FB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67" name="Rectangle 66">
            <a:extLst>
              <a:ext uri="{FF2B5EF4-FFF2-40B4-BE49-F238E27FC236}">
                <a16:creationId xmlns:a16="http://schemas.microsoft.com/office/drawing/2014/main" id="{23E937B9-07EE-456A-A31C-41A8866E2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aramond" panose="02020404030301010803"/>
              <a:ea typeface="+mn-ea"/>
              <a:cs typeface="+mn-cs"/>
            </a:endParaRPr>
          </a:p>
        </p:txBody>
      </p:sp>
      <p:pic>
        <p:nvPicPr>
          <p:cNvPr id="3" name="Picture 2" descr="A close up of a sign&#10;&#10;Description automatically generated">
            <a:extLst>
              <a:ext uri="{FF2B5EF4-FFF2-40B4-BE49-F238E27FC236}">
                <a16:creationId xmlns:a16="http://schemas.microsoft.com/office/drawing/2014/main" id="{193BE8A9-8CF5-4958-B321-FB546B36B57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412683" y="1914328"/>
            <a:ext cx="5278777" cy="2850539"/>
          </a:xfrm>
          <a:prstGeom prst="rect">
            <a:avLst/>
          </a:prstGeom>
        </p:spPr>
      </p:pic>
      <p:cxnSp>
        <p:nvCxnSpPr>
          <p:cNvPr id="69" name="Straight Connector 68">
            <a:extLst>
              <a:ext uri="{FF2B5EF4-FFF2-40B4-BE49-F238E27FC236}">
                <a16:creationId xmlns:a16="http://schemas.microsoft.com/office/drawing/2014/main" id="{FD2308B7-2829-44DD-B213-27EEBDED1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0" name="Content Placeholder 2">
            <a:extLst>
              <a:ext uri="{FF2B5EF4-FFF2-40B4-BE49-F238E27FC236}">
                <a16:creationId xmlns:a16="http://schemas.microsoft.com/office/drawing/2014/main" id="{A4AE68C4-8FB2-4564-AA7D-E0BF358E7B81}"/>
              </a:ext>
            </a:extLst>
          </p:cNvPr>
          <p:cNvSpPr>
            <a:spLocks noGrp="1"/>
          </p:cNvSpPr>
          <p:nvPr>
            <p:ph sz="quarter" idx="13"/>
          </p:nvPr>
        </p:nvSpPr>
        <p:spPr>
          <a:xfrm>
            <a:off x="7535824" y="1360764"/>
            <a:ext cx="3360771" cy="4515104"/>
          </a:xfrm>
        </p:spPr>
        <p:txBody>
          <a:bodyPr>
            <a:normAutofit/>
          </a:bodyPr>
          <a:lstStyle/>
          <a:p>
            <a:pPr marL="0" indent="0">
              <a:buNone/>
            </a:pPr>
            <a:r>
              <a:rPr lang="en-US" sz="3200" dirty="0">
                <a:solidFill>
                  <a:srgbClr val="262626"/>
                </a:solidFill>
                <a:latin typeface="+mj-lt"/>
              </a:rPr>
              <a:t>PLEASE TAKE THIS POST-PRESENTATION SURVEY</a:t>
            </a:r>
            <a:endParaRPr lang="en-US" sz="3200" dirty="0">
              <a:solidFill>
                <a:srgbClr val="262626"/>
              </a:solidFill>
              <a:latin typeface="+mj-lt"/>
              <a:hlinkClick r:id="rId9"/>
            </a:endParaRPr>
          </a:p>
          <a:p>
            <a:pPr marL="0" indent="0">
              <a:buNone/>
            </a:pPr>
            <a:r>
              <a:rPr lang="en-US" sz="2200" dirty="0">
                <a:solidFill>
                  <a:srgbClr val="262626"/>
                </a:solidFill>
                <a:hlinkClick r:id="rId9"/>
              </a:rPr>
              <a:t>https://docs.google.com/forms/d/e/1FAIpQLSfon72xhPX10PnyMmqHf7YVsCEKBlElM_CfXxakT_PXmMp9nA/viewform?usp=sf_link</a:t>
            </a:r>
            <a:endParaRPr lang="en-US" sz="2200" dirty="0">
              <a:solidFill>
                <a:srgbClr val="262626"/>
              </a:solidFill>
            </a:endParaRPr>
          </a:p>
          <a:p>
            <a:pPr marL="0" indent="0">
              <a:buNone/>
            </a:pPr>
            <a:endParaRPr lang="en-US" sz="2200" dirty="0">
              <a:solidFill>
                <a:srgbClr val="262626"/>
              </a:solidFill>
            </a:endParaRPr>
          </a:p>
          <a:p>
            <a:pPr marL="0" indent="0">
              <a:buNone/>
            </a:pPr>
            <a:endParaRPr lang="en-US" sz="2200" dirty="0">
              <a:solidFill>
                <a:srgbClr val="262626"/>
              </a:solidFill>
            </a:endParaRPr>
          </a:p>
        </p:txBody>
      </p:sp>
      <p:sp>
        <p:nvSpPr>
          <p:cNvPr id="7" name="TextBox 6">
            <a:extLst>
              <a:ext uri="{FF2B5EF4-FFF2-40B4-BE49-F238E27FC236}">
                <a16:creationId xmlns:a16="http://schemas.microsoft.com/office/drawing/2014/main" id="{8D69B12B-902D-49C2-B60C-7EBE0904EC07}"/>
              </a:ext>
            </a:extLst>
          </p:cNvPr>
          <p:cNvSpPr txBox="1"/>
          <p:nvPr/>
        </p:nvSpPr>
        <p:spPr>
          <a:xfrm>
            <a:off x="9699009" y="6870700"/>
            <a:ext cx="249299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10" tooltip="http://kidocs.org/2015/04/all-about-that-medstar-bas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11" tooltip="https://creativecommons.org/licenses/by-nc-sa/3.0/">
                  <a:extLst>
                    <a:ext uri="{A12FA001-AC4F-418D-AE19-62706E023703}">
                      <ahyp:hlinkClr xmlns:ahyp="http://schemas.microsoft.com/office/drawing/2018/hyperlinkcolor" val="tx"/>
                    </a:ext>
                  </a:extLst>
                </a:hlinkClick>
              </a:rPr>
              <a:t>CC BY-SA-NC</a:t>
            </a:r>
            <a:endPar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sp>
        <p:nvSpPr>
          <p:cNvPr id="4" name="TextBox 3">
            <a:extLst>
              <a:ext uri="{FF2B5EF4-FFF2-40B4-BE49-F238E27FC236}">
                <a16:creationId xmlns:a16="http://schemas.microsoft.com/office/drawing/2014/main" id="{A71E6EFB-9B92-4A22-B65F-F7BAD35C169C}"/>
              </a:ext>
            </a:extLst>
          </p:cNvPr>
          <p:cNvSpPr txBox="1"/>
          <p:nvPr/>
        </p:nvSpPr>
        <p:spPr>
          <a:xfrm>
            <a:off x="4353961" y="4564812"/>
            <a:ext cx="2337499"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8" tooltip="http://capreform.eu/eurobarometer-food-security-surve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hlinkClick r:id="rId12"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latin typeface="Garamond" panose="02020404030301010803"/>
              <a:ea typeface="+mn-ea"/>
              <a:cs typeface="+mn-cs"/>
            </a:endParaRPr>
          </a:p>
        </p:txBody>
      </p:sp>
      <p:pic>
        <p:nvPicPr>
          <p:cNvPr id="5" name="Audio 4">
            <a:hlinkClick r:id="" action="ppaction://media"/>
            <a:extLst>
              <a:ext uri="{FF2B5EF4-FFF2-40B4-BE49-F238E27FC236}">
                <a16:creationId xmlns:a16="http://schemas.microsoft.com/office/drawing/2014/main" id="{C4DEAC3C-7519-4FE1-9F0E-7774E8AE375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0926876"/>
      </p:ext>
    </p:extLst>
  </p:cSld>
  <p:clrMapOvr>
    <a:masterClrMapping/>
  </p:clrMapOvr>
  <mc:AlternateContent xmlns:mc="http://schemas.openxmlformats.org/markup-compatibility/2006" xmlns:p14="http://schemas.microsoft.com/office/powerpoint/2010/main">
    <mc:Choice Requires="p14">
      <p:transition spd="slow" p14:dur="2000" advTm="8153"/>
    </mc:Choice>
    <mc:Fallback xmlns="">
      <p:transition spd="slow" advTm="8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729A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C418-357D-441B-A817-81C880B90DE8}"/>
              </a:ext>
            </a:extLst>
          </p:cNvPr>
          <p:cNvSpPr>
            <a:spLocks noGrp="1"/>
          </p:cNvSpPr>
          <p:nvPr>
            <p:ph type="title"/>
          </p:nvPr>
        </p:nvSpPr>
        <p:spPr>
          <a:xfrm>
            <a:off x="1295402" y="982133"/>
            <a:ext cx="9601196" cy="1081264"/>
          </a:xfrm>
        </p:spPr>
        <p:txBody>
          <a:bodyPr>
            <a:normAutofit/>
          </a:bodyPr>
          <a:lstStyle/>
          <a:p>
            <a:r>
              <a:rPr lang="en-US" sz="3200" b="1" dirty="0"/>
              <a:t>Thank you for viewing this presentation about Healthcare Professional Careers!</a:t>
            </a:r>
          </a:p>
        </p:txBody>
      </p:sp>
      <p:sp>
        <p:nvSpPr>
          <p:cNvPr id="3" name="Content Placeholder 2">
            <a:extLst>
              <a:ext uri="{FF2B5EF4-FFF2-40B4-BE49-F238E27FC236}">
                <a16:creationId xmlns:a16="http://schemas.microsoft.com/office/drawing/2014/main" id="{2D913174-1463-4A3B-923F-099469B7D9E3}"/>
              </a:ext>
            </a:extLst>
          </p:cNvPr>
          <p:cNvSpPr>
            <a:spLocks noGrp="1"/>
          </p:cNvSpPr>
          <p:nvPr>
            <p:ph sz="quarter" idx="13"/>
          </p:nvPr>
        </p:nvSpPr>
        <p:spPr>
          <a:xfrm>
            <a:off x="501891" y="2063397"/>
            <a:ext cx="10928109" cy="3311189"/>
          </a:xfrm>
        </p:spPr>
        <p:txBody>
          <a:bodyPr>
            <a:normAutofit fontScale="40000" lnSpcReduction="20000"/>
          </a:bodyPr>
          <a:lstStyle/>
          <a:p>
            <a:pPr marL="0" indent="0" algn="ctr">
              <a:buNone/>
            </a:pPr>
            <a:r>
              <a:rPr lang="en-US" sz="2900" dirty="0"/>
              <a:t>Please feel free to contact OPAHEC with any questions or comments.</a:t>
            </a:r>
          </a:p>
          <a:p>
            <a:pPr marL="0" indent="0" algn="ctr">
              <a:buNone/>
            </a:pPr>
            <a:endParaRPr lang="en-US" sz="2900" dirty="0"/>
          </a:p>
          <a:p>
            <a:pPr algn="ctr"/>
            <a:r>
              <a:rPr lang="en-US" sz="2900" dirty="0">
                <a:solidFill>
                  <a:schemeClr val="tx1"/>
                </a:solidFill>
              </a:rPr>
              <a:t>Shellene Dougherty, Executive Director</a:t>
            </a:r>
          </a:p>
          <a:p>
            <a:pPr algn="ctr"/>
            <a:r>
              <a:rPr lang="en-US" sz="2900" dirty="0">
                <a:solidFill>
                  <a:schemeClr val="tx1"/>
                </a:solidFill>
                <a:hlinkClick r:id="rId5">
                  <a:extLst>
                    <a:ext uri="{A12FA001-AC4F-418D-AE19-62706E023703}">
                      <ahyp:hlinkClr xmlns:ahyp="http://schemas.microsoft.com/office/drawing/2018/hyperlinkcolor" val="tx"/>
                    </a:ext>
                  </a:extLst>
                </a:hlinkClick>
              </a:rPr>
              <a:t>shdougherty@samhealth.org</a:t>
            </a:r>
            <a:endParaRPr lang="en-US" sz="2900" dirty="0">
              <a:solidFill>
                <a:schemeClr val="tx1"/>
              </a:solidFill>
            </a:endParaRPr>
          </a:p>
          <a:p>
            <a:pPr algn="ctr"/>
            <a:r>
              <a:rPr lang="en-US" sz="2900" dirty="0">
                <a:solidFill>
                  <a:schemeClr val="tx1"/>
                </a:solidFill>
              </a:rPr>
              <a:t>Julia Labahn, Education Coordinator</a:t>
            </a:r>
          </a:p>
          <a:p>
            <a:pPr algn="ctr"/>
            <a:r>
              <a:rPr lang="en-US" sz="2900" dirty="0">
                <a:solidFill>
                  <a:schemeClr val="tx1"/>
                </a:solidFill>
                <a:hlinkClick r:id="rId6">
                  <a:extLst>
                    <a:ext uri="{A12FA001-AC4F-418D-AE19-62706E023703}">
                      <ahyp:hlinkClr xmlns:ahyp="http://schemas.microsoft.com/office/drawing/2018/hyperlinkcolor" val="tx"/>
                    </a:ext>
                  </a:extLst>
                </a:hlinkClick>
              </a:rPr>
              <a:t>Jlabahn@samhealth.org</a:t>
            </a:r>
            <a:endParaRPr lang="en-US" sz="2900" dirty="0">
              <a:solidFill>
                <a:schemeClr val="tx1"/>
              </a:solidFill>
            </a:endParaRPr>
          </a:p>
          <a:p>
            <a:pPr algn="ctr"/>
            <a:r>
              <a:rPr lang="en-US" sz="2900" dirty="0">
                <a:solidFill>
                  <a:schemeClr val="tx1"/>
                </a:solidFill>
              </a:rPr>
              <a:t>Petra Gutierrez, Education Coordinator</a:t>
            </a:r>
          </a:p>
          <a:p>
            <a:pPr algn="ctr"/>
            <a:r>
              <a:rPr lang="en-US" sz="2900" dirty="0">
                <a:solidFill>
                  <a:schemeClr val="tx1"/>
                </a:solidFill>
                <a:hlinkClick r:id="rId7">
                  <a:extLst>
                    <a:ext uri="{A12FA001-AC4F-418D-AE19-62706E023703}">
                      <ahyp:hlinkClr xmlns:ahyp="http://schemas.microsoft.com/office/drawing/2018/hyperlinkcolor" val="tx"/>
                    </a:ext>
                  </a:extLst>
                </a:hlinkClick>
              </a:rPr>
              <a:t>pgutierrez@samhealth.org</a:t>
            </a:r>
            <a:endParaRPr lang="en-US" sz="2900" dirty="0">
              <a:solidFill>
                <a:schemeClr val="tx1"/>
              </a:solidFill>
            </a:endParaRPr>
          </a:p>
          <a:p>
            <a:pPr algn="ctr"/>
            <a:r>
              <a:rPr lang="en-US" sz="2900" dirty="0">
                <a:solidFill>
                  <a:schemeClr val="tx1"/>
                </a:solidFill>
              </a:rPr>
              <a:t>Carmen Boone, Education Coordinator</a:t>
            </a:r>
          </a:p>
          <a:p>
            <a:pPr algn="ctr"/>
            <a:r>
              <a:rPr lang="en-US" sz="2900" dirty="0">
                <a:solidFill>
                  <a:schemeClr val="tx1"/>
                </a:solidFill>
                <a:hlinkClick r:id="rId8">
                  <a:extLst>
                    <a:ext uri="{A12FA001-AC4F-418D-AE19-62706E023703}">
                      <ahyp:hlinkClr xmlns:ahyp="http://schemas.microsoft.com/office/drawing/2018/hyperlinkcolor" val="tx"/>
                    </a:ext>
                  </a:extLst>
                </a:hlinkClick>
              </a:rPr>
              <a:t>carmenb@samhealth.org</a:t>
            </a:r>
            <a:endParaRPr lang="en-US" sz="2900" dirty="0">
              <a:solidFill>
                <a:schemeClr val="tx1"/>
              </a:solidFill>
            </a:endParaRPr>
          </a:p>
          <a:p>
            <a:pPr algn="ctr"/>
            <a:endParaRPr lang="en-US" sz="2900" dirty="0">
              <a:solidFill>
                <a:schemeClr val="tx1"/>
              </a:solidFill>
            </a:endParaRPr>
          </a:p>
          <a:p>
            <a:pPr marL="0" indent="0" algn="ctr">
              <a:buNone/>
            </a:pPr>
            <a:r>
              <a:rPr lang="en-US" sz="5000" b="1" dirty="0">
                <a:solidFill>
                  <a:schemeClr val="tx1"/>
                </a:solidFill>
                <a:hlinkClick r:id="rId9">
                  <a:extLst>
                    <a:ext uri="{A12FA001-AC4F-418D-AE19-62706E023703}">
                      <ahyp:hlinkClr xmlns:ahyp="http://schemas.microsoft.com/office/drawing/2018/hyperlinkcolor" val="tx"/>
                    </a:ext>
                  </a:extLst>
                </a:hlinkClick>
              </a:rPr>
              <a:t>www.opahec.org</a:t>
            </a:r>
            <a:endParaRPr lang="en-US" sz="5000" b="1" dirty="0">
              <a:solidFill>
                <a:schemeClr val="tx1"/>
              </a:solidFill>
            </a:endParaRPr>
          </a:p>
          <a:p>
            <a:pPr marL="0" indent="0" algn="ctr">
              <a:buNone/>
            </a:pPr>
            <a:endParaRPr lang="en-US" dirty="0"/>
          </a:p>
          <a:p>
            <a:pPr marL="0" indent="0">
              <a:buNone/>
            </a:pPr>
            <a:endParaRPr lang="en-US" dirty="0"/>
          </a:p>
        </p:txBody>
      </p:sp>
      <p:pic>
        <p:nvPicPr>
          <p:cNvPr id="6" name="Audio 5">
            <a:hlinkClick r:id="" action="ppaction://media"/>
            <a:extLst>
              <a:ext uri="{FF2B5EF4-FFF2-40B4-BE49-F238E27FC236}">
                <a16:creationId xmlns:a16="http://schemas.microsoft.com/office/drawing/2014/main" id="{4500FC12-7FE3-4DE2-B459-D828B522A4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7394478"/>
      </p:ext>
    </p:extLst>
  </p:cSld>
  <p:clrMapOvr>
    <a:masterClrMapping/>
  </p:clrMapOvr>
  <mc:AlternateContent xmlns:mc="http://schemas.openxmlformats.org/markup-compatibility/2006" xmlns:p14="http://schemas.microsoft.com/office/powerpoint/2010/main">
    <mc:Choice Requires="p14">
      <p:transition spd="slow" p14:dur="2000" advTm="16216"/>
    </mc:Choice>
    <mc:Fallback xmlns="">
      <p:transition spd="slow" advTm="1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E5F196-BD5F-4577-B984-62966ADEBB41}"/>
              </a:ext>
            </a:extLst>
          </p:cNvPr>
          <p:cNvSpPr txBox="1"/>
          <p:nvPr/>
        </p:nvSpPr>
        <p:spPr>
          <a:xfrm>
            <a:off x="2213811" y="1411705"/>
            <a:ext cx="7700210" cy="4124206"/>
          </a:xfrm>
          <a:prstGeom prst="rect">
            <a:avLst/>
          </a:prstGeom>
          <a:noFill/>
        </p:spPr>
        <p:txBody>
          <a:bodyPr wrap="square" rtlCol="0">
            <a:spAutoFit/>
          </a:bodyPr>
          <a:lstStyle/>
          <a:p>
            <a:r>
              <a:rPr lang="en-US" sz="2800" b="1" dirty="0">
                <a:latin typeface="+mj-lt"/>
              </a:rPr>
              <a:t>REFERENCES:</a:t>
            </a:r>
          </a:p>
          <a:p>
            <a:endParaRPr lang="en-US" dirty="0"/>
          </a:p>
          <a:p>
            <a:r>
              <a:rPr lang="en-US" dirty="0"/>
              <a:t>Julita. (2018, July 23). Difference Between Technician and Technologist. Retrieved August 27, 2020, from </a:t>
            </a:r>
            <a:r>
              <a:rPr lang="en-US" dirty="0">
                <a:hlinkClick r:id="rId2"/>
              </a:rPr>
              <a:t>http://www.differencebetween.net/miscellaneous/difference-between-technician-and-technologist/</a:t>
            </a:r>
            <a:endParaRPr lang="en-US" dirty="0"/>
          </a:p>
          <a:p>
            <a:endParaRPr lang="en-US" dirty="0"/>
          </a:p>
          <a:p>
            <a:r>
              <a:rPr lang="en-US" dirty="0"/>
              <a:t>What is Allied Health? (n.d.). Retrieved August 27, 2020, from </a:t>
            </a:r>
            <a:r>
              <a:rPr lang="en-US" dirty="0">
                <a:hlinkClick r:id="rId3"/>
              </a:rPr>
              <a:t>https://www.asahp.org/what-is</a:t>
            </a:r>
            <a:endParaRPr lang="en-US" dirty="0"/>
          </a:p>
          <a:p>
            <a:endParaRPr lang="en-US" dirty="0"/>
          </a:p>
          <a:p>
            <a:endParaRPr lang="en-US"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id="{AF5E580D-70AE-4D1D-9707-C699DD08CFF1}"/>
              </a:ext>
            </a:extLst>
          </p:cNvPr>
          <p:cNvSpPr/>
          <p:nvPr/>
        </p:nvSpPr>
        <p:spPr>
          <a:xfrm>
            <a:off x="2213811" y="5446295"/>
            <a:ext cx="5584874" cy="1138773"/>
          </a:xfrm>
          <a:prstGeom prst="rect">
            <a:avLst/>
          </a:prstGeom>
        </p:spPr>
        <p:txBody>
          <a:bodyPr wrap="square">
            <a:spAutoFit/>
          </a:bodyPr>
          <a:lstStyle/>
          <a:p>
            <a:r>
              <a:rPr lang="en-US" sz="1000" dirty="0"/>
              <a:t>This presentation was supported by the Health Resources and Services Administration (HRSA) of the U.S. Department of Health and Human Services (HHS) as part of a subaward totaling $101,995 (33%) financed with Federal funding and $210,226 (67%) financed with non-Federal sources. The contents are those of the author(s) and do not necessary represent the official views of, nor an endorsement, by HRSA, HHS or the U.S. Government</a:t>
            </a:r>
            <a:r>
              <a:rPr lang="en-US" dirty="0"/>
              <a:t>.</a:t>
            </a:r>
          </a:p>
        </p:txBody>
      </p:sp>
    </p:spTree>
    <p:extLst>
      <p:ext uri="{BB962C8B-B14F-4D97-AF65-F5344CB8AC3E}">
        <p14:creationId xmlns:p14="http://schemas.microsoft.com/office/powerpoint/2010/main" val="1253618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4" name="Rectangle 22">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9E7DD44C-FFA5-4B3D-96F5-8F4B6EB0165B}"/>
              </a:ext>
            </a:extLst>
          </p:cNvPr>
          <p:cNvSpPr txBox="1"/>
          <p:nvPr/>
        </p:nvSpPr>
        <p:spPr>
          <a:xfrm>
            <a:off x="1154954" y="973668"/>
            <a:ext cx="8761413" cy="706964"/>
          </a:xfrm>
          <a:prstGeom prst="rect">
            <a:avLst/>
          </a:prstGeom>
        </p:spPr>
        <p:txBody>
          <a:bodyPr vert="horz" lIns="91440" tIns="45720" rIns="91440" bIns="45720" rtlCol="0" anchor="ctr">
            <a:noAutofit/>
          </a:bodyPr>
          <a:lstStyle/>
          <a:p>
            <a:pPr>
              <a:spcBef>
                <a:spcPct val="0"/>
              </a:spcBef>
              <a:spcAft>
                <a:spcPts val="600"/>
              </a:spcAft>
            </a:pPr>
            <a:r>
              <a:rPr lang="en-US" sz="4400" b="1" i="0" kern="1200" dirty="0">
                <a:solidFill>
                  <a:srgbClr val="EBEBEB"/>
                </a:solidFill>
                <a:latin typeface="+mj-lt"/>
                <a:ea typeface="+mj-ea"/>
                <a:cs typeface="+mj-cs"/>
              </a:rPr>
              <a:t>OBJECTIVES:</a:t>
            </a:r>
          </a:p>
        </p:txBody>
      </p:sp>
      <p:pic>
        <p:nvPicPr>
          <p:cNvPr id="9" name="Graphic 8" descr="Teacher">
            <a:extLst>
              <a:ext uri="{FF2B5EF4-FFF2-40B4-BE49-F238E27FC236}">
                <a16:creationId xmlns:a16="http://schemas.microsoft.com/office/drawing/2014/main" id="{6229D2BD-AE5D-4B77-B02C-81516B268B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1467" y="2793582"/>
            <a:ext cx="3031901" cy="3031901"/>
          </a:xfrm>
          <a:prstGeom prst="roundRect">
            <a:avLst>
              <a:gd name="adj" fmla="val 1858"/>
            </a:avLst>
          </a:prstGeom>
          <a:effectLst>
            <a:outerShdw blurRad="50800" dist="50800" dir="5400000" algn="tl" rotWithShape="0">
              <a:srgbClr val="000000">
                <a:alpha val="43000"/>
              </a:srgbClr>
            </a:outerShdw>
          </a:effectLst>
        </p:spPr>
      </p:pic>
      <p:sp>
        <p:nvSpPr>
          <p:cNvPr id="5" name="TextBox 4">
            <a:extLst>
              <a:ext uri="{FF2B5EF4-FFF2-40B4-BE49-F238E27FC236}">
                <a16:creationId xmlns:a16="http://schemas.microsoft.com/office/drawing/2014/main" id="{128BFAF4-98E4-456D-AA84-39E0772BC13D}"/>
              </a:ext>
            </a:extLst>
          </p:cNvPr>
          <p:cNvSpPr txBox="1"/>
          <p:nvPr/>
        </p:nvSpPr>
        <p:spPr>
          <a:xfrm>
            <a:off x="4641336" y="2603500"/>
            <a:ext cx="6551597" cy="3416300"/>
          </a:xfrm>
          <a:prstGeom prst="rect">
            <a:avLst/>
          </a:prstGeom>
        </p:spPr>
        <p:txBody>
          <a:bodyPr vert="horz" lIns="91440" tIns="45720" rIns="91440" bIns="45720" rtlCol="0" anchor="ctr">
            <a:normAutofit/>
          </a:bodyPr>
          <a:lstStyle/>
          <a:p>
            <a:pPr lvl="0">
              <a:spcBef>
                <a:spcPts val="1000"/>
              </a:spcBef>
              <a:buClr>
                <a:schemeClr val="accent1"/>
              </a:buClr>
              <a:buSzPct val="80000"/>
              <a:defRPr/>
            </a:pPr>
            <a:r>
              <a:rPr lang="en-US" dirty="0">
                <a:solidFill>
                  <a:schemeClr val="tx1">
                    <a:lumMod val="75000"/>
                    <a:lumOff val="25000"/>
                  </a:schemeClr>
                </a:solidFill>
              </a:rPr>
              <a:t>After this presentation, students will be about to:</a:t>
            </a:r>
          </a:p>
          <a:p>
            <a:pPr lvl="0">
              <a:spcBef>
                <a:spcPts val="1000"/>
              </a:spcBef>
              <a:buClr>
                <a:schemeClr val="accent1"/>
              </a:buClr>
              <a:buSzPct val="80000"/>
              <a:buFont typeface="Wingdings 3" charset="2"/>
              <a:buChar char=""/>
              <a:defRPr/>
            </a:pPr>
            <a:endParaRPr lang="en-US" dirty="0">
              <a:solidFill>
                <a:schemeClr val="tx1">
                  <a:lumMod val="75000"/>
                  <a:lumOff val="25000"/>
                </a:schemeClr>
              </a:solidFill>
            </a:endParaRPr>
          </a:p>
          <a:p>
            <a:pPr marL="342900" lvl="0" indent="-342900">
              <a:spcBef>
                <a:spcPts val="1000"/>
              </a:spcBef>
              <a:buClr>
                <a:schemeClr val="accent1"/>
              </a:buClr>
              <a:buSzPct val="80000"/>
              <a:buFont typeface="Wingdings 3" charset="2"/>
              <a:buChar char=""/>
              <a:defRPr/>
            </a:pPr>
            <a:r>
              <a:rPr lang="en-US" dirty="0">
                <a:solidFill>
                  <a:schemeClr val="tx1">
                    <a:lumMod val="75000"/>
                    <a:lumOff val="25000"/>
                  </a:schemeClr>
                </a:solidFill>
              </a:rPr>
              <a:t>List 5 different types of Healthcare Professional careers</a:t>
            </a:r>
          </a:p>
          <a:p>
            <a:pPr marL="342900" lvl="0" indent="-342900">
              <a:spcBef>
                <a:spcPts val="1000"/>
              </a:spcBef>
              <a:buClr>
                <a:schemeClr val="accent1"/>
              </a:buClr>
              <a:buSzPct val="80000"/>
              <a:buFont typeface="Wingdings 3" charset="2"/>
              <a:buChar char=""/>
              <a:defRPr/>
            </a:pPr>
            <a:r>
              <a:rPr lang="en-US" dirty="0">
                <a:solidFill>
                  <a:schemeClr val="tx1">
                    <a:lumMod val="75000"/>
                    <a:lumOff val="25000"/>
                  </a:schemeClr>
                </a:solidFill>
              </a:rPr>
              <a:t>Explain the educational requirements </a:t>
            </a:r>
          </a:p>
          <a:p>
            <a:pPr marL="342900" lvl="0" indent="-342900">
              <a:spcBef>
                <a:spcPts val="1000"/>
              </a:spcBef>
              <a:buClr>
                <a:schemeClr val="accent1"/>
              </a:buClr>
              <a:buSzPct val="80000"/>
              <a:buFont typeface="Wingdings 3" charset="2"/>
              <a:buChar char=""/>
              <a:defRPr/>
            </a:pPr>
            <a:r>
              <a:rPr lang="en-US" dirty="0">
                <a:solidFill>
                  <a:schemeClr val="tx1">
                    <a:lumMod val="75000"/>
                    <a:lumOff val="25000"/>
                  </a:schemeClr>
                </a:solidFill>
              </a:rPr>
              <a:t>Name at least 4 skills &amp; competencies needed to work in these professions.</a:t>
            </a:r>
          </a:p>
        </p:txBody>
      </p:sp>
      <p:pic>
        <p:nvPicPr>
          <p:cNvPr id="3" name="Audio 2">
            <a:hlinkClick r:id="" action="ppaction://media"/>
            <a:extLst>
              <a:ext uri="{FF2B5EF4-FFF2-40B4-BE49-F238E27FC236}">
                <a16:creationId xmlns:a16="http://schemas.microsoft.com/office/drawing/2014/main" id="{28D728D9-31A8-4BCB-B63E-BAD1BC17AC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9792777"/>
      </p:ext>
    </p:extLst>
  </p:cSld>
  <p:clrMapOvr>
    <a:masterClrMapping/>
  </p:clrMapOvr>
  <mc:AlternateContent xmlns:mc="http://schemas.openxmlformats.org/markup-compatibility/2006" xmlns:p14="http://schemas.microsoft.com/office/powerpoint/2010/main">
    <mc:Choice Requires="p14">
      <p:transition spd="slow" p14:dur="2000" advTm="16801"/>
    </mc:Choice>
    <mc:Fallback xmlns="">
      <p:transition spd="slow" advTm="16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9" name="Rectangle 18">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3" name="Picture 2" descr="A group of people in a room&#10;&#10;Description automatically generated">
            <a:extLst>
              <a:ext uri="{FF2B5EF4-FFF2-40B4-BE49-F238E27FC236}">
                <a16:creationId xmlns:a16="http://schemas.microsoft.com/office/drawing/2014/main" id="{F55A0AD4-4DDA-414B-A06A-5CBDB1E76F50}"/>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6872" r="-1"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26"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5" name="TextBox 4">
            <a:extLst>
              <a:ext uri="{FF2B5EF4-FFF2-40B4-BE49-F238E27FC236}">
                <a16:creationId xmlns:a16="http://schemas.microsoft.com/office/drawing/2014/main" id="{C35B138B-E6A7-4EED-85BE-6C0CA90D48FC}"/>
              </a:ext>
            </a:extLst>
          </p:cNvPr>
          <p:cNvSpPr txBox="1"/>
          <p:nvPr/>
        </p:nvSpPr>
        <p:spPr>
          <a:xfrm>
            <a:off x="5695061" y="1241266"/>
            <a:ext cx="5428551" cy="3153753"/>
          </a:xfrm>
          <a:prstGeom prst="rect">
            <a:avLst/>
          </a:prstGeom>
        </p:spPr>
        <p:txBody>
          <a:bodyPr vert="horz" lIns="91440" tIns="45720" rIns="91440" bIns="45720" rtlCol="0" anchor="b">
            <a:normAutofit/>
          </a:bodyPr>
          <a:lstStyle/>
          <a:p>
            <a:pPr>
              <a:spcBef>
                <a:spcPct val="0"/>
              </a:spcBef>
              <a:spcAft>
                <a:spcPts val="600"/>
              </a:spcAft>
            </a:pPr>
            <a:r>
              <a:rPr lang="en-US" sz="5400" b="1" dirty="0">
                <a:solidFill>
                  <a:schemeClr val="bg2"/>
                </a:solidFill>
                <a:latin typeface="+mj-lt"/>
                <a:ea typeface="+mj-ea"/>
                <a:cs typeface="+mj-cs"/>
              </a:rPr>
              <a:t>WHAT IS ALLIED HEALTH?</a:t>
            </a:r>
          </a:p>
        </p:txBody>
      </p:sp>
      <p:sp>
        <p:nvSpPr>
          <p:cNvPr id="28" name="Rectangle 27">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2E8B526C-B234-492F-86AF-ABF43C1E8863}"/>
              </a:ext>
            </a:extLst>
          </p:cNvPr>
          <p:cNvSpPr txBox="1"/>
          <p:nvPr/>
        </p:nvSpPr>
        <p:spPr>
          <a:xfrm>
            <a:off x="9511459" y="6657945"/>
            <a:ext cx="268054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7" tooltip="https://en.wikipedia.org/wiki/Occupational_therapy">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8" name="Audio 7">
            <a:hlinkClick r:id="" action="ppaction://media"/>
            <a:extLst>
              <a:ext uri="{FF2B5EF4-FFF2-40B4-BE49-F238E27FC236}">
                <a16:creationId xmlns:a16="http://schemas.microsoft.com/office/drawing/2014/main" id="{D78A2AA9-ACC0-4A89-8CFC-8F71DDA36B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9728813"/>
      </p:ext>
    </p:extLst>
  </p:cSld>
  <p:clrMapOvr>
    <a:masterClrMapping/>
  </p:clrMapOvr>
  <mc:AlternateContent xmlns:mc="http://schemas.openxmlformats.org/markup-compatibility/2006" xmlns:p14="http://schemas.microsoft.com/office/powerpoint/2010/main">
    <mc:Choice Requires="p14">
      <p:transition spd="slow" p14:dur="2000" advTm="69838"/>
    </mc:Choice>
    <mc:Fallback xmlns="">
      <p:transition spd="slow" advTm="69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Rectangle 1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3" name="Rectangle 12">
            <a:extLst>
              <a:ext uri="{FF2B5EF4-FFF2-40B4-BE49-F238E27FC236}">
                <a16:creationId xmlns:a16="http://schemas.microsoft.com/office/drawing/2014/main" id="{02E8BD2A-4014-4DC6-A228-4ECE6A0AA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a16="http://schemas.microsoft.com/office/drawing/2014/main" id="{3896CA42-3323-41E5-B809-CD790B2AA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5">
            <a:extLst>
              <a:ext uri="{FF2B5EF4-FFF2-40B4-BE49-F238E27FC236}">
                <a16:creationId xmlns:a16="http://schemas.microsoft.com/office/drawing/2014/main" id="{EA2FE539-0B6F-4FAE-A391-B46476F46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9" name="Freeform: Shape 18">
            <a:extLst>
              <a:ext uri="{FF2B5EF4-FFF2-40B4-BE49-F238E27FC236}">
                <a16:creationId xmlns:a16="http://schemas.microsoft.com/office/drawing/2014/main" id="{BD5A14FB-50A2-4964-8B07-EE40D1CE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1" name="Freeform 5">
            <a:extLst>
              <a:ext uri="{FF2B5EF4-FFF2-40B4-BE49-F238E27FC236}">
                <a16:creationId xmlns:a16="http://schemas.microsoft.com/office/drawing/2014/main" id="{FD63331C-DD2E-43D8-9511-B44EC057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extBox 1">
            <a:extLst>
              <a:ext uri="{FF2B5EF4-FFF2-40B4-BE49-F238E27FC236}">
                <a16:creationId xmlns:a16="http://schemas.microsoft.com/office/drawing/2014/main" id="{E95DDE2E-8BE5-4BB1-9479-29D4B6AC2556}"/>
              </a:ext>
            </a:extLst>
          </p:cNvPr>
          <p:cNvSpPr txBox="1"/>
          <p:nvPr/>
        </p:nvSpPr>
        <p:spPr>
          <a:xfrm>
            <a:off x="5232771" y="437513"/>
            <a:ext cx="6535894" cy="5954325"/>
          </a:xfrm>
          <a:prstGeom prst="rect">
            <a:avLst/>
          </a:prstGeom>
        </p:spPr>
        <p:txBody>
          <a:bodyPr vert="horz" lIns="91440" tIns="45720" rIns="91440" bIns="45720" rtlCol="0" anchor="ctr">
            <a:normAutofit/>
          </a:bodyPr>
          <a:lstStyle/>
          <a:p>
            <a:pPr algn="ctr">
              <a:spcBef>
                <a:spcPct val="0"/>
              </a:spcBef>
              <a:spcAft>
                <a:spcPts val="600"/>
              </a:spcAft>
            </a:pPr>
            <a:r>
              <a:rPr lang="en-US" sz="5400" b="1" dirty="0">
                <a:solidFill>
                  <a:schemeClr val="bg2"/>
                </a:solidFill>
                <a:latin typeface="+mj-lt"/>
                <a:ea typeface="+mj-ea"/>
                <a:cs typeface="+mj-cs"/>
              </a:rPr>
              <a:t>TECHNICIAN VS.</a:t>
            </a:r>
          </a:p>
          <a:p>
            <a:pPr algn="ctr">
              <a:spcBef>
                <a:spcPct val="0"/>
              </a:spcBef>
              <a:spcAft>
                <a:spcPts val="600"/>
              </a:spcAft>
            </a:pPr>
            <a:r>
              <a:rPr lang="en-US" sz="5400" b="1" dirty="0">
                <a:solidFill>
                  <a:schemeClr val="bg2"/>
                </a:solidFill>
                <a:latin typeface="+mj-lt"/>
                <a:ea typeface="+mj-ea"/>
                <a:cs typeface="+mj-cs"/>
              </a:rPr>
              <a:t>TECHNOLOGIST</a:t>
            </a:r>
          </a:p>
        </p:txBody>
      </p:sp>
      <p:pic>
        <p:nvPicPr>
          <p:cNvPr id="10" name="Audio 9">
            <a:hlinkClick r:id="" action="ppaction://media"/>
            <a:extLst>
              <a:ext uri="{FF2B5EF4-FFF2-40B4-BE49-F238E27FC236}">
                <a16:creationId xmlns:a16="http://schemas.microsoft.com/office/drawing/2014/main" id="{1BFA2723-8290-429C-84F6-8CA637133E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14" name="Picture 13" descr="A picture containing person, building, person, food&#10;&#10;Description automatically generated">
            <a:extLst>
              <a:ext uri="{FF2B5EF4-FFF2-40B4-BE49-F238E27FC236}">
                <a16:creationId xmlns:a16="http://schemas.microsoft.com/office/drawing/2014/main" id="{42E88AB4-D143-4966-82DD-47F81003290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57759" y="1957136"/>
            <a:ext cx="3679658" cy="2943726"/>
          </a:xfrm>
          <a:prstGeom prst="rect">
            <a:avLst/>
          </a:prstGeom>
        </p:spPr>
      </p:pic>
      <p:sp>
        <p:nvSpPr>
          <p:cNvPr id="16" name="TextBox 15">
            <a:extLst>
              <a:ext uri="{FF2B5EF4-FFF2-40B4-BE49-F238E27FC236}">
                <a16:creationId xmlns:a16="http://schemas.microsoft.com/office/drawing/2014/main" id="{B3ED04EA-EBEA-4CB2-BB3B-2F3DF2680504}"/>
              </a:ext>
            </a:extLst>
          </p:cNvPr>
          <p:cNvSpPr txBox="1"/>
          <p:nvPr/>
        </p:nvSpPr>
        <p:spPr>
          <a:xfrm>
            <a:off x="738424" y="4979868"/>
            <a:ext cx="3152086" cy="369332"/>
          </a:xfrm>
          <a:prstGeom prst="rect">
            <a:avLst/>
          </a:prstGeom>
          <a:noFill/>
        </p:spPr>
        <p:txBody>
          <a:bodyPr wrap="square" rtlCol="0">
            <a:spAutoFit/>
          </a:bodyPr>
          <a:lstStyle/>
          <a:p>
            <a:r>
              <a:rPr lang="en-US" sz="900" dirty="0">
                <a:hlinkClick r:id="rId8" tooltip="https://en.wikipedia.org/wiki/Pharmacist"/>
              </a:rPr>
              <a:t>This Photo</a:t>
            </a:r>
            <a:r>
              <a:rPr lang="en-US" sz="900" dirty="0"/>
              <a:t> by Unknown Author is licensed under </a:t>
            </a:r>
            <a:r>
              <a:rPr lang="en-US" sz="900" dirty="0">
                <a:hlinkClick r:id="rId9" tooltip="https://creativecommons.org/licenses/by-sa/3.0/"/>
              </a:rPr>
              <a:t>CC BY-SA</a:t>
            </a:r>
            <a:endParaRPr lang="en-US" sz="900" dirty="0"/>
          </a:p>
        </p:txBody>
      </p:sp>
    </p:spTree>
    <p:extLst>
      <p:ext uri="{BB962C8B-B14F-4D97-AF65-F5344CB8AC3E}">
        <p14:creationId xmlns:p14="http://schemas.microsoft.com/office/powerpoint/2010/main" val="2525428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1227"/>
    </mc:Choice>
    <mc:Fallback xmlns="">
      <p:transition spd="slow" advTm="6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491A5E26-1F21-459D-8C03-ADB057B09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food, person, person, table&#10;&#10;Description automatically generated">
            <a:extLst>
              <a:ext uri="{FF2B5EF4-FFF2-40B4-BE49-F238E27FC236}">
                <a16:creationId xmlns:a16="http://schemas.microsoft.com/office/drawing/2014/main" id="{3A3342C3-1DAA-4601-A963-03BC0CEB3E47}"/>
              </a:ext>
            </a:extLst>
          </p:cNvPr>
          <p:cNvPicPr>
            <a:picLocks noChangeAspect="1"/>
          </p:cNvPicPr>
          <p:nvPr/>
        </p:nvPicPr>
        <p:blipFill rotWithShape="1">
          <a:blip r:embed="rId6">
            <a:alphaModFix amt="40000"/>
            <a:extLst>
              <a:ext uri="{837473B0-CC2E-450A-ABE3-18F120FF3D39}">
                <a1611:picAttrSrcUrl xmlns:a1611="http://schemas.microsoft.com/office/drawing/2016/11/main" r:id="rId7"/>
              </a:ext>
            </a:extLst>
          </a:blip>
          <a:srcRect t="10293" b="5752"/>
          <a:stretch/>
        </p:blipFill>
        <p:spPr>
          <a:xfrm>
            <a:off x="20" y="9562"/>
            <a:ext cx="12191980" cy="6857990"/>
          </a:xfrm>
          <a:prstGeom prst="rect">
            <a:avLst/>
          </a:prstGeom>
        </p:spPr>
      </p:pic>
      <p:sp>
        <p:nvSpPr>
          <p:cNvPr id="2" name="TextBox 1">
            <a:extLst>
              <a:ext uri="{FF2B5EF4-FFF2-40B4-BE49-F238E27FC236}">
                <a16:creationId xmlns:a16="http://schemas.microsoft.com/office/drawing/2014/main" id="{1F0ED14F-2DBB-4C32-A50E-DC338A638802}"/>
              </a:ext>
            </a:extLst>
          </p:cNvPr>
          <p:cNvSpPr txBox="1"/>
          <p:nvPr/>
        </p:nvSpPr>
        <p:spPr>
          <a:xfrm>
            <a:off x="6438900" y="3719985"/>
            <a:ext cx="8825658" cy="2677648"/>
          </a:xfrm>
          <a:prstGeom prst="rect">
            <a:avLst/>
          </a:prstGeom>
        </p:spPr>
        <p:txBody>
          <a:bodyPr vert="horz" lIns="91440" tIns="45720" rIns="91440" bIns="45720" rtlCol="0" anchor="b">
            <a:normAutofit/>
          </a:bodyPr>
          <a:lstStyle/>
          <a:p>
            <a:pPr>
              <a:spcBef>
                <a:spcPct val="0"/>
              </a:spcBef>
              <a:spcAft>
                <a:spcPts val="600"/>
              </a:spcAft>
            </a:pPr>
            <a:r>
              <a:rPr lang="en-US" sz="3600" b="1" dirty="0">
                <a:latin typeface="+mj-lt"/>
                <a:ea typeface="+mj-ea"/>
                <a:cs typeface="+mj-cs"/>
              </a:rPr>
              <a:t>CERTIFIED TECHNICAL </a:t>
            </a:r>
          </a:p>
          <a:p>
            <a:pPr>
              <a:spcBef>
                <a:spcPct val="0"/>
              </a:spcBef>
              <a:spcAft>
                <a:spcPts val="600"/>
              </a:spcAft>
            </a:pPr>
            <a:r>
              <a:rPr lang="en-US" sz="3600" b="1" dirty="0">
                <a:latin typeface="+mj-lt"/>
                <a:ea typeface="+mj-ea"/>
                <a:cs typeface="+mj-cs"/>
              </a:rPr>
              <a:t>PROFESSIONS</a:t>
            </a:r>
          </a:p>
        </p:txBody>
      </p:sp>
      <p:sp>
        <p:nvSpPr>
          <p:cNvPr id="5" name="TextBox 4">
            <a:extLst>
              <a:ext uri="{FF2B5EF4-FFF2-40B4-BE49-F238E27FC236}">
                <a16:creationId xmlns:a16="http://schemas.microsoft.com/office/drawing/2014/main" id="{27A2AB03-EFA2-47C5-87BF-A672B9D55FC8}"/>
              </a:ext>
            </a:extLst>
          </p:cNvPr>
          <p:cNvSpPr txBox="1"/>
          <p:nvPr/>
        </p:nvSpPr>
        <p:spPr>
          <a:xfrm>
            <a:off x="9511459" y="6657945"/>
            <a:ext cx="268054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7" tooltip="https://simple.wikipedia.org/wiki/Dentistry">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7" name="Audio 6">
            <a:hlinkClick r:id="" action="ppaction://media"/>
            <a:extLst>
              <a:ext uri="{FF2B5EF4-FFF2-40B4-BE49-F238E27FC236}">
                <a16:creationId xmlns:a16="http://schemas.microsoft.com/office/drawing/2014/main" id="{102AF165-C3E6-4C0E-BFC7-BEE166FF90F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2941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828"/>
    </mc:Choice>
    <mc:Fallback xmlns="">
      <p:transition spd="slow" advTm="44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Group 32">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4" name="Rectangle 33">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Oval 34">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Oval 36">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0"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1"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2"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6" name="Rectangle 43">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57" name="Rectangle 45">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47">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50"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9" name="Freeform: Shape 51">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54"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5" name="TextBox 4">
            <a:extLst>
              <a:ext uri="{FF2B5EF4-FFF2-40B4-BE49-F238E27FC236}">
                <a16:creationId xmlns:a16="http://schemas.microsoft.com/office/drawing/2014/main" id="{C35B138B-E6A7-4EED-85BE-6C0CA90D48FC}"/>
              </a:ext>
            </a:extLst>
          </p:cNvPr>
          <p:cNvSpPr txBox="1"/>
          <p:nvPr/>
        </p:nvSpPr>
        <p:spPr>
          <a:xfrm>
            <a:off x="994087" y="1130603"/>
            <a:ext cx="3560546" cy="4596794"/>
          </a:xfrm>
          <a:prstGeom prst="rect">
            <a:avLst/>
          </a:prstGeom>
        </p:spPr>
        <p:txBody>
          <a:bodyPr vert="horz" lIns="91440" tIns="45720" rIns="91440" bIns="45720" rtlCol="0" anchor="ctr">
            <a:normAutofit/>
          </a:bodyPr>
          <a:lstStyle/>
          <a:p>
            <a:pPr>
              <a:spcBef>
                <a:spcPct val="0"/>
              </a:spcBef>
              <a:spcAft>
                <a:spcPts val="600"/>
              </a:spcAft>
            </a:pPr>
            <a:r>
              <a:rPr lang="en-US" sz="3200" b="1" dirty="0">
                <a:solidFill>
                  <a:srgbClr val="EBEBEB"/>
                </a:solidFill>
                <a:latin typeface="+mj-lt"/>
                <a:ea typeface="+mj-ea"/>
                <a:cs typeface="+mj-cs"/>
              </a:rPr>
              <a:t>SKILLS &amp;</a:t>
            </a:r>
          </a:p>
          <a:p>
            <a:pPr>
              <a:spcBef>
                <a:spcPct val="0"/>
              </a:spcBef>
              <a:spcAft>
                <a:spcPts val="600"/>
              </a:spcAft>
            </a:pPr>
            <a:r>
              <a:rPr lang="en-US" sz="3200" b="1" dirty="0">
                <a:solidFill>
                  <a:srgbClr val="EBEBEB"/>
                </a:solidFill>
                <a:latin typeface="+mj-lt"/>
                <a:ea typeface="+mj-ea"/>
                <a:cs typeface="+mj-cs"/>
              </a:rPr>
              <a:t>COMPENTENCIES</a:t>
            </a:r>
          </a:p>
        </p:txBody>
      </p:sp>
      <p:sp>
        <p:nvSpPr>
          <p:cNvPr id="2" name="TextBox 1">
            <a:extLst>
              <a:ext uri="{FF2B5EF4-FFF2-40B4-BE49-F238E27FC236}">
                <a16:creationId xmlns:a16="http://schemas.microsoft.com/office/drawing/2014/main" id="{C3BEF8FF-94B6-43EB-B853-C0A77322D211}"/>
              </a:ext>
            </a:extLst>
          </p:cNvPr>
          <p:cNvSpPr txBox="1"/>
          <p:nvPr/>
        </p:nvSpPr>
        <p:spPr>
          <a:xfrm>
            <a:off x="5435363" y="437513"/>
            <a:ext cx="5762549" cy="5954325"/>
          </a:xfrm>
          <a:prstGeom prst="rect">
            <a:avLst/>
          </a:prstGeom>
        </p:spPr>
        <p:txBody>
          <a:bodyPr vert="horz" lIns="91440" tIns="45720" rIns="91440" bIns="45720" rtlCol="0" anchor="ctr">
            <a:normAutofit/>
          </a:bodyPr>
          <a:lstStyle/>
          <a:p>
            <a:pPr marL="285750" indent="-285750">
              <a:spcBef>
                <a:spcPts val="1000"/>
              </a:spcBef>
              <a:buClr>
                <a:schemeClr val="accent1"/>
              </a:buClr>
              <a:buSzPct val="80000"/>
              <a:buFont typeface="Wingdings 3" charset="2"/>
              <a:buChar char=""/>
            </a:pPr>
            <a:r>
              <a:rPr lang="en-US" sz="3200" dirty="0">
                <a:solidFill>
                  <a:schemeClr val="tx1">
                    <a:lumMod val="75000"/>
                    <a:lumOff val="25000"/>
                  </a:schemeClr>
                </a:solidFill>
              </a:rPr>
              <a:t>EXCELLENT COMMUNICATION </a:t>
            </a:r>
          </a:p>
          <a:p>
            <a:pPr marL="285750" indent="-285750">
              <a:spcBef>
                <a:spcPts val="1000"/>
              </a:spcBef>
              <a:buClr>
                <a:schemeClr val="accent1"/>
              </a:buClr>
              <a:buSzPct val="80000"/>
              <a:buFont typeface="Wingdings 3" charset="2"/>
              <a:buChar char=""/>
            </a:pPr>
            <a:r>
              <a:rPr lang="en-US" sz="3200" dirty="0">
                <a:solidFill>
                  <a:schemeClr val="tx1">
                    <a:lumMod val="75000"/>
                    <a:lumOff val="25000"/>
                  </a:schemeClr>
                </a:solidFill>
              </a:rPr>
              <a:t>THE ABILITY TO THINK CRITICALLY</a:t>
            </a:r>
          </a:p>
          <a:p>
            <a:pPr marL="285750" indent="-285750">
              <a:spcBef>
                <a:spcPts val="1000"/>
              </a:spcBef>
              <a:buClr>
                <a:schemeClr val="accent1"/>
              </a:buClr>
              <a:buSzPct val="80000"/>
              <a:buFont typeface="Wingdings 3" charset="2"/>
              <a:buChar char=""/>
            </a:pPr>
            <a:r>
              <a:rPr lang="en-US" sz="3200" dirty="0">
                <a:solidFill>
                  <a:schemeClr val="tx1">
                    <a:lumMod val="75000"/>
                    <a:lumOff val="25000"/>
                  </a:schemeClr>
                </a:solidFill>
              </a:rPr>
              <a:t>DETAIL-ORIENTED</a:t>
            </a:r>
          </a:p>
          <a:p>
            <a:pPr marL="285750" indent="-285750">
              <a:spcBef>
                <a:spcPts val="1000"/>
              </a:spcBef>
              <a:buClr>
                <a:schemeClr val="accent1"/>
              </a:buClr>
              <a:buSzPct val="80000"/>
              <a:buFont typeface="Wingdings 3" charset="2"/>
              <a:buChar char=""/>
            </a:pPr>
            <a:r>
              <a:rPr lang="en-US" sz="3200" dirty="0">
                <a:solidFill>
                  <a:schemeClr val="tx1">
                    <a:lumMod val="75000"/>
                    <a:lumOff val="25000"/>
                  </a:schemeClr>
                </a:solidFill>
              </a:rPr>
              <a:t>HAVE ANALYTICAL SKILLS</a:t>
            </a:r>
          </a:p>
          <a:p>
            <a:pPr marL="285750" indent="-285750">
              <a:spcBef>
                <a:spcPts val="1000"/>
              </a:spcBef>
              <a:buClr>
                <a:schemeClr val="accent1"/>
              </a:buClr>
              <a:buSzPct val="80000"/>
              <a:buFont typeface="Wingdings 3" charset="2"/>
              <a:buChar char=""/>
            </a:pPr>
            <a:r>
              <a:rPr lang="en-US" sz="3200" dirty="0">
                <a:solidFill>
                  <a:schemeClr val="tx1">
                    <a:lumMod val="75000"/>
                    <a:lumOff val="25000"/>
                  </a:schemeClr>
                </a:solidFill>
              </a:rPr>
              <a:t>HEALTH LITERACY</a:t>
            </a:r>
          </a:p>
        </p:txBody>
      </p:sp>
      <p:pic>
        <p:nvPicPr>
          <p:cNvPr id="7" name="Audio 6">
            <a:hlinkClick r:id="" action="ppaction://media"/>
            <a:extLst>
              <a:ext uri="{FF2B5EF4-FFF2-40B4-BE49-F238E27FC236}">
                <a16:creationId xmlns:a16="http://schemas.microsoft.com/office/drawing/2014/main" id="{CF1F49A3-15F2-4252-A251-5188131EFF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7016983"/>
      </p:ext>
    </p:extLst>
  </p:cSld>
  <p:clrMapOvr>
    <a:masterClrMapping/>
  </p:clrMapOvr>
  <mc:AlternateContent xmlns:mc="http://schemas.openxmlformats.org/markup-compatibility/2006" xmlns:p14="http://schemas.microsoft.com/office/powerpoint/2010/main">
    <mc:Choice Requires="p14">
      <p:transition spd="slow" p14:dur="2000" advTm="29464"/>
    </mc:Choice>
    <mc:Fallback xmlns="">
      <p:transition spd="slow" advTm="29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5" name="Group 32">
            <a:extLst>
              <a:ext uri="{FF2B5EF4-FFF2-40B4-BE49-F238E27FC236}">
                <a16:creationId xmlns:a16="http://schemas.microsoft.com/office/drawing/2014/main" id="{7084313B-C03D-4981-9786-879159A603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4" name="Rectangle 33">
              <a:extLst>
                <a:ext uri="{FF2B5EF4-FFF2-40B4-BE49-F238E27FC236}">
                  <a16:creationId xmlns:a16="http://schemas.microsoft.com/office/drawing/2014/main" id="{A99190B9-52DD-45DC-BE21-AACE88FEC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Oval 34">
              <a:extLst>
                <a:ext uri="{FF2B5EF4-FFF2-40B4-BE49-F238E27FC236}">
                  <a16:creationId xmlns:a16="http://schemas.microsoft.com/office/drawing/2014/main" id="{D1EE260A-12FB-4D71-A318-71BED7FF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B52EC39A-8D44-4CEF-820F-A442CFA42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Oval 36">
              <a:extLst>
                <a:ext uri="{FF2B5EF4-FFF2-40B4-BE49-F238E27FC236}">
                  <a16:creationId xmlns:a16="http://schemas.microsoft.com/office/drawing/2014/main" id="{2D010773-529F-4A3D-A0AB-E7CE12DC6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a:extLst>
                <a:ext uri="{FF2B5EF4-FFF2-40B4-BE49-F238E27FC236}">
                  <a16:creationId xmlns:a16="http://schemas.microsoft.com/office/drawing/2014/main" id="{D7582733-2D5B-4103-A63C-0D0D81780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a:extLst>
                <a:ext uri="{FF2B5EF4-FFF2-40B4-BE49-F238E27FC236}">
                  <a16:creationId xmlns:a16="http://schemas.microsoft.com/office/drawing/2014/main" id="{6D073C2A-0E86-458E-88D4-27124FDAD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0" name="Freeform 5">
              <a:extLst>
                <a:ext uri="{FF2B5EF4-FFF2-40B4-BE49-F238E27FC236}">
                  <a16:creationId xmlns:a16="http://schemas.microsoft.com/office/drawing/2014/main" id="{01A64F04-7AF7-48B9-A1B0-956BBCEEF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1" name="Freeform 5">
              <a:extLst>
                <a:ext uri="{FF2B5EF4-FFF2-40B4-BE49-F238E27FC236}">
                  <a16:creationId xmlns:a16="http://schemas.microsoft.com/office/drawing/2014/main" id="{989ABE99-7694-4211-A627-459BE5422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2" name="Freeform 5">
              <a:extLst>
                <a:ext uri="{FF2B5EF4-FFF2-40B4-BE49-F238E27FC236}">
                  <a16:creationId xmlns:a16="http://schemas.microsoft.com/office/drawing/2014/main" id="{254B4214-6F53-497C-8322-9CE8158AA3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56" name="Rectangle 43">
            <a:extLst>
              <a:ext uri="{FF2B5EF4-FFF2-40B4-BE49-F238E27FC236}">
                <a16:creationId xmlns:a16="http://schemas.microsoft.com/office/drawing/2014/main" id="{20E145FF-1D18-4246-A2BA-9F6B4D533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57" name="Rectangle 45">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47">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50"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59" name="Freeform: Shape 51">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54"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5" name="TextBox 4">
            <a:extLst>
              <a:ext uri="{FF2B5EF4-FFF2-40B4-BE49-F238E27FC236}">
                <a16:creationId xmlns:a16="http://schemas.microsoft.com/office/drawing/2014/main" id="{C35B138B-E6A7-4EED-85BE-6C0CA90D48FC}"/>
              </a:ext>
            </a:extLst>
          </p:cNvPr>
          <p:cNvSpPr txBox="1"/>
          <p:nvPr/>
        </p:nvSpPr>
        <p:spPr>
          <a:xfrm>
            <a:off x="994087" y="1130603"/>
            <a:ext cx="3342442" cy="4596794"/>
          </a:xfrm>
          <a:prstGeom prst="rect">
            <a:avLst/>
          </a:prstGeom>
        </p:spPr>
        <p:txBody>
          <a:bodyPr vert="horz" lIns="91440" tIns="45720" rIns="91440" bIns="45720" rtlCol="0" anchor="ctr">
            <a:normAutofit/>
          </a:bodyPr>
          <a:lstStyle/>
          <a:p>
            <a:pPr>
              <a:spcBef>
                <a:spcPct val="0"/>
              </a:spcBef>
              <a:spcAft>
                <a:spcPts val="600"/>
              </a:spcAft>
            </a:pPr>
            <a:r>
              <a:rPr lang="en-US" sz="3200" b="1" dirty="0">
                <a:solidFill>
                  <a:srgbClr val="EBEBEB"/>
                </a:solidFill>
                <a:latin typeface="+mj-lt"/>
                <a:ea typeface="+mj-ea"/>
                <a:cs typeface="+mj-cs"/>
              </a:rPr>
              <a:t>EDUCATION &amp; MEDIAN ANNUAL SALARIES</a:t>
            </a:r>
          </a:p>
        </p:txBody>
      </p:sp>
      <p:sp>
        <p:nvSpPr>
          <p:cNvPr id="2" name="TextBox 1">
            <a:extLst>
              <a:ext uri="{FF2B5EF4-FFF2-40B4-BE49-F238E27FC236}">
                <a16:creationId xmlns:a16="http://schemas.microsoft.com/office/drawing/2014/main" id="{C3BEF8FF-94B6-43EB-B853-C0A77322D211}"/>
              </a:ext>
            </a:extLst>
          </p:cNvPr>
          <p:cNvSpPr txBox="1"/>
          <p:nvPr/>
        </p:nvSpPr>
        <p:spPr>
          <a:xfrm>
            <a:off x="5517452" y="1401502"/>
            <a:ext cx="5502614" cy="896172"/>
          </a:xfrm>
          <a:prstGeom prst="rect">
            <a:avLst/>
          </a:prstGeom>
        </p:spPr>
        <p:txBody>
          <a:bodyPr vert="horz" lIns="91440" tIns="45720" rIns="91440" bIns="45720" rtlCol="0" anchor="ctr">
            <a:normAutofit/>
          </a:bodyPr>
          <a:lstStyle/>
          <a:p>
            <a:pPr marL="285750" indent="-285750">
              <a:spcBef>
                <a:spcPts val="1000"/>
              </a:spcBef>
              <a:buClr>
                <a:schemeClr val="accent1"/>
              </a:buClr>
              <a:buSzPct val="80000"/>
              <a:buFont typeface="Wingdings 3" charset="2"/>
              <a:buChar char=""/>
            </a:pPr>
            <a:endParaRPr lang="en-US" sz="2000" dirty="0">
              <a:solidFill>
                <a:schemeClr val="tx1">
                  <a:lumMod val="75000"/>
                  <a:lumOff val="25000"/>
                </a:schemeClr>
              </a:solidFill>
            </a:endParaRPr>
          </a:p>
        </p:txBody>
      </p:sp>
      <p:sp>
        <p:nvSpPr>
          <p:cNvPr id="3" name="TextBox 2">
            <a:extLst>
              <a:ext uri="{FF2B5EF4-FFF2-40B4-BE49-F238E27FC236}">
                <a16:creationId xmlns:a16="http://schemas.microsoft.com/office/drawing/2014/main" id="{75F3792F-4D98-45F7-9264-83B5CFC1CC8A}"/>
              </a:ext>
            </a:extLst>
          </p:cNvPr>
          <p:cNvSpPr txBox="1"/>
          <p:nvPr/>
        </p:nvSpPr>
        <p:spPr>
          <a:xfrm>
            <a:off x="5499649" y="839940"/>
            <a:ext cx="6257101" cy="6063198"/>
          </a:xfrm>
          <a:prstGeom prst="rect">
            <a:avLst/>
          </a:prstGeom>
          <a:noFill/>
        </p:spPr>
        <p:txBody>
          <a:bodyPr wrap="square" rtlCol="0">
            <a:spAutoFit/>
          </a:bodyPr>
          <a:lstStyle/>
          <a:p>
            <a:pPr algn="ctr"/>
            <a:r>
              <a:rPr lang="en-US" sz="3200" dirty="0">
                <a:latin typeface="+mj-lt"/>
              </a:rPr>
              <a:t>ALL CERTIFIED TECHNICIAN CAREERS REQUIRE DIFFERENT EDUCATION</a:t>
            </a:r>
          </a:p>
          <a:p>
            <a:pPr algn="ctr"/>
            <a:r>
              <a:rPr lang="en-US" sz="3200" b="1" dirty="0">
                <a:latin typeface="+mj-lt"/>
              </a:rPr>
              <a:t> </a:t>
            </a:r>
          </a:p>
          <a:p>
            <a:pPr marL="342900" indent="-342900">
              <a:buFont typeface="Wingdings" panose="05000000000000000000" pitchFamily="2" charset="2"/>
              <a:buChar char="Ø"/>
            </a:pPr>
            <a:r>
              <a:rPr lang="en-US" sz="2000" dirty="0"/>
              <a:t>DENTAL TECHNICIAN – 2 YEAR DENTAL TECHNOLOGY PROGRAM CERTIFICATION OF ASSOCIATES DEGREE - $41,990</a:t>
            </a:r>
          </a:p>
          <a:p>
            <a:pPr algn="ctr"/>
            <a:endParaRPr lang="en-US" sz="2000" dirty="0"/>
          </a:p>
          <a:p>
            <a:pPr marL="342900" indent="-342900">
              <a:buFont typeface="Wingdings" panose="05000000000000000000" pitchFamily="2" charset="2"/>
              <a:buChar char="Ø"/>
            </a:pPr>
            <a:r>
              <a:rPr lang="en-US" sz="2000" dirty="0"/>
              <a:t>BIO-MEDICAL TECHNICIAN – 2 YEAR ASSOCIATE DEGREE - $48,000</a:t>
            </a:r>
          </a:p>
          <a:p>
            <a:endParaRPr lang="en-US" sz="2000" dirty="0"/>
          </a:p>
          <a:p>
            <a:pPr marL="342900" indent="-342900">
              <a:buFont typeface="Wingdings" panose="05000000000000000000" pitchFamily="2" charset="2"/>
              <a:buChar char="Ø"/>
            </a:pPr>
            <a:r>
              <a:rPr lang="en-US" sz="2000" dirty="0"/>
              <a:t>PHARMACY TECHNICIAN – 2 YEAR ASSOCIATES DEGREE AND/OR ON-THE-JOB TRAINING - $30,900</a:t>
            </a:r>
          </a:p>
          <a:p>
            <a:pPr marL="342900" indent="-342900">
              <a:buFont typeface="Wingdings" panose="05000000000000000000" pitchFamily="2" charset="2"/>
              <a:buChar char="Ø"/>
            </a:pPr>
            <a:endParaRPr lang="en-US" sz="2000" b="1" dirty="0">
              <a:latin typeface="+mj-lt"/>
            </a:endParaRPr>
          </a:p>
          <a:p>
            <a:pPr marL="342900" indent="-342900">
              <a:buFont typeface="Wingdings" panose="05000000000000000000" pitchFamily="2" charset="2"/>
              <a:buChar char="Ø"/>
            </a:pPr>
            <a:endParaRPr lang="en-US" sz="2000" b="1" dirty="0">
              <a:latin typeface="+mj-lt"/>
            </a:endParaRPr>
          </a:p>
          <a:p>
            <a:pPr marL="342900" indent="-342900">
              <a:buFont typeface="Wingdings" panose="05000000000000000000" pitchFamily="2" charset="2"/>
              <a:buChar char="Ø"/>
            </a:pPr>
            <a:endParaRPr lang="en-US" sz="2000" b="1" dirty="0">
              <a:latin typeface="+mj-lt"/>
            </a:endParaRPr>
          </a:p>
        </p:txBody>
      </p:sp>
      <p:pic>
        <p:nvPicPr>
          <p:cNvPr id="8" name="Audio 7">
            <a:hlinkClick r:id="" action="ppaction://media"/>
            <a:extLst>
              <a:ext uri="{FF2B5EF4-FFF2-40B4-BE49-F238E27FC236}">
                <a16:creationId xmlns:a16="http://schemas.microsoft.com/office/drawing/2014/main" id="{F463DEC9-C204-4C0A-A062-549EA8476B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9227607"/>
      </p:ext>
    </p:extLst>
  </p:cSld>
  <p:clrMapOvr>
    <a:masterClrMapping/>
  </p:clrMapOvr>
  <mc:AlternateContent xmlns:mc="http://schemas.openxmlformats.org/markup-compatibility/2006" xmlns:p14="http://schemas.microsoft.com/office/powerpoint/2010/main">
    <mc:Choice Requires="p14">
      <p:transition spd="slow" p14:dur="2000" advTm="41212"/>
    </mc:Choice>
    <mc:Fallback xmlns="">
      <p:transition spd="slow" advTm="41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1">
                <a:shade val="69000"/>
                <a:hueMod val="91000"/>
                <a:satMod val="164000"/>
                <a:lumMod val="74000"/>
              </a:schemeClr>
              <a:schemeClr val="bg1">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5">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Rectangle 1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7" name="Group 16">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8" name="Rectangle 17">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p>
      </p:grpSp>
      <p:sp>
        <p:nvSpPr>
          <p:cNvPr id="2" name="TextBox 1">
            <a:extLst>
              <a:ext uri="{FF2B5EF4-FFF2-40B4-BE49-F238E27FC236}">
                <a16:creationId xmlns:a16="http://schemas.microsoft.com/office/drawing/2014/main" id="{3B6494D3-EEA5-44B7-92FC-44B57A43E689}"/>
              </a:ext>
            </a:extLst>
          </p:cNvPr>
          <p:cNvSpPr txBox="1"/>
          <p:nvPr/>
        </p:nvSpPr>
        <p:spPr>
          <a:xfrm>
            <a:off x="4678420" y="1221260"/>
            <a:ext cx="5454121" cy="4415481"/>
          </a:xfrm>
          <a:prstGeom prst="rect">
            <a:avLst/>
          </a:prstGeom>
        </p:spPr>
        <p:txBody>
          <a:bodyPr vert="horz" lIns="91440" tIns="45720" rIns="91440" bIns="45720" rtlCol="0" anchor="ctr">
            <a:normAutofit/>
          </a:bodyPr>
          <a:lstStyle/>
          <a:p>
            <a:pPr>
              <a:spcBef>
                <a:spcPct val="0"/>
              </a:spcBef>
              <a:spcAft>
                <a:spcPts val="600"/>
              </a:spcAft>
            </a:pPr>
            <a:r>
              <a:rPr lang="en-US" sz="5400" b="1" dirty="0">
                <a:solidFill>
                  <a:schemeClr val="tx2"/>
                </a:solidFill>
                <a:latin typeface="+mj-lt"/>
                <a:ea typeface="+mj-ea"/>
                <a:cs typeface="+mj-cs"/>
              </a:rPr>
              <a:t>CERTIFIED TECHNICIAN PROGRAMS IN OREGON</a:t>
            </a:r>
          </a:p>
        </p:txBody>
      </p:sp>
      <p:cxnSp>
        <p:nvCxnSpPr>
          <p:cNvPr id="21" name="Straight Connector 20">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4BCFDCC-F5B2-4D9C-836E-94ED31AD3479}"/>
              </a:ext>
            </a:extLst>
          </p:cNvPr>
          <p:cNvSpPr txBox="1"/>
          <p:nvPr/>
        </p:nvSpPr>
        <p:spPr>
          <a:xfrm>
            <a:off x="866284" y="2406315"/>
            <a:ext cx="3011768" cy="2585323"/>
          </a:xfrm>
          <a:prstGeom prst="rect">
            <a:avLst/>
          </a:prstGeom>
          <a:noFill/>
        </p:spPr>
        <p:txBody>
          <a:bodyPr wrap="square" rtlCol="0">
            <a:spAutoFit/>
          </a:bodyPr>
          <a:lstStyle/>
          <a:p>
            <a:pPr marL="285750" indent="-285750">
              <a:buFont typeface="Wingdings" panose="05000000000000000000" pitchFamily="2" charset="2"/>
              <a:buChar char="Ø"/>
            </a:pPr>
            <a:r>
              <a:rPr lang="en-US" dirty="0"/>
              <a:t>LANE CC – EUGENE</a:t>
            </a:r>
          </a:p>
          <a:p>
            <a:pPr marL="285750" indent="-285750">
              <a:buFont typeface="Wingdings" panose="05000000000000000000" pitchFamily="2" charset="2"/>
              <a:buChar char="Ø"/>
            </a:pPr>
            <a:r>
              <a:rPr lang="en-US" dirty="0"/>
              <a:t>MT. HOOD – GRESHAM</a:t>
            </a:r>
          </a:p>
          <a:p>
            <a:pPr marL="285750" indent="-285750">
              <a:buFont typeface="Wingdings" panose="05000000000000000000" pitchFamily="2" charset="2"/>
              <a:buChar char="Ø"/>
            </a:pPr>
            <a:r>
              <a:rPr lang="en-US" dirty="0"/>
              <a:t>OHSU – PORTLAND</a:t>
            </a:r>
          </a:p>
          <a:p>
            <a:pPr marL="285750" indent="-285750">
              <a:buFont typeface="Wingdings" panose="05000000000000000000" pitchFamily="2" charset="2"/>
              <a:buChar char="Ø"/>
            </a:pPr>
            <a:r>
              <a:rPr lang="en-US" dirty="0"/>
              <a:t>PORTLAND CC – PORTLAND</a:t>
            </a:r>
          </a:p>
          <a:p>
            <a:pPr marL="285750" indent="-285750">
              <a:buFont typeface="Wingdings" panose="05000000000000000000" pitchFamily="2" charset="2"/>
              <a:buChar char="Ø"/>
            </a:pPr>
            <a:r>
              <a:rPr lang="en-US" dirty="0"/>
              <a:t>ROGUE CC – GRANTS PASS</a:t>
            </a:r>
          </a:p>
          <a:p>
            <a:pPr marL="285750" indent="-285750">
              <a:buFont typeface="Wingdings" panose="05000000000000000000" pitchFamily="2" charset="2"/>
              <a:buChar char="Ø"/>
            </a:pPr>
            <a:endParaRPr lang="en-US" dirty="0"/>
          </a:p>
          <a:p>
            <a:endParaRPr lang="en-US" dirty="0"/>
          </a:p>
        </p:txBody>
      </p:sp>
      <p:pic>
        <p:nvPicPr>
          <p:cNvPr id="3" name="Audio 2">
            <a:hlinkClick r:id="" action="ppaction://media"/>
            <a:extLst>
              <a:ext uri="{FF2B5EF4-FFF2-40B4-BE49-F238E27FC236}">
                <a16:creationId xmlns:a16="http://schemas.microsoft.com/office/drawing/2014/main" id="{4B1DEAE5-3529-44BE-9C15-CFBB702847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0787232"/>
      </p:ext>
    </p:extLst>
  </p:cSld>
  <p:clrMapOvr>
    <a:masterClrMapping/>
  </p:clrMapOvr>
  <mc:AlternateContent xmlns:mc="http://schemas.openxmlformats.org/markup-compatibility/2006" xmlns:p14="http://schemas.microsoft.com/office/powerpoint/2010/main">
    <mc:Choice Requires="p14">
      <p:transition spd="slow" p14:dur="2000" advTm="21440"/>
    </mc:Choice>
    <mc:Fallback xmlns="">
      <p:transition spd="slow" advTm="21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2224</Words>
  <Application>Microsoft Macintosh PowerPoint</Application>
  <PresentationFormat>Widescreen</PresentationFormat>
  <Paragraphs>210</Paragraphs>
  <Slides>25</Slides>
  <Notes>23</Notes>
  <HiddenSlides>0</HiddenSlides>
  <MMClips>24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Century Gothic</vt:lpstr>
      <vt:lpstr>Garamond</vt:lpstr>
      <vt:lpstr>Wingdings</vt:lpstr>
      <vt:lpstr>Wingdings 3</vt:lpstr>
      <vt:lpstr>Ion Boardroom</vt:lpstr>
      <vt:lpstr>Organic</vt:lpstr>
      <vt:lpstr>ALLIED HEALTH CAREERS</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viewing this presentation about Healthcare Professional Careers!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ALLIED HEALTH CAREERS</dc:title>
  <dc:creator>Julia Labahn</dc:creator>
  <cp:lastModifiedBy>Petra Gutierrez</cp:lastModifiedBy>
  <cp:revision>12</cp:revision>
  <dcterms:created xsi:type="dcterms:W3CDTF">2020-08-27T20:04:33Z</dcterms:created>
  <dcterms:modified xsi:type="dcterms:W3CDTF">2020-09-16T17:53:18Z</dcterms:modified>
</cp:coreProperties>
</file>