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64" r:id="rId2"/>
    <p:sldId id="276" r:id="rId3"/>
    <p:sldId id="278" r:id="rId4"/>
    <p:sldId id="297" r:id="rId5"/>
    <p:sldId id="281" r:id="rId6"/>
    <p:sldId id="291" r:id="rId7"/>
    <p:sldId id="279" r:id="rId8"/>
    <p:sldId id="292" r:id="rId9"/>
    <p:sldId id="293" r:id="rId10"/>
    <p:sldId id="266" r:id="rId11"/>
    <p:sldId id="268" r:id="rId12"/>
    <p:sldId id="294" r:id="rId13"/>
    <p:sldId id="295" r:id="rId14"/>
    <p:sldId id="282" r:id="rId15"/>
    <p:sldId id="283" r:id="rId16"/>
    <p:sldId id="284" r:id="rId17"/>
    <p:sldId id="285" r:id="rId18"/>
    <p:sldId id="286" r:id="rId19"/>
    <p:sldId id="296" r:id="rId20"/>
    <p:sldId id="288" r:id="rId21"/>
    <p:sldId id="289" r:id="rId22"/>
    <p:sldId id="274" r:id="rId2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2" autoAdjust="0"/>
    <p:restoredTop sz="95172" autoAdjust="0"/>
  </p:normalViewPr>
  <p:slideViewPr>
    <p:cSldViewPr showGuides="1">
      <p:cViewPr varScale="1">
        <p:scale>
          <a:sx n="77" d="100"/>
          <a:sy n="77" d="100"/>
        </p:scale>
        <p:origin x="200" y="91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C694E-52A7-459F-AD1C-B9877F36C7B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F4E3CB5B-06C6-46A8-9274-E4578A17CF9D}">
      <dgm:prSet phldrT="[Text]"/>
      <dgm:spPr/>
      <dgm:t>
        <a:bodyPr/>
        <a:lstStyle/>
        <a:p>
          <a:r>
            <a:rPr lang="en-US" dirty="0"/>
            <a:t>Grades</a:t>
          </a:r>
        </a:p>
      </dgm:t>
    </dgm:pt>
    <dgm:pt modelId="{F429EE3D-9AD9-43E7-9DA4-A6AD497E48D6}" type="parTrans" cxnId="{498A4E56-1A73-4537-942E-8A9A015D4D40}">
      <dgm:prSet/>
      <dgm:spPr/>
      <dgm:t>
        <a:bodyPr/>
        <a:lstStyle/>
        <a:p>
          <a:endParaRPr lang="en-US"/>
        </a:p>
      </dgm:t>
    </dgm:pt>
    <dgm:pt modelId="{E7E28967-27A3-4249-B083-F6D4B445FC19}" type="sibTrans" cxnId="{498A4E56-1A73-4537-942E-8A9A015D4D40}">
      <dgm:prSet/>
      <dgm:spPr/>
      <dgm:t>
        <a:bodyPr/>
        <a:lstStyle/>
        <a:p>
          <a:endParaRPr lang="en-US"/>
        </a:p>
      </dgm:t>
    </dgm:pt>
    <dgm:pt modelId="{1EF13CD5-757B-4690-B672-0BBF420E7758}">
      <dgm:prSet phldrT="[Text]"/>
      <dgm:spPr/>
      <dgm:t>
        <a:bodyPr/>
        <a:lstStyle/>
        <a:p>
          <a:r>
            <a:rPr lang="en-US" dirty="0"/>
            <a:t>Counselor</a:t>
          </a:r>
        </a:p>
      </dgm:t>
    </dgm:pt>
    <dgm:pt modelId="{426D36F8-A82D-42E3-87A0-2E205B7E56B9}" type="parTrans" cxnId="{388F858B-57C5-4F25-B839-66F7CC1DD4E6}">
      <dgm:prSet/>
      <dgm:spPr/>
      <dgm:t>
        <a:bodyPr/>
        <a:lstStyle/>
        <a:p>
          <a:endParaRPr lang="en-US"/>
        </a:p>
      </dgm:t>
    </dgm:pt>
    <dgm:pt modelId="{79B2857C-11CA-4027-A40C-42F5BA71CA15}" type="sibTrans" cxnId="{388F858B-57C5-4F25-B839-66F7CC1DD4E6}">
      <dgm:prSet/>
      <dgm:spPr/>
      <dgm:t>
        <a:bodyPr/>
        <a:lstStyle/>
        <a:p>
          <a:endParaRPr lang="en-US"/>
        </a:p>
      </dgm:t>
    </dgm:pt>
    <dgm:pt modelId="{3C764706-7DC2-4361-B6DC-7BCE4638B1E3}">
      <dgm:prSet phldrT="[Text]"/>
      <dgm:spPr/>
      <dgm:t>
        <a:bodyPr/>
        <a:lstStyle/>
        <a:p>
          <a:r>
            <a:rPr lang="en-US" dirty="0"/>
            <a:t>Goals</a:t>
          </a:r>
        </a:p>
      </dgm:t>
    </dgm:pt>
    <dgm:pt modelId="{C7ADE6B5-A8D5-4506-A9AA-AA1595871250}" type="parTrans" cxnId="{5DC9F950-E1D1-49DD-A01B-1EB9D12D90AD}">
      <dgm:prSet/>
      <dgm:spPr/>
      <dgm:t>
        <a:bodyPr/>
        <a:lstStyle/>
        <a:p>
          <a:endParaRPr lang="en-US"/>
        </a:p>
      </dgm:t>
    </dgm:pt>
    <dgm:pt modelId="{627D9976-3CDD-4CA4-9917-34963CD4FED8}" type="sibTrans" cxnId="{5DC9F950-E1D1-49DD-A01B-1EB9D12D90AD}">
      <dgm:prSet/>
      <dgm:spPr/>
      <dgm:t>
        <a:bodyPr/>
        <a:lstStyle/>
        <a:p>
          <a:endParaRPr lang="en-US"/>
        </a:p>
      </dgm:t>
    </dgm:pt>
    <dgm:pt modelId="{9C853125-70C9-4DDD-9883-0837DF70D4FD}">
      <dgm:prSet phldrT="[Text]"/>
      <dgm:spPr/>
      <dgm:t>
        <a:bodyPr/>
        <a:lstStyle/>
        <a:p>
          <a:r>
            <a:rPr lang="en-US" dirty="0"/>
            <a:t>College</a:t>
          </a:r>
        </a:p>
      </dgm:t>
    </dgm:pt>
    <dgm:pt modelId="{C50A806E-0B61-49D1-93B6-C64670E19BEB}" type="parTrans" cxnId="{34AD8206-F526-44D0-8F44-FD0CB6549689}">
      <dgm:prSet/>
      <dgm:spPr/>
      <dgm:t>
        <a:bodyPr/>
        <a:lstStyle/>
        <a:p>
          <a:endParaRPr lang="en-US"/>
        </a:p>
      </dgm:t>
    </dgm:pt>
    <dgm:pt modelId="{22653A3B-53C0-44EF-9043-4F4A40B4C3A8}" type="sibTrans" cxnId="{34AD8206-F526-44D0-8F44-FD0CB6549689}">
      <dgm:prSet/>
      <dgm:spPr/>
      <dgm:t>
        <a:bodyPr/>
        <a:lstStyle/>
        <a:p>
          <a:endParaRPr lang="en-US"/>
        </a:p>
      </dgm:t>
    </dgm:pt>
    <dgm:pt modelId="{5AB443EB-248E-4DF5-8380-DA02C0087398}" type="pres">
      <dgm:prSet presAssocID="{1F0C694E-52A7-459F-AD1C-B9877F36C7BF}" presName="Name0" presStyleCnt="0">
        <dgm:presLayoutVars>
          <dgm:chMax val="4"/>
          <dgm:resizeHandles val="exact"/>
        </dgm:presLayoutVars>
      </dgm:prSet>
      <dgm:spPr/>
    </dgm:pt>
    <dgm:pt modelId="{C0273651-4FCC-4E91-8CB4-CAA90EFB60A6}" type="pres">
      <dgm:prSet presAssocID="{1F0C694E-52A7-459F-AD1C-B9877F36C7BF}" presName="ellipse" presStyleLbl="trBgShp" presStyleIdx="0" presStyleCnt="1"/>
      <dgm:spPr/>
    </dgm:pt>
    <dgm:pt modelId="{2A5C2BF2-BE95-4D3F-A6D6-C447576034CA}" type="pres">
      <dgm:prSet presAssocID="{1F0C694E-52A7-459F-AD1C-B9877F36C7BF}" presName="arrow1" presStyleLbl="fgShp" presStyleIdx="0" presStyleCnt="1"/>
      <dgm:spPr/>
    </dgm:pt>
    <dgm:pt modelId="{57EDEC83-6DFC-41CF-AE9F-897B18291071}" type="pres">
      <dgm:prSet presAssocID="{1F0C694E-52A7-459F-AD1C-B9877F36C7BF}" presName="rectangle" presStyleLbl="revTx" presStyleIdx="0" presStyleCnt="1">
        <dgm:presLayoutVars>
          <dgm:bulletEnabled val="1"/>
        </dgm:presLayoutVars>
      </dgm:prSet>
      <dgm:spPr/>
    </dgm:pt>
    <dgm:pt modelId="{FD5D234C-C668-4693-BDC4-07DCF1783B2E}" type="pres">
      <dgm:prSet presAssocID="{1EF13CD5-757B-4690-B672-0BBF420E7758}" presName="item1" presStyleLbl="node1" presStyleIdx="0" presStyleCnt="3">
        <dgm:presLayoutVars>
          <dgm:bulletEnabled val="1"/>
        </dgm:presLayoutVars>
      </dgm:prSet>
      <dgm:spPr/>
    </dgm:pt>
    <dgm:pt modelId="{00CEE24A-C295-4206-B5F5-FCFF5640F731}" type="pres">
      <dgm:prSet presAssocID="{3C764706-7DC2-4361-B6DC-7BCE4638B1E3}" presName="item2" presStyleLbl="node1" presStyleIdx="1" presStyleCnt="3">
        <dgm:presLayoutVars>
          <dgm:bulletEnabled val="1"/>
        </dgm:presLayoutVars>
      </dgm:prSet>
      <dgm:spPr/>
    </dgm:pt>
    <dgm:pt modelId="{83193D1F-B0A9-46B4-BCA0-86EC28350560}" type="pres">
      <dgm:prSet presAssocID="{9C853125-70C9-4DDD-9883-0837DF70D4FD}" presName="item3" presStyleLbl="node1" presStyleIdx="2" presStyleCnt="3">
        <dgm:presLayoutVars>
          <dgm:bulletEnabled val="1"/>
        </dgm:presLayoutVars>
      </dgm:prSet>
      <dgm:spPr/>
    </dgm:pt>
    <dgm:pt modelId="{D179BDA1-536E-4499-B7F5-54D43BAFDD63}" type="pres">
      <dgm:prSet presAssocID="{1F0C694E-52A7-459F-AD1C-B9877F36C7BF}" presName="funnel" presStyleLbl="trAlignAcc1" presStyleIdx="0" presStyleCnt="1"/>
      <dgm:spPr/>
    </dgm:pt>
  </dgm:ptLst>
  <dgm:cxnLst>
    <dgm:cxn modelId="{34AD8206-F526-44D0-8F44-FD0CB6549689}" srcId="{1F0C694E-52A7-459F-AD1C-B9877F36C7BF}" destId="{9C853125-70C9-4DDD-9883-0837DF70D4FD}" srcOrd="3" destOrd="0" parTransId="{C50A806E-0B61-49D1-93B6-C64670E19BEB}" sibTransId="{22653A3B-53C0-44EF-9043-4F4A40B4C3A8}"/>
    <dgm:cxn modelId="{E5F2A00B-62DA-42E0-A837-F452A6D1C58C}" type="presOf" srcId="{9C853125-70C9-4DDD-9883-0837DF70D4FD}" destId="{57EDEC83-6DFC-41CF-AE9F-897B18291071}" srcOrd="0" destOrd="0" presId="urn:microsoft.com/office/officeart/2005/8/layout/funnel1"/>
    <dgm:cxn modelId="{5DC9F950-E1D1-49DD-A01B-1EB9D12D90AD}" srcId="{1F0C694E-52A7-459F-AD1C-B9877F36C7BF}" destId="{3C764706-7DC2-4361-B6DC-7BCE4638B1E3}" srcOrd="2" destOrd="0" parTransId="{C7ADE6B5-A8D5-4506-A9AA-AA1595871250}" sibTransId="{627D9976-3CDD-4CA4-9917-34963CD4FED8}"/>
    <dgm:cxn modelId="{498A4E56-1A73-4537-942E-8A9A015D4D40}" srcId="{1F0C694E-52A7-459F-AD1C-B9877F36C7BF}" destId="{F4E3CB5B-06C6-46A8-9274-E4578A17CF9D}" srcOrd="0" destOrd="0" parTransId="{F429EE3D-9AD9-43E7-9DA4-A6AD497E48D6}" sibTransId="{E7E28967-27A3-4249-B083-F6D4B445FC19}"/>
    <dgm:cxn modelId="{F98EEC72-B4EA-447C-9DA5-51A24389E5CE}" type="presOf" srcId="{1EF13CD5-757B-4690-B672-0BBF420E7758}" destId="{00CEE24A-C295-4206-B5F5-FCFF5640F731}" srcOrd="0" destOrd="0" presId="urn:microsoft.com/office/officeart/2005/8/layout/funnel1"/>
    <dgm:cxn modelId="{388F858B-57C5-4F25-B839-66F7CC1DD4E6}" srcId="{1F0C694E-52A7-459F-AD1C-B9877F36C7BF}" destId="{1EF13CD5-757B-4690-B672-0BBF420E7758}" srcOrd="1" destOrd="0" parTransId="{426D36F8-A82D-42E3-87A0-2E205B7E56B9}" sibTransId="{79B2857C-11CA-4027-A40C-42F5BA71CA15}"/>
    <dgm:cxn modelId="{785416A0-EC00-4E00-A0C9-F0A4C3F4AD02}" type="presOf" srcId="{3C764706-7DC2-4361-B6DC-7BCE4638B1E3}" destId="{FD5D234C-C668-4693-BDC4-07DCF1783B2E}" srcOrd="0" destOrd="0" presId="urn:microsoft.com/office/officeart/2005/8/layout/funnel1"/>
    <dgm:cxn modelId="{C75A5FCD-E12F-4613-8B93-99DB20EAB54F}" type="presOf" srcId="{F4E3CB5B-06C6-46A8-9274-E4578A17CF9D}" destId="{83193D1F-B0A9-46B4-BCA0-86EC28350560}" srcOrd="0" destOrd="0" presId="urn:microsoft.com/office/officeart/2005/8/layout/funnel1"/>
    <dgm:cxn modelId="{167A2CDE-2539-4564-88B3-6C07421EDE6A}" type="presOf" srcId="{1F0C694E-52A7-459F-AD1C-B9877F36C7BF}" destId="{5AB443EB-248E-4DF5-8380-DA02C0087398}" srcOrd="0" destOrd="0" presId="urn:microsoft.com/office/officeart/2005/8/layout/funnel1"/>
    <dgm:cxn modelId="{5B98077E-0D48-4C74-8C80-EDDD8CB3BAFA}" type="presParOf" srcId="{5AB443EB-248E-4DF5-8380-DA02C0087398}" destId="{C0273651-4FCC-4E91-8CB4-CAA90EFB60A6}" srcOrd="0" destOrd="0" presId="urn:microsoft.com/office/officeart/2005/8/layout/funnel1"/>
    <dgm:cxn modelId="{CD8E05D3-2FC2-482A-BC95-5AEECE110A42}" type="presParOf" srcId="{5AB443EB-248E-4DF5-8380-DA02C0087398}" destId="{2A5C2BF2-BE95-4D3F-A6D6-C447576034CA}" srcOrd="1" destOrd="0" presId="urn:microsoft.com/office/officeart/2005/8/layout/funnel1"/>
    <dgm:cxn modelId="{C38447E8-7A8C-43FB-8EFE-600B4BF1F391}" type="presParOf" srcId="{5AB443EB-248E-4DF5-8380-DA02C0087398}" destId="{57EDEC83-6DFC-41CF-AE9F-897B18291071}" srcOrd="2" destOrd="0" presId="urn:microsoft.com/office/officeart/2005/8/layout/funnel1"/>
    <dgm:cxn modelId="{152BB5E9-46C9-4462-B647-28DA586CE2CA}" type="presParOf" srcId="{5AB443EB-248E-4DF5-8380-DA02C0087398}" destId="{FD5D234C-C668-4693-BDC4-07DCF1783B2E}" srcOrd="3" destOrd="0" presId="urn:microsoft.com/office/officeart/2005/8/layout/funnel1"/>
    <dgm:cxn modelId="{E2DF53CC-E210-4C98-BB33-CE3EAB2FCA80}" type="presParOf" srcId="{5AB443EB-248E-4DF5-8380-DA02C0087398}" destId="{00CEE24A-C295-4206-B5F5-FCFF5640F731}" srcOrd="4" destOrd="0" presId="urn:microsoft.com/office/officeart/2005/8/layout/funnel1"/>
    <dgm:cxn modelId="{7C776653-49FB-42DE-9069-FF0B017BCD41}" type="presParOf" srcId="{5AB443EB-248E-4DF5-8380-DA02C0087398}" destId="{83193D1F-B0A9-46B4-BCA0-86EC28350560}" srcOrd="5" destOrd="0" presId="urn:microsoft.com/office/officeart/2005/8/layout/funnel1"/>
    <dgm:cxn modelId="{6F690E03-81BE-489F-BA35-4CD01F4DEAD0}" type="presParOf" srcId="{5AB443EB-248E-4DF5-8380-DA02C0087398}" destId="{D179BDA1-536E-4499-B7F5-54D43BAFDD6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73651-4FCC-4E91-8CB4-CAA90EFB60A6}">
      <dsp:nvSpPr>
        <dsp:cNvPr id="0" name=""/>
        <dsp:cNvSpPr/>
      </dsp:nvSpPr>
      <dsp:spPr>
        <a:xfrm>
          <a:off x="959383" y="364617"/>
          <a:ext cx="3505961" cy="121757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C2BF2-BE95-4D3F-A6D6-C447576034CA}">
      <dsp:nvSpPr>
        <dsp:cNvPr id="0" name=""/>
        <dsp:cNvSpPr/>
      </dsp:nvSpPr>
      <dsp:spPr>
        <a:xfrm>
          <a:off x="2378074" y="3346043"/>
          <a:ext cx="679449" cy="434847"/>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DEC83-6DFC-41CF-AE9F-897B18291071}">
      <dsp:nvSpPr>
        <dsp:cNvPr id="0" name=""/>
        <dsp:cNvSpPr/>
      </dsp:nvSpPr>
      <dsp:spPr>
        <a:xfrm>
          <a:off x="1087119" y="3693921"/>
          <a:ext cx="3261359" cy="81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College</a:t>
          </a:r>
        </a:p>
      </dsp:txBody>
      <dsp:txXfrm>
        <a:off x="1087119" y="3693921"/>
        <a:ext cx="3261359" cy="815339"/>
      </dsp:txXfrm>
    </dsp:sp>
    <dsp:sp modelId="{FD5D234C-C668-4693-BDC4-07DCF1783B2E}">
      <dsp:nvSpPr>
        <dsp:cNvPr id="0" name=""/>
        <dsp:cNvSpPr/>
      </dsp:nvSpPr>
      <dsp:spPr>
        <a:xfrm>
          <a:off x="2234031" y="1676227"/>
          <a:ext cx="1223009" cy="12230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Goals</a:t>
          </a:r>
        </a:p>
      </dsp:txBody>
      <dsp:txXfrm>
        <a:off x="2413137" y="1855333"/>
        <a:ext cx="864797" cy="864797"/>
      </dsp:txXfrm>
    </dsp:sp>
    <dsp:sp modelId="{00CEE24A-C295-4206-B5F5-FCFF5640F731}">
      <dsp:nvSpPr>
        <dsp:cNvPr id="0" name=""/>
        <dsp:cNvSpPr/>
      </dsp:nvSpPr>
      <dsp:spPr>
        <a:xfrm>
          <a:off x="1358899" y="758698"/>
          <a:ext cx="1223009" cy="12230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Counselor</a:t>
          </a:r>
        </a:p>
      </dsp:txBody>
      <dsp:txXfrm>
        <a:off x="1538005" y="937804"/>
        <a:ext cx="864797" cy="864797"/>
      </dsp:txXfrm>
    </dsp:sp>
    <dsp:sp modelId="{83193D1F-B0A9-46B4-BCA0-86EC28350560}">
      <dsp:nvSpPr>
        <dsp:cNvPr id="0" name=""/>
        <dsp:cNvSpPr/>
      </dsp:nvSpPr>
      <dsp:spPr>
        <a:xfrm>
          <a:off x="2609087" y="463001"/>
          <a:ext cx="1223009" cy="12230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Grades</a:t>
          </a:r>
        </a:p>
      </dsp:txBody>
      <dsp:txXfrm>
        <a:off x="2788193" y="642107"/>
        <a:ext cx="864797" cy="864797"/>
      </dsp:txXfrm>
    </dsp:sp>
    <dsp:sp modelId="{D179BDA1-536E-4499-B7F5-54D43BAFDD63}">
      <dsp:nvSpPr>
        <dsp:cNvPr id="0" name=""/>
        <dsp:cNvSpPr/>
      </dsp:nvSpPr>
      <dsp:spPr>
        <a:xfrm>
          <a:off x="815339" y="215138"/>
          <a:ext cx="3804919" cy="304393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5/18/20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5/18/20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2"/>
                </a:solidFill>
                <a:effectLst/>
                <a:latin typeface="+mn-lt"/>
                <a:ea typeface="+mn-ea"/>
                <a:cs typeface="+mn-cs"/>
              </a:rPr>
              <a:t>Winter</a:t>
            </a:r>
            <a:endParaRPr lang="en-US" sz="1600" kern="1200" dirty="0">
              <a:solidFill>
                <a:schemeClr val="tx2"/>
              </a:solidFill>
              <a:effectLst/>
              <a:latin typeface="+mn-lt"/>
              <a:ea typeface="+mn-ea"/>
              <a:cs typeface="+mn-cs"/>
            </a:endParaRP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Attend whatever college-preparatory nights are held at your school or by local organizations.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Send midyear grade reports to colleges. Continue to focus on your schoolwork!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Fill out the Free Application for Federal Student Aid (FAFSA) and, if necessary, PROFILE®. These forms can be obtained from your guidance counselor or at </a:t>
            </a:r>
            <a:r>
              <a:rPr lang="en-US" sz="1600" kern="1200" dirty="0">
                <a:solidFill>
                  <a:schemeClr val="tx2"/>
                </a:solidFill>
                <a:effectLst/>
                <a:latin typeface="+mn-lt"/>
                <a:ea typeface="+mn-ea"/>
                <a:cs typeface="+mn-cs"/>
                <a:hlinkClick r:id="rId3"/>
              </a:rPr>
              <a:t>http://www.fafsa.ed.gov</a:t>
            </a:r>
            <a:r>
              <a:rPr lang="en-US" sz="1600" kern="1200" dirty="0">
                <a:solidFill>
                  <a:schemeClr val="tx2"/>
                </a:solidFill>
                <a:effectLst/>
                <a:latin typeface="+mn-lt"/>
                <a:ea typeface="+mn-ea"/>
                <a:cs typeface="+mn-cs"/>
              </a:rPr>
              <a:t> to download the forms or to file electronically. These forms may not be processed before January 1, so don’t send them before then.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Mail or send electronically any remaining applications and financial aid forms before winter break. Make sure you apply to at least one college that you know you can afford and where you know you will be accepted.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Follow up to make sure that colleges have received all application information, including recommendations and test scores.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Meet with your counselor to verify that all applicable forms are in order and have been sent out to colleges.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260388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2"/>
                </a:solidFill>
                <a:effectLst/>
                <a:latin typeface="+mn-lt"/>
                <a:ea typeface="+mn-ea"/>
                <a:cs typeface="+mn-cs"/>
              </a:rPr>
              <a:t>Spring</a:t>
            </a:r>
            <a:endParaRPr lang="en-US" sz="1600" kern="1200" dirty="0">
              <a:solidFill>
                <a:schemeClr val="tx2"/>
              </a:solidFill>
              <a:effectLst/>
              <a:latin typeface="+mn-lt"/>
              <a:ea typeface="+mn-ea"/>
              <a:cs typeface="+mn-cs"/>
            </a:endParaRPr>
          </a:p>
          <a:p>
            <a:pPr marL="342900" lvl="0" indent="-342900">
              <a:buFont typeface="Wingdings" panose="05000000000000000000" pitchFamily="2" charset="2"/>
              <a:buChar char="ü"/>
            </a:pPr>
            <a:r>
              <a:rPr lang="en-US" sz="1600" kern="1200" dirty="0">
                <a:solidFill>
                  <a:schemeClr val="tx2"/>
                </a:solidFill>
                <a:effectLst/>
                <a:latin typeface="+mn-lt"/>
                <a:ea typeface="+mn-ea"/>
                <a:cs typeface="+mn-cs"/>
              </a:rPr>
              <a:t>Watch your mail between March 1 and April 1 for acceptance notifications from colleges. </a:t>
            </a:r>
          </a:p>
          <a:p>
            <a:pPr marL="342900" lvl="0" indent="-342900">
              <a:buFont typeface="Wingdings" panose="05000000000000000000" pitchFamily="2" charset="2"/>
              <a:buChar char="ü"/>
            </a:pPr>
            <a:r>
              <a:rPr lang="en-US" sz="1600" kern="1200" dirty="0">
                <a:solidFill>
                  <a:schemeClr val="tx2"/>
                </a:solidFill>
                <a:effectLst/>
                <a:latin typeface="+mn-lt"/>
                <a:ea typeface="+mn-ea"/>
                <a:cs typeface="+mn-cs"/>
              </a:rPr>
              <a:t>Watch your mail for notification of financial aid awards between April 1 and May 1. </a:t>
            </a:r>
          </a:p>
          <a:p>
            <a:pPr marL="342900" lvl="0" indent="-342900">
              <a:buFont typeface="Wingdings" panose="05000000000000000000" pitchFamily="2" charset="2"/>
              <a:buChar char="ü"/>
            </a:pPr>
            <a:r>
              <a:rPr lang="en-US" sz="1600" kern="1200" dirty="0">
                <a:solidFill>
                  <a:schemeClr val="tx2"/>
                </a:solidFill>
                <a:effectLst/>
                <a:latin typeface="+mn-lt"/>
                <a:ea typeface="+mn-ea"/>
                <a:cs typeface="+mn-cs"/>
              </a:rPr>
              <a:t>Compare the financial aid packages from the colleges and universities that have accepted you. </a:t>
            </a:r>
          </a:p>
          <a:p>
            <a:pPr marL="342900" lvl="0" indent="-342900">
              <a:buFont typeface="Wingdings" panose="05000000000000000000" pitchFamily="2" charset="2"/>
              <a:buChar char="ü"/>
            </a:pPr>
            <a:r>
              <a:rPr lang="en-US" sz="1600" kern="1200" dirty="0">
                <a:solidFill>
                  <a:schemeClr val="tx2"/>
                </a:solidFill>
                <a:effectLst/>
                <a:latin typeface="+mn-lt"/>
                <a:ea typeface="+mn-ea"/>
                <a:cs typeface="+mn-cs"/>
              </a:rPr>
              <a:t>Make your final choice and notify all schools of your intent by May 1. If possible, do not decide without making at least one campus visit. Send your nonrefundable deposit to your chosen school by May 1 as well. Request that your guidance counselor send a final transcript to the college in June. </a:t>
            </a:r>
          </a:p>
          <a:p>
            <a:pPr marL="342900" lvl="0" indent="-342900">
              <a:buFont typeface="Wingdings" panose="05000000000000000000" pitchFamily="2" charset="2"/>
              <a:buChar char="ü"/>
            </a:pPr>
            <a:r>
              <a:rPr lang="en-US" sz="1600" kern="1200" dirty="0">
                <a:solidFill>
                  <a:schemeClr val="tx2"/>
                </a:solidFill>
                <a:effectLst/>
                <a:latin typeface="+mn-lt"/>
                <a:ea typeface="+mn-ea"/>
                <a:cs typeface="+mn-cs"/>
              </a:rPr>
              <a:t>Be sure that you have received a FAFSA acknowledgment. </a:t>
            </a:r>
          </a:p>
          <a:p>
            <a:pPr marL="342900" lvl="0" indent="-342900">
              <a:buFont typeface="Wingdings" panose="05000000000000000000" pitchFamily="2" charset="2"/>
              <a:buChar char="ü"/>
            </a:pPr>
            <a:r>
              <a:rPr lang="en-US" sz="1600" kern="1200" dirty="0">
                <a:solidFill>
                  <a:schemeClr val="tx2"/>
                </a:solidFill>
                <a:effectLst/>
                <a:latin typeface="+mn-lt"/>
                <a:ea typeface="+mn-ea"/>
                <a:cs typeface="+mn-cs"/>
              </a:rPr>
              <a:t>If you applied for a Pell Grant (on the FAFSA), you will receive the Student Aid Report (SAR) statement. Review this Pell notice, and forward it to the college you plan to attend. Make a copy for your record. </a:t>
            </a:r>
          </a:p>
          <a:p>
            <a:pPr marL="342900" lvl="0" indent="-342900">
              <a:buFont typeface="Wingdings" panose="05000000000000000000" pitchFamily="2" charset="2"/>
              <a:buChar char="ü"/>
            </a:pPr>
            <a:r>
              <a:rPr lang="en-US" sz="1600" kern="1200" dirty="0">
                <a:solidFill>
                  <a:schemeClr val="tx2"/>
                </a:solidFill>
                <a:effectLst/>
                <a:latin typeface="+mn-lt"/>
                <a:ea typeface="+mn-ea"/>
                <a:cs typeface="+mn-cs"/>
              </a:rPr>
              <a:t>Complete follow-up paperwork for the college of your choice (scheduling, orientation session, housing arrangements, and other necessary forms).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2195594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2"/>
                </a:solidFill>
                <a:effectLst/>
                <a:latin typeface="+mn-lt"/>
                <a:ea typeface="+mn-ea"/>
                <a:cs typeface="+mn-cs"/>
              </a:rPr>
              <a:t>Summer</a:t>
            </a:r>
            <a:endParaRPr lang="en-US" sz="1600" kern="1200" dirty="0">
              <a:solidFill>
                <a:schemeClr val="tx2"/>
              </a:solidFill>
              <a:effectLst/>
              <a:latin typeface="+mn-lt"/>
              <a:ea typeface="+mn-ea"/>
              <a:cs typeface="+mn-cs"/>
            </a:endParaRP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Contact the school you will be attending to apply for student and/or parent loans.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Receive the orientation schedule from your college.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Get residence hall assignment from your college.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Obtain course scheduling and cost information from your college. </a:t>
            </a:r>
          </a:p>
          <a:p>
            <a:pPr marL="285750" indent="-285750">
              <a:buFont typeface="Wingdings" panose="05000000000000000000" pitchFamily="2" charset="2"/>
              <a:buChar char="ü"/>
            </a:pPr>
            <a:r>
              <a:rPr lang="en-US" sz="1600" kern="1200" dirty="0">
                <a:solidFill>
                  <a:schemeClr val="tx2"/>
                </a:solidFill>
                <a:effectLst/>
                <a:latin typeface="+mn-lt"/>
                <a:ea typeface="+mn-ea"/>
                <a:cs typeface="+mn-cs"/>
              </a:rPr>
              <a:t>Congratulations! You are about to begin the greatest adventure of your life. Good luck. </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114034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Ninth Grade</a:t>
            </a:r>
          </a:p>
          <a:p>
            <a:pPr marL="285750" indent="-285750">
              <a:buFont typeface="Wingdings" panose="05000000000000000000" pitchFamily="2" charset="2"/>
              <a:buChar char="ü"/>
            </a:pPr>
            <a:r>
              <a:rPr lang="en-US" dirty="0"/>
              <a:t>As soon as you can, meet with your counselor to begin talking about colleges and careers. </a:t>
            </a:r>
          </a:p>
          <a:p>
            <a:pPr marL="285750" indent="-285750">
              <a:buFont typeface="Wingdings" panose="05000000000000000000" pitchFamily="2" charset="2"/>
              <a:buChar char="ü"/>
            </a:pPr>
            <a:r>
              <a:rPr lang="en-US" dirty="0"/>
              <a:t>Make sure you are enrolled in the appropriate college-preparatory or tech-prep courses. </a:t>
            </a:r>
          </a:p>
          <a:p>
            <a:pPr marL="285750" indent="-285750">
              <a:buFont typeface="Wingdings" panose="05000000000000000000" pitchFamily="2" charset="2"/>
              <a:buChar char="ü"/>
            </a:pPr>
            <a:r>
              <a:rPr lang="en-US" dirty="0"/>
              <a:t>Get off to a good start with your grades. The grades you earn in ninth grade will be included in your final high school GPA and class rank. </a:t>
            </a:r>
          </a:p>
          <a:p>
            <a:pPr marL="285750" indent="-285750">
              <a:buFont typeface="Wingdings" panose="05000000000000000000" pitchFamily="2" charset="2"/>
              <a:buChar char="ü"/>
            </a:pPr>
            <a:r>
              <a:rPr lang="en-US" dirty="0"/>
              <a:t>College might seem a long way off now, but grades really do count toward college admission and scholarships. </a:t>
            </a:r>
          </a:p>
          <a:p>
            <a:pPr marL="285750" indent="-285750">
              <a:buFont typeface="Wingdings" panose="05000000000000000000" pitchFamily="2" charset="2"/>
              <a:buChar char="ü"/>
            </a:pPr>
            <a:r>
              <a:rPr lang="en-US" dirty="0"/>
              <a:t>Explore your interests and possible careers. Take advantage of Career Day opportunities. </a:t>
            </a:r>
          </a:p>
          <a:p>
            <a:pPr marL="285750" indent="-285750">
              <a:buFont typeface="Wingdings" panose="05000000000000000000" pitchFamily="2" charset="2"/>
              <a:buChar char="ü"/>
            </a:pPr>
            <a:r>
              <a:rPr lang="en-US" dirty="0"/>
              <a:t>Get involved in extracurricular activities (both school and non-school-sponsored). </a:t>
            </a:r>
          </a:p>
          <a:p>
            <a:pPr marL="285750" indent="-285750">
              <a:buFont typeface="Wingdings" panose="05000000000000000000" pitchFamily="2" charset="2"/>
              <a:buChar char="ü"/>
            </a:pPr>
            <a:r>
              <a:rPr lang="en-US" dirty="0"/>
              <a:t>Talk to your parents about planning for college expenses. Continue or begin a savings plan for college. </a:t>
            </a:r>
          </a:p>
          <a:p>
            <a:pPr marL="285750" indent="-285750">
              <a:buFont typeface="Wingdings" panose="05000000000000000000" pitchFamily="2" charset="2"/>
              <a:buChar char="ü"/>
            </a:pPr>
            <a:r>
              <a:rPr lang="en-US" dirty="0"/>
              <a:t>Look at the college information available in your counselor’s office and school and public libraries. Use the Internet to check out college Web sites. </a:t>
            </a:r>
          </a:p>
          <a:p>
            <a:pPr marL="285750" indent="-285750">
              <a:buFont typeface="Wingdings" panose="05000000000000000000" pitchFamily="2" charset="2"/>
              <a:buChar char="ü"/>
            </a:pPr>
            <a:r>
              <a:rPr lang="en-US" dirty="0"/>
              <a:t>Tour a nearby college, if possible. Visit relatives or friends who live on or near a college campus. Check out the dorms, go to the library or student center, and get a feel for college life. </a:t>
            </a:r>
          </a:p>
          <a:p>
            <a:pPr marL="285750" indent="-285750">
              <a:buFont typeface="Wingdings" panose="05000000000000000000" pitchFamily="2" charset="2"/>
              <a:buChar char="ü"/>
            </a:pPr>
            <a:r>
              <a:rPr lang="en-US" dirty="0"/>
              <a:t>Investigate summer enrichment programs.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398529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Tenth Grade Fall</a:t>
            </a:r>
          </a:p>
          <a:p>
            <a:pPr marL="285750" indent="-285750">
              <a:buFont typeface="Wingdings" panose="05000000000000000000" pitchFamily="2" charset="2"/>
              <a:buChar char="ü"/>
            </a:pPr>
            <a:r>
              <a:rPr lang="en-US" dirty="0"/>
              <a:t>In October, take the Preliminary SAT/National Merit Scholarship Qualifying Test (PSAT/NMSQT) for practice. When you fill out your test sheet, check the box that releases your name to colleges so you can start receiving brochures from them. </a:t>
            </a:r>
          </a:p>
          <a:p>
            <a:pPr marL="285750" indent="-285750">
              <a:buFont typeface="Wingdings" panose="05000000000000000000" pitchFamily="2" charset="2"/>
              <a:buChar char="ü"/>
            </a:pPr>
            <a:r>
              <a:rPr lang="en-US" dirty="0"/>
              <a:t>Ask your guidance counselor about the American College Testing program’s PLAN (Pre-ACT) assessment program, which helps determine your study habits and academic progress and interests. This test will prepare you for the ACT Assessment next year. </a:t>
            </a:r>
          </a:p>
          <a:p>
            <a:pPr marL="285750" indent="-285750">
              <a:buFont typeface="Wingdings" panose="05000000000000000000" pitchFamily="2" charset="2"/>
              <a:buChar char="ü"/>
            </a:pPr>
            <a:r>
              <a:rPr lang="en-US" dirty="0"/>
              <a:t>Take geometry if not already. Take biology and a second year of a foreign language. </a:t>
            </a:r>
          </a:p>
          <a:p>
            <a:pPr marL="285750" indent="-285750">
              <a:buFont typeface="Wingdings" panose="05000000000000000000" pitchFamily="2" charset="2"/>
              <a:buChar char="ü"/>
            </a:pPr>
            <a:r>
              <a:rPr lang="en-US" dirty="0"/>
              <a:t>Become familiar with general college entrance requirements. </a:t>
            </a:r>
          </a:p>
          <a:p>
            <a:pPr marL="285750" indent="-285750">
              <a:buFont typeface="Wingdings" panose="05000000000000000000" pitchFamily="2" charset="2"/>
              <a:buChar char="ü"/>
            </a:pPr>
            <a:r>
              <a:rPr lang="en-US" dirty="0"/>
              <a:t>Participate in your school’s or state’s career development activities. </a:t>
            </a:r>
          </a:p>
          <a:p>
            <a:r>
              <a:rPr lang="en-US" b="1" dirty="0"/>
              <a:t>Tenth Grade Winter</a:t>
            </a:r>
          </a:p>
          <a:p>
            <a:pPr marL="285750" indent="-285750">
              <a:buFont typeface="Wingdings" panose="05000000000000000000" pitchFamily="2" charset="2"/>
              <a:buChar char="ü"/>
            </a:pPr>
            <a:r>
              <a:rPr lang="en-US" dirty="0"/>
              <a:t>Discuss your PSAT score with your counselor. </a:t>
            </a:r>
          </a:p>
          <a:p>
            <a:pPr marL="285750" indent="-285750">
              <a:buFont typeface="Wingdings" panose="05000000000000000000" pitchFamily="2" charset="2"/>
              <a:buChar char="ü"/>
            </a:pPr>
            <a:r>
              <a:rPr lang="en-US" dirty="0"/>
              <a:t>The people who read college applications aren’t looking just for grades. Get involved in activities outside the classroom. Work toward leadership positions in the activities that you like best. Become involved in community service and other volunteer activities. </a:t>
            </a:r>
          </a:p>
          <a:p>
            <a:pPr marL="285750" indent="-285750">
              <a:buFont typeface="Wingdings" panose="05000000000000000000" pitchFamily="2" charset="2"/>
              <a:buChar char="ü"/>
            </a:pPr>
            <a:r>
              <a:rPr lang="en-US" dirty="0"/>
              <a:t>Read, read, read. Read as many books as possible from a comprehensive reading list. </a:t>
            </a:r>
          </a:p>
          <a:p>
            <a:pPr marL="285750" indent="-285750">
              <a:buFont typeface="Wingdings" panose="05000000000000000000" pitchFamily="2" charset="2"/>
              <a:buChar char="ü"/>
            </a:pPr>
            <a:r>
              <a:rPr lang="en-US" dirty="0"/>
              <a:t>Work on your writing skills—you’ll need them no matter what you do. </a:t>
            </a:r>
          </a:p>
          <a:p>
            <a:pPr marL="285750" indent="-285750">
              <a:buFont typeface="Wingdings" panose="05000000000000000000" pitchFamily="2" charset="2"/>
              <a:buChar char="ü"/>
            </a:pPr>
            <a:r>
              <a:rPr lang="en-US" dirty="0"/>
              <a:t>Find a teacher or another adult who will advise and encourage you to write well.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168175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Tenth Grade Spring</a:t>
            </a:r>
          </a:p>
          <a:p>
            <a:r>
              <a:rPr lang="en-US" dirty="0"/>
              <a:t>Keep your grades up so you can have the highest GPA and class rank possible. </a:t>
            </a:r>
          </a:p>
          <a:p>
            <a:r>
              <a:rPr lang="en-US" dirty="0"/>
              <a:t>Ask your counselor about postsecondary enrollment options and Advanced Placement (AP) courses. </a:t>
            </a:r>
          </a:p>
          <a:p>
            <a:r>
              <a:rPr lang="en-US" dirty="0"/>
              <a:t>Continue to explore interests and careers that you think you might like. </a:t>
            </a:r>
          </a:p>
          <a:p>
            <a:r>
              <a:rPr lang="en-US" dirty="0"/>
              <a:t>Begin zeroing in on the type of college you would prefer (two-year or four-year, small or large, rural or urban). </a:t>
            </a:r>
          </a:p>
          <a:p>
            <a:r>
              <a:rPr lang="en-US" dirty="0"/>
              <a:t>If you are interested in attending a military academy, such as West Point or Annapolis, now is the time to start planning and getting information. </a:t>
            </a:r>
          </a:p>
          <a:p>
            <a:r>
              <a:rPr lang="en-US" dirty="0"/>
              <a:t>Write to colleges and ask for their academic requirements for admission. </a:t>
            </a:r>
          </a:p>
          <a:p>
            <a:r>
              <a:rPr lang="en-US" dirty="0"/>
              <a:t>Visit a few more college campuses. Read all of the mail you receive from colleges. You may see something you like. </a:t>
            </a:r>
          </a:p>
          <a:p>
            <a:r>
              <a:rPr lang="en-US" dirty="0"/>
              <a:t>Attend college fairs. </a:t>
            </a:r>
          </a:p>
          <a:p>
            <a:r>
              <a:rPr lang="en-US" dirty="0"/>
              <a:t>Keep putting money away for college. Get a summer job. </a:t>
            </a:r>
          </a:p>
          <a:p>
            <a:r>
              <a:rPr lang="en-US" dirty="0"/>
              <a:t>Consider taking SAT II Subject Tests in the courses you took this year while the material is still fresh in your mind. These tests are offered in May and June.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180176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2"/>
                </a:solidFill>
                <a:effectLst/>
                <a:latin typeface="+mn-lt"/>
                <a:ea typeface="+mn-ea"/>
                <a:cs typeface="+mn-cs"/>
              </a:rPr>
              <a:t>Fall</a:t>
            </a:r>
            <a:endParaRPr lang="en-US" sz="1600" kern="1200" dirty="0">
              <a:solidFill>
                <a:schemeClr val="tx2"/>
              </a:solidFill>
              <a:effectLst/>
              <a:latin typeface="+mn-lt"/>
              <a:ea typeface="+mn-ea"/>
              <a:cs typeface="+mn-cs"/>
            </a:endParaRP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Meet with your counselor to review the courses you’ve taken and see what you still need to take.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Check your class rank. Even if your grades haven’t been that good so far, it’s never too late to improve. Colleges like to see an upward trend.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If you didn’t do so in tenth grade, sign up for and take the PSAT/NMSQT. In addition to National Merit Scholarships, this is the qualifying test for the National Scholarship Service and National Hispanic Scholar Recognition Program.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Make sure that you have a social security number.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Take a long, hard look at why you want to continue your education after high school so you will be able to choose the best college or university for your needs.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Make a list of colleges that meet your most important criteria (size, location, distance from home, majors, academic rigor, housing, and cost). Weigh each of the factors according to their importance to you.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Continue visiting college fairs. You may be able to narrow your choices or add a college to your list.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Speak to college representatives who visit your high school.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If you want to participate in Division I or Division II sports in college, start the certification process. Check with your counselor to make sure you are taking a core curriculum that meets NCAA requirements.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If interested in one of the military academies, talk to you guidance counselor about starting the application process now.  </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314949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2"/>
                </a:solidFill>
                <a:effectLst/>
                <a:latin typeface="+mn-lt"/>
                <a:ea typeface="+mn-ea"/>
                <a:cs typeface="+mn-cs"/>
              </a:rPr>
              <a:t>Winter</a:t>
            </a:r>
            <a:endParaRPr lang="en-US" sz="1600" kern="1200" dirty="0">
              <a:solidFill>
                <a:schemeClr val="tx2"/>
              </a:solidFill>
              <a:effectLst/>
              <a:latin typeface="+mn-lt"/>
              <a:ea typeface="+mn-ea"/>
              <a:cs typeface="+mn-cs"/>
            </a:endParaRP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Collect information about college application procedures, entrance requirements, tuition and fees, room and board costs, student activities, course offerings, faculty composition, accreditation, and financial aid. The Internet is a good way to visit colleges and obtain this information. Begin comparing the schools by the factors that you consider to be most important.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Discuss you PSAT score with your counselor.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Begin narrowing down your college choices. Find out if the colleges you are interested in require the SAT I, ACT Assessment, or SAT II Subject Tests for admission.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Register for the ACT Assessment, which is usually taken in April or June. You can take it again late in your junior year or in the fall of your senior year, if necessary.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Begin preparing for the tests you’ve decided to take.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Have a discussion with your parents about the colleges in which you are interested. Examine financial resources and gather information about financial aid.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Set up a filing system with individual folders for each college’s correspondence and printed materials.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356085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2"/>
                </a:solidFill>
                <a:effectLst/>
                <a:latin typeface="+mn-lt"/>
                <a:ea typeface="+mn-ea"/>
                <a:cs typeface="+mn-cs"/>
              </a:rPr>
              <a:t>Spring</a:t>
            </a:r>
            <a:endParaRPr lang="en-US" sz="1600" kern="1200" dirty="0">
              <a:solidFill>
                <a:schemeClr val="tx2"/>
              </a:solidFill>
              <a:effectLst/>
              <a:latin typeface="+mn-lt"/>
              <a:ea typeface="+mn-ea"/>
              <a:cs typeface="+mn-cs"/>
            </a:endParaRP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Meet with your counselor to review senior-year course selection and graduation requirements.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Discuss ACT Assessment/SAT I scores with your counselor. Register to take the ACT Assessment and/or SAT I again if you’d like to try to improve your score.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Discuss the college essay with your guidance counselor or English teacher.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Stay involved with your extracurricular activities. Colleges look for consistency and depth in activities.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Consider whom you will ask to write your recommendations. Think about asking teachers who know you well and who will write positive letters about you. Letters from a coach, activity leader, or an adult who knows you well outside of school (e.g., volunteer work contact) are also valuable.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Inquire about personal interviews at your favorite colleges. Call/write for early summer appointments. Make necessary travel arrangements.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See your counselor to apply for on-campus summer programs for high school students. Apply for a summer job or internship. Be prepared to pay for college application, financial aid, and testing fees in fall.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Request applications from schools you’re interested in by mail or via the Internet.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315932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2"/>
                </a:solidFill>
                <a:effectLst/>
                <a:latin typeface="+mn-lt"/>
                <a:ea typeface="+mn-ea"/>
                <a:cs typeface="+mn-cs"/>
              </a:rPr>
              <a:t>Summer</a:t>
            </a:r>
            <a:endParaRPr lang="en-US" sz="1600" kern="1200" dirty="0">
              <a:solidFill>
                <a:schemeClr val="tx2"/>
              </a:solidFill>
              <a:effectLst/>
              <a:latin typeface="+mn-lt"/>
              <a:ea typeface="+mn-ea"/>
              <a:cs typeface="+mn-cs"/>
            </a:endParaRP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Visit the campuses of your top-five college choices.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After each college interview, send a thank-you letter to the interviewer.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Talk to people you know who have attended the colleges in which you are interested.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Continue to read books, magazines, and newspapers.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Practice filling out college applications, and then complete the final application forms or apply online through the Web sites of the colleges in which you’re interested.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Volunteer in your community.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Compose rough drafts of your college essays. Have a teacher read and discuss them with you. Proofread them and prepare final drafts. Proofread your final essays at least three times.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Develop a financial aid application plan, including a list of the aid sources, requirements for each application, and a timetable for meeting the filing deadlines.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301499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2"/>
                </a:solidFill>
                <a:effectLst/>
                <a:latin typeface="+mn-lt"/>
                <a:ea typeface="+mn-ea"/>
                <a:cs typeface="+mn-cs"/>
              </a:rPr>
              <a:t>Fall</a:t>
            </a:r>
            <a:endParaRPr lang="en-US" sz="1600" kern="1200" dirty="0">
              <a:solidFill>
                <a:schemeClr val="tx2"/>
              </a:solidFill>
              <a:effectLst/>
              <a:latin typeface="+mn-lt"/>
              <a:ea typeface="+mn-ea"/>
              <a:cs typeface="+mn-cs"/>
            </a:endParaRP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Continue to take a full course load of college-prep courses.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Keep working on grades. Make sure you have taken the courses necessary to graduate in the spring.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Continue to participate in extracurricular and volunteer activities. Demonstrate initiative, creativity, commitment, and leadership in each.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To male students: you must register for selective service on your eighteenth birthday to be eligible for federal and state financial aid.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Talk to counselors, teachers, and parents about your final college choices.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Make a calendar showing application deadlines for admission, financial aid, and scholarships.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Check resource books, computer programs, and your guidance office for information on scholarships and grants. Ask colleges about scholarships for which you may qualify.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Give recommendation forms to the teachers you have chosen, along with stamped, self-addressed envelopes so your teachers can send them directly to the colleges. Be sure to fill out your name, address, and school name on the top of the form. Talk to your recommendation writers about your goals and ambitions.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Give School Report forms to your high school’s guidance office. Fill in your name, address, and any other required information on top. Verify with your guidance counselor the schools to which transcripts, test scores, and letters are to be sent. Give your counselor any necessary forms at least two weeks before they are due or whenever your counselor’s deadline is, whichever is earlier.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Register for and take the ACT Assessment, SAT I, or SAT II Subject Tests, as necessary.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Be sure you have requested (either by mail or online) that your test scores be sent to the colleges of your choice.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Mail or send electronically any college applications for early-decision admission by November 1.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If possible, visit colleges while classes are in session.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If you plan to apply for an ROTC scholarship, remember that your application is due by December 1. </a:t>
            </a:r>
          </a:p>
          <a:p>
            <a:pPr marL="285750" lvl="0" indent="-285750">
              <a:buFont typeface="Wingdings" panose="05000000000000000000" pitchFamily="2" charset="2"/>
              <a:buChar char="ü"/>
            </a:pPr>
            <a:r>
              <a:rPr lang="en-US" sz="1600" kern="1200" dirty="0">
                <a:solidFill>
                  <a:schemeClr val="tx2"/>
                </a:solidFill>
                <a:effectLst/>
                <a:latin typeface="+mn-lt"/>
                <a:ea typeface="+mn-ea"/>
                <a:cs typeface="+mn-cs"/>
              </a:rPr>
              <a:t>Print extra copies or make photocopies of every application you send.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760150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5/18/20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5/18/20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5/18/20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5/18/20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5/18/20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5/18/20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5/18/20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5/18/20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5/18/20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5/18/20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collegereadiness.collegeboard.org/sat/register" TargetMode="External"/><Relationship Id="rId7" Type="http://schemas.openxmlformats.org/officeDocument/2006/relationships/hyperlink" Target="http://coolcatteacher.blogspot.com/2012/06/we-need-education-victory-garden-iste12.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hyperlink" Target="https://www.act.org/content/act/en/products-and-services/preact/preact-classroom.html" TargetMode="External"/><Relationship Id="rId4" Type="http://schemas.openxmlformats.org/officeDocument/2006/relationships/hyperlink" Target="https://collegereadiness.collegeboard.org/psat-nmsqt-psat-10/k12-educators/ordering" TargetMode="External"/><Relationship Id="rId9" Type="http://schemas.openxmlformats.org/officeDocument/2006/relationships/hyperlink" Target="https://collegereadiness.collegeboard.org/psat-nmsqt-psat-10/scor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re-integrate.org/work-call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llegereadiness.collegeboard.org/psat-nmsqt-psat-10/k12-educators/orderin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en/checklist-check-list-marker-2077019/" TargetMode="Externa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collegereadiness.collegeboard.org/sat/register"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www.act.org/content/act/en/products-and-services/the-act/registration.html" TargetMode="External"/><Relationship Id="rId5" Type="http://schemas.openxmlformats.org/officeDocument/2006/relationships/hyperlink" Target="https://collegereadiness.collegeboard.org/sat-subject-tests/register" TargetMode="External"/><Relationship Id="rId4" Type="http://schemas.openxmlformats.org/officeDocument/2006/relationships/hyperlink" Target="https://collegereadiness.collegeboard.org/psat-nmsqt-psat-10/scor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s://collegereadiness.collegeboard.org/psat-nmsqt-psat-10/score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act.org/content/act/en/products-and-services/the-act/scores.html" TargetMode="External"/><Relationship Id="rId5" Type="http://schemas.openxmlformats.org/officeDocument/2006/relationships/hyperlink" Target="https://creativecommons.org/licenses/by-nc-nd/3.0/" TargetMode="External"/><Relationship Id="rId4" Type="http://schemas.openxmlformats.org/officeDocument/2006/relationships/hyperlink" Target="http://marwarakha.com/?p=6244"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career-ready.blogs.latrobe.edu.au/2017/10/12/volunteering-what-does-it-mean/" TargetMode="External"/><Relationship Id="rId3" Type="http://schemas.openxmlformats.org/officeDocument/2006/relationships/image" Target="../media/image21.jp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creativecommons.org/licenses/by-sa/3.0/" TargetMode="External"/><Relationship Id="rId4" Type="http://schemas.openxmlformats.org/officeDocument/2006/relationships/hyperlink" Target="http://www.picpedia.org/highway-signs/a/application.html" TargetMode="External"/><Relationship Id="rId9"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collegereadiness.collegeboard.org/sat/register" TargetMode="External"/><Relationship Id="rId3" Type="http://schemas.openxmlformats.org/officeDocument/2006/relationships/image" Target="../media/image24.png"/><Relationship Id="rId7" Type="http://schemas.openxmlformats.org/officeDocument/2006/relationships/hyperlink" Target="http://www.act.org/content/act/en/products-and-services/the-act/registration.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sss.gov/register/" TargetMode="External"/><Relationship Id="rId11" Type="http://schemas.openxmlformats.org/officeDocument/2006/relationships/hyperlink" Target="https://www.goarmy.com/rotc/scholarships.html" TargetMode="External"/><Relationship Id="rId5" Type="http://schemas.openxmlformats.org/officeDocument/2006/relationships/hyperlink" Target="https://mail.google.com/mail/u/0/#sent" TargetMode="External"/><Relationship Id="rId10" Type="http://schemas.openxmlformats.org/officeDocument/2006/relationships/hyperlink" Target="https://collegereadiness.collegeboard.org/sat/scores/sending-scores" TargetMode="External"/><Relationship Id="rId4" Type="http://schemas.openxmlformats.org/officeDocument/2006/relationships/hyperlink" Target="https://studentaid.gov/h/apply-for-aid/fafsa" TargetMode="External"/><Relationship Id="rId9" Type="http://schemas.openxmlformats.org/officeDocument/2006/relationships/hyperlink" Target="https://www.act.org/content/act/en/products-and-services/the-act/scores/sending-your-score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leadershipfreak.wordpress.com/2012/10/18/the-feedback-question-that-changes-everything" TargetMode="Externa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2012books.lardbucket.org/books/public-speaking-practice-and-ethics/s19-01-informative-speaking-goals.html"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creativecommons.org/licenses/by-nc-nd/3.0/" TargetMode="External"/><Relationship Id="rId5" Type="http://schemas.openxmlformats.org/officeDocument/2006/relationships/hyperlink" Target="http://quotewit.blogspot.com/2014/01/graduation-quotes.html" TargetMode="Externa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flickr.com/photos/jimmydavao/16399451712"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merriam-webster.com/dictionary/grade%20point%20average" TargetMode="External"/><Relationship Id="rId13" Type="http://schemas.openxmlformats.org/officeDocument/2006/relationships/hyperlink" Target="https://www.princetonreview.com/college/sat-information" TargetMode="External"/><Relationship Id="rId3" Type="http://schemas.openxmlformats.org/officeDocument/2006/relationships/hyperlink" Target="http://www.kaneconsulting.biz/blog/2012/how-to-create-a-more-innovative-social-friendly-company-culture/istock_000018627375xsmall/" TargetMode="External"/><Relationship Id="rId7" Type="http://schemas.openxmlformats.org/officeDocument/2006/relationships/hyperlink" Target="https://studentaid.gov/apply-for-aid/fafsa/review-and-correct/review" TargetMode="External"/><Relationship Id="rId12" Type="http://schemas.openxmlformats.org/officeDocument/2006/relationships/hyperlink" Target="https://studentaid.gov/help/fafsa" TargetMode="External"/><Relationship Id="rId2" Type="http://schemas.openxmlformats.org/officeDocument/2006/relationships/image" Target="../media/image28.jpg"/><Relationship Id="rId1" Type="http://schemas.openxmlformats.org/officeDocument/2006/relationships/slideLayout" Target="../slideLayouts/slideLayout9.xml"/><Relationship Id="rId6" Type="http://schemas.openxmlformats.org/officeDocument/2006/relationships/hyperlink" Target="https://studentaid.gov/understand-aid/types/grants/pell#how-much-money" TargetMode="External"/><Relationship Id="rId11" Type="http://schemas.openxmlformats.org/officeDocument/2006/relationships/hyperlink" Target="https://studentaid.gov/help/fsa-id" TargetMode="External"/><Relationship Id="rId5" Type="http://schemas.openxmlformats.org/officeDocument/2006/relationships/hyperlink" Target="https://corporatefinanceinstitute.com/resources/knowledge/other/smart-goal/" TargetMode="External"/><Relationship Id="rId15" Type="http://schemas.openxmlformats.org/officeDocument/2006/relationships/hyperlink" Target="https://www.eduers.com/sat/psat_nmsqt/" TargetMode="External"/><Relationship Id="rId10" Type="http://schemas.openxmlformats.org/officeDocument/2006/relationships/hyperlink" Target="https://www.merriam-webster.com/dictionary/GED" TargetMode="External"/><Relationship Id="rId4" Type="http://schemas.openxmlformats.org/officeDocument/2006/relationships/hyperlink" Target="https://www.lexico.com/definition/advanced_placement" TargetMode="External"/><Relationship Id="rId9" Type="http://schemas.openxmlformats.org/officeDocument/2006/relationships/hyperlink" Target="https://creativecommons.org/licenses/by-sa/3.0/" TargetMode="External"/><Relationship Id="rId14" Type="http://schemas.openxmlformats.org/officeDocument/2006/relationships/hyperlink" Target="https://www.eduers.com/sat/ac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alabamaschoolconnection.org/2013/04/23/common-core-state-standards-in-the-state-of-alabama-why-is-this-such-a-big-deal/"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lickr.com/photos/zehfernando/3457455680"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9.jpg"/><Relationship Id="rId7" Type="http://schemas.openxmlformats.org/officeDocument/2006/relationships/hyperlink" Target="https://www.colegiodelaesperanza.com/blog/libros-de-texto-curso-20122013/"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creativecommons.org/licenses/by/3.0/" TargetMode="External"/><Relationship Id="rId4" Type="http://schemas.openxmlformats.org/officeDocument/2006/relationships/hyperlink" Target="https://morethaneoi.blogspot.com/2012/11/english-tests-exam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s://www.fairviewhs.org/counseling/college-applications/test-information/overview" TargetMode="External"/><Relationship Id="rId1" Type="http://schemas.openxmlformats.org/officeDocument/2006/relationships/slideLayout" Target="../slideLayouts/slideLayout5.xml"/><Relationship Id="rId6" Type="http://schemas.openxmlformats.org/officeDocument/2006/relationships/hyperlink" Target="http://blogs.lse.ac.uk/politicsandpolicy/education-or-knowledge-measuring-public-knowledge/"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missbsresources.com/teaching-and-learning/planning-ahead"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MART_criteria" TargetMode="External"/><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fiftabsh.com/2010/08/15/hard-goals-vs-smart-goals/" TargetMode="External"/><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Academic Preparation for College</a:t>
            </a:r>
          </a:p>
        </p:txBody>
      </p:sp>
      <p:pic>
        <p:nvPicPr>
          <p:cNvPr id="4" name="Picture 3">
            <a:extLst>
              <a:ext uri="{FF2B5EF4-FFF2-40B4-BE49-F238E27FC236}">
                <a16:creationId xmlns:a16="http://schemas.microsoft.com/office/drawing/2014/main" id="{B03C90B8-1BF6-427B-9813-88915A613148}"/>
              </a:ext>
            </a:extLst>
          </p:cNvPr>
          <p:cNvPicPr>
            <a:picLocks noChangeAspect="1"/>
          </p:cNvPicPr>
          <p:nvPr/>
        </p:nvPicPr>
        <p:blipFill>
          <a:blip r:embed="rId2"/>
          <a:stretch>
            <a:fillRect/>
          </a:stretch>
        </p:blipFill>
        <p:spPr>
          <a:xfrm>
            <a:off x="7670194" y="5771976"/>
            <a:ext cx="4480948" cy="1060796"/>
          </a:xfrm>
          <a:prstGeom prst="rect">
            <a:avLst/>
          </a:prstGeom>
        </p:spPr>
      </p:pic>
      <p:sp>
        <p:nvSpPr>
          <p:cNvPr id="3" name="TextBox 2">
            <a:extLst>
              <a:ext uri="{FF2B5EF4-FFF2-40B4-BE49-F238E27FC236}">
                <a16:creationId xmlns:a16="http://schemas.microsoft.com/office/drawing/2014/main" id="{7A0AD5C4-760E-4F64-BBA9-3E87FC51AF09}"/>
              </a:ext>
            </a:extLst>
          </p:cNvPr>
          <p:cNvSpPr txBox="1"/>
          <p:nvPr/>
        </p:nvSpPr>
        <p:spPr>
          <a:xfrm>
            <a:off x="4799012" y="4882093"/>
            <a:ext cx="5257800" cy="461665"/>
          </a:xfrm>
          <a:prstGeom prst="rect">
            <a:avLst/>
          </a:prstGeom>
          <a:noFill/>
        </p:spPr>
        <p:txBody>
          <a:bodyPr wrap="square" rtlCol="0">
            <a:spAutoFit/>
          </a:bodyPr>
          <a:lstStyle/>
          <a:p>
            <a:r>
              <a:rPr lang="en-US" dirty="0"/>
              <a:t>By Janeene Perry, OPAHEC Intern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school Timeline</a:t>
            </a:r>
          </a:p>
        </p:txBody>
      </p:sp>
      <p:pic>
        <p:nvPicPr>
          <p:cNvPr id="4" name="Picture 3">
            <a:extLst>
              <a:ext uri="{FF2B5EF4-FFF2-40B4-BE49-F238E27FC236}">
                <a16:creationId xmlns:a16="http://schemas.microsoft.com/office/drawing/2014/main" id="{9C2B38E6-19A9-4C3E-861B-4C25016195F2}"/>
              </a:ext>
            </a:extLst>
          </p:cNvPr>
          <p:cNvPicPr>
            <a:picLocks noChangeAspect="1"/>
          </p:cNvPicPr>
          <p:nvPr/>
        </p:nvPicPr>
        <p:blipFill>
          <a:blip r:embed="rId3"/>
          <a:stretch>
            <a:fillRect/>
          </a:stretch>
        </p:blipFill>
        <p:spPr>
          <a:xfrm>
            <a:off x="150812" y="152400"/>
            <a:ext cx="4480948" cy="1060796"/>
          </a:xfrm>
          <a:prstGeom prst="rect">
            <a:avLst/>
          </a:prstGeom>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r>
              <a:rPr lang="en-US" dirty="0"/>
              <a:t>Ninth Grade Objectives</a:t>
            </a:r>
          </a:p>
        </p:txBody>
      </p:sp>
      <p:sp>
        <p:nvSpPr>
          <p:cNvPr id="3" name="Content Placeholder 2"/>
          <p:cNvSpPr>
            <a:spLocks noGrp="1"/>
          </p:cNvSpPr>
          <p:nvPr>
            <p:ph sz="half" idx="2"/>
          </p:nvPr>
        </p:nvSpPr>
        <p:spPr>
          <a:xfrm>
            <a:off x="1218882" y="1219200"/>
            <a:ext cx="4977104" cy="5562600"/>
          </a:xfrm>
        </p:spPr>
        <p:txBody>
          <a:bodyPr>
            <a:normAutofit/>
          </a:bodyPr>
          <a:lstStyle/>
          <a:p>
            <a:r>
              <a:rPr lang="en-US" dirty="0"/>
              <a:t>Meet with counselor</a:t>
            </a:r>
          </a:p>
          <a:p>
            <a:r>
              <a:rPr lang="en-US" dirty="0"/>
              <a:t>Enroll in college prep courses</a:t>
            </a:r>
          </a:p>
          <a:p>
            <a:r>
              <a:rPr lang="en-US" dirty="0"/>
              <a:t>Grades count towards GPA, college admission and scholarships</a:t>
            </a:r>
          </a:p>
          <a:p>
            <a:r>
              <a:rPr lang="en-US" dirty="0"/>
              <a:t>Explore career interests</a:t>
            </a:r>
          </a:p>
          <a:p>
            <a:r>
              <a:rPr lang="en-US" dirty="0"/>
              <a:t>Talk to parents about college expenses</a:t>
            </a:r>
          </a:p>
          <a:p>
            <a:r>
              <a:rPr lang="en-US" dirty="0"/>
              <a:t>Look at various college and university information</a:t>
            </a:r>
          </a:p>
          <a:p>
            <a:r>
              <a:rPr lang="en-US" dirty="0"/>
              <a:t>Tour colleges and universities</a:t>
            </a:r>
          </a:p>
          <a:p>
            <a:r>
              <a:rPr lang="en-US" dirty="0"/>
              <a:t>Investigate summer enrichment programs</a:t>
            </a:r>
          </a:p>
          <a:p>
            <a:endParaRPr lang="en-US" dirty="0"/>
          </a:p>
          <a:p>
            <a:endParaRPr lang="en-US" dirty="0"/>
          </a:p>
        </p:txBody>
      </p:sp>
      <p:graphicFrame>
        <p:nvGraphicFramePr>
          <p:cNvPr id="7" name="Content Placeholder 6">
            <a:extLst>
              <a:ext uri="{FF2B5EF4-FFF2-40B4-BE49-F238E27FC236}">
                <a16:creationId xmlns:a16="http://schemas.microsoft.com/office/drawing/2014/main" id="{C7ECF096-C36F-4260-B4DD-5752E35AB9D4}"/>
              </a:ext>
            </a:extLst>
          </p:cNvPr>
          <p:cNvGraphicFramePr>
            <a:graphicFrameLocks noGrp="1"/>
          </p:cNvGraphicFramePr>
          <p:nvPr>
            <p:ph sz="quarter" idx="4"/>
            <p:extLst>
              <p:ext uri="{D42A27DB-BD31-4B8C-83A1-F6EECF244321}">
                <p14:modId xmlns:p14="http://schemas.microsoft.com/office/powerpoint/2010/main" val="2388966490"/>
              </p:ext>
            </p:extLst>
          </p:nvPr>
        </p:nvGraphicFramePr>
        <p:xfrm>
          <a:off x="6297612" y="1447800"/>
          <a:ext cx="5435599"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01C7-8737-43E2-83F9-8EF4AA62C6EF}"/>
              </a:ext>
            </a:extLst>
          </p:cNvPr>
          <p:cNvSpPr>
            <a:spLocks noGrp="1"/>
          </p:cNvSpPr>
          <p:nvPr>
            <p:ph type="title"/>
          </p:nvPr>
        </p:nvSpPr>
        <p:spPr>
          <a:xfrm>
            <a:off x="1117309" y="76200"/>
            <a:ext cx="10157354" cy="836557"/>
          </a:xfrm>
        </p:spPr>
        <p:txBody>
          <a:bodyPr/>
          <a:lstStyle/>
          <a:p>
            <a:r>
              <a:rPr lang="en-US" dirty="0">
                <a:solidFill>
                  <a:srgbClr val="374C81"/>
                </a:solidFill>
              </a:rPr>
              <a:t>Tenth Grade</a:t>
            </a:r>
            <a:endParaRPr lang="en-US" dirty="0"/>
          </a:p>
        </p:txBody>
      </p:sp>
      <p:sp>
        <p:nvSpPr>
          <p:cNvPr id="3" name="Content Placeholder 2">
            <a:extLst>
              <a:ext uri="{FF2B5EF4-FFF2-40B4-BE49-F238E27FC236}">
                <a16:creationId xmlns:a16="http://schemas.microsoft.com/office/drawing/2014/main" id="{686C923C-C6DC-422E-A4CD-60F38E656772}"/>
              </a:ext>
            </a:extLst>
          </p:cNvPr>
          <p:cNvSpPr>
            <a:spLocks noGrp="1"/>
          </p:cNvSpPr>
          <p:nvPr>
            <p:ph sz="half" idx="1"/>
          </p:nvPr>
        </p:nvSpPr>
        <p:spPr>
          <a:xfrm>
            <a:off x="1117309" y="1066800"/>
            <a:ext cx="4977104" cy="5410200"/>
          </a:xfrm>
        </p:spPr>
        <p:txBody>
          <a:bodyPr>
            <a:normAutofit/>
          </a:bodyPr>
          <a:lstStyle/>
          <a:p>
            <a:pPr marL="0" indent="0">
              <a:spcBef>
                <a:spcPts val="1800"/>
              </a:spcBef>
              <a:buNone/>
            </a:pPr>
            <a:r>
              <a:rPr lang="en-US" b="1" dirty="0"/>
              <a:t>Fall objectives:</a:t>
            </a:r>
          </a:p>
          <a:p>
            <a:pPr>
              <a:spcBef>
                <a:spcPts val="1800"/>
              </a:spcBef>
            </a:pPr>
            <a:r>
              <a:rPr lang="en-US" dirty="0"/>
              <a:t>October: take </a:t>
            </a:r>
            <a:r>
              <a:rPr lang="en-US" dirty="0">
                <a:hlinkClick r:id="rId3"/>
              </a:rPr>
              <a:t>SAT</a:t>
            </a:r>
            <a:r>
              <a:rPr lang="en-US" dirty="0"/>
              <a:t>, </a:t>
            </a:r>
            <a:r>
              <a:rPr lang="en-US" dirty="0">
                <a:hlinkClick r:id="rId4"/>
              </a:rPr>
              <a:t>PSAT, and  NMSQT</a:t>
            </a:r>
            <a:endParaRPr lang="en-US" dirty="0"/>
          </a:p>
          <a:p>
            <a:pPr>
              <a:spcBef>
                <a:spcPts val="1800"/>
              </a:spcBef>
            </a:pPr>
            <a:r>
              <a:rPr lang="en-US" dirty="0"/>
              <a:t>Talk to counselor about </a:t>
            </a:r>
            <a:r>
              <a:rPr lang="en-US" dirty="0">
                <a:hlinkClick r:id="rId5"/>
              </a:rPr>
              <a:t>Pre-ACT</a:t>
            </a:r>
            <a:endParaRPr lang="en-US" dirty="0"/>
          </a:p>
          <a:p>
            <a:pPr>
              <a:spcBef>
                <a:spcPts val="1800"/>
              </a:spcBef>
            </a:pPr>
            <a:r>
              <a:rPr lang="en-US" dirty="0"/>
              <a:t>Take geometry, biology and second year language</a:t>
            </a:r>
          </a:p>
          <a:p>
            <a:pPr>
              <a:spcBef>
                <a:spcPts val="1800"/>
              </a:spcBef>
            </a:pPr>
            <a:r>
              <a:rPr lang="en-US" dirty="0"/>
              <a:t>Learn about college entrance requirements</a:t>
            </a:r>
          </a:p>
          <a:p>
            <a:pPr>
              <a:spcBef>
                <a:spcPts val="1800"/>
              </a:spcBef>
            </a:pPr>
            <a:r>
              <a:rPr lang="en-US" dirty="0"/>
              <a:t>Participate in career development activities</a:t>
            </a:r>
          </a:p>
        </p:txBody>
      </p:sp>
      <p:pic>
        <p:nvPicPr>
          <p:cNvPr id="6" name="Content Placeholder 5" descr="A close up of a street sign on a pole&#10;&#10;Description automatically generated">
            <a:extLst>
              <a:ext uri="{FF2B5EF4-FFF2-40B4-BE49-F238E27FC236}">
                <a16:creationId xmlns:a16="http://schemas.microsoft.com/office/drawing/2014/main" id="{04E2FB76-1671-4C64-A2D8-4F70492294C8}"/>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27811" y="3848099"/>
            <a:ext cx="3505201" cy="2628901"/>
          </a:xfrm>
        </p:spPr>
      </p:pic>
      <p:sp>
        <p:nvSpPr>
          <p:cNvPr id="7" name="TextBox 6">
            <a:extLst>
              <a:ext uri="{FF2B5EF4-FFF2-40B4-BE49-F238E27FC236}">
                <a16:creationId xmlns:a16="http://schemas.microsoft.com/office/drawing/2014/main" id="{9D572675-06C5-4106-A371-A2050B139D34}"/>
              </a:ext>
            </a:extLst>
          </p:cNvPr>
          <p:cNvSpPr txBox="1"/>
          <p:nvPr/>
        </p:nvSpPr>
        <p:spPr>
          <a:xfrm>
            <a:off x="6627812" y="6550968"/>
            <a:ext cx="3765984" cy="230832"/>
          </a:xfrm>
          <a:prstGeom prst="rect">
            <a:avLst/>
          </a:prstGeom>
          <a:noFill/>
        </p:spPr>
        <p:txBody>
          <a:bodyPr wrap="square" rtlCol="0">
            <a:spAutoFit/>
          </a:bodyPr>
          <a:lstStyle/>
          <a:p>
            <a:r>
              <a:rPr lang="en-US" sz="900" dirty="0">
                <a:hlinkClick r:id="rId7" tooltip="http://coolcatteacher.blogspot.com/2012/06/we-need-education-victory-garden-iste12.html"/>
              </a:rPr>
              <a:t>This Photo</a:t>
            </a:r>
            <a:r>
              <a:rPr lang="en-US" sz="900" dirty="0"/>
              <a:t> by Unknown Author is licensed under </a:t>
            </a:r>
            <a:r>
              <a:rPr lang="en-US" sz="900" dirty="0">
                <a:hlinkClick r:id="rId8" tooltip="https://creativecommons.org/licenses/by-nc-sa/3.0/"/>
              </a:rPr>
              <a:t>CC BY-SA-NC</a:t>
            </a:r>
            <a:endParaRPr lang="en-US" sz="900" dirty="0"/>
          </a:p>
        </p:txBody>
      </p:sp>
      <p:sp>
        <p:nvSpPr>
          <p:cNvPr id="8" name="TextBox 7">
            <a:extLst>
              <a:ext uri="{FF2B5EF4-FFF2-40B4-BE49-F238E27FC236}">
                <a16:creationId xmlns:a16="http://schemas.microsoft.com/office/drawing/2014/main" id="{BEF68236-9212-4B9D-8FC8-A2BBCA5670F6}"/>
              </a:ext>
            </a:extLst>
          </p:cNvPr>
          <p:cNvSpPr txBox="1"/>
          <p:nvPr/>
        </p:nvSpPr>
        <p:spPr>
          <a:xfrm>
            <a:off x="6094412" y="76200"/>
            <a:ext cx="4419600" cy="3739485"/>
          </a:xfrm>
          <a:prstGeom prst="rect">
            <a:avLst/>
          </a:prstGeom>
          <a:noFill/>
        </p:spPr>
        <p:txBody>
          <a:bodyPr wrap="square" rtlCol="0">
            <a:spAutoFit/>
          </a:bodyPr>
          <a:lstStyle/>
          <a:p>
            <a:pPr>
              <a:spcAft>
                <a:spcPts val="1800"/>
              </a:spcAft>
            </a:pPr>
            <a:r>
              <a:rPr lang="en-US" b="1" dirty="0"/>
              <a:t>Winter objectives:</a:t>
            </a:r>
          </a:p>
          <a:p>
            <a:pPr marL="342900" indent="-342900">
              <a:spcAft>
                <a:spcPts val="1800"/>
              </a:spcAft>
              <a:buFont typeface="Arial" panose="020B0604020202020204" pitchFamily="34" charset="0"/>
              <a:buChar char="•"/>
            </a:pPr>
            <a:r>
              <a:rPr lang="en-US" dirty="0"/>
              <a:t>Talk with counselor about </a:t>
            </a:r>
            <a:r>
              <a:rPr lang="en-US" dirty="0">
                <a:hlinkClick r:id="rId9"/>
              </a:rPr>
              <a:t>PSAT</a:t>
            </a:r>
            <a:r>
              <a:rPr lang="en-US" dirty="0"/>
              <a:t> scores</a:t>
            </a:r>
          </a:p>
          <a:p>
            <a:pPr marL="342900" indent="-342900">
              <a:spcAft>
                <a:spcPts val="1800"/>
              </a:spcAft>
              <a:buFont typeface="Arial" panose="020B0604020202020204" pitchFamily="34" charset="0"/>
              <a:buChar char="•"/>
            </a:pPr>
            <a:r>
              <a:rPr lang="en-US" dirty="0"/>
              <a:t>Participate in leadership activities</a:t>
            </a:r>
          </a:p>
          <a:p>
            <a:pPr marL="342900" indent="-342900">
              <a:spcAft>
                <a:spcPts val="1800"/>
              </a:spcAft>
              <a:buFont typeface="Arial" panose="020B0604020202020204" pitchFamily="34" charset="0"/>
              <a:buChar char="•"/>
            </a:pPr>
            <a:r>
              <a:rPr lang="en-US" dirty="0"/>
              <a:t>Be involved in community service and volunteer activities</a:t>
            </a:r>
          </a:p>
        </p:txBody>
      </p:sp>
    </p:spTree>
    <p:extLst>
      <p:ext uri="{BB962C8B-B14F-4D97-AF65-F5344CB8AC3E}">
        <p14:creationId xmlns:p14="http://schemas.microsoft.com/office/powerpoint/2010/main" val="240239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A02A793F-AADF-4843-B10C-6DC520E0EE1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2812" y="1932633"/>
            <a:ext cx="3485385" cy="3381344"/>
          </a:xfrm>
        </p:spPr>
      </p:pic>
      <p:sp>
        <p:nvSpPr>
          <p:cNvPr id="4" name="Content Placeholder 3">
            <a:extLst>
              <a:ext uri="{FF2B5EF4-FFF2-40B4-BE49-F238E27FC236}">
                <a16:creationId xmlns:a16="http://schemas.microsoft.com/office/drawing/2014/main" id="{391956C1-138E-478D-9BDD-013ED7F4D5B8}"/>
              </a:ext>
            </a:extLst>
          </p:cNvPr>
          <p:cNvSpPr>
            <a:spLocks noGrp="1"/>
          </p:cNvSpPr>
          <p:nvPr>
            <p:ph sz="half" idx="2"/>
          </p:nvPr>
        </p:nvSpPr>
        <p:spPr>
          <a:xfrm>
            <a:off x="5103812" y="381000"/>
            <a:ext cx="6629400" cy="6400800"/>
          </a:xfrm>
        </p:spPr>
        <p:txBody>
          <a:bodyPr>
            <a:normAutofit fontScale="92500" lnSpcReduction="10000"/>
          </a:bodyPr>
          <a:lstStyle/>
          <a:p>
            <a:pPr marL="0" indent="0">
              <a:buNone/>
            </a:pPr>
            <a:r>
              <a:rPr lang="en-US" b="1" dirty="0"/>
              <a:t>Tenth Grade Spring Objectives:</a:t>
            </a:r>
          </a:p>
          <a:p>
            <a:r>
              <a:rPr lang="en-US" dirty="0"/>
              <a:t>Maintain good grades for high GPA</a:t>
            </a:r>
          </a:p>
          <a:p>
            <a:r>
              <a:rPr lang="en-US" dirty="0"/>
              <a:t>Ask counselor about postsecondary enrollment and AP courses</a:t>
            </a:r>
          </a:p>
          <a:p>
            <a:r>
              <a:rPr lang="en-US" dirty="0"/>
              <a:t>Continue to explore interests and careers</a:t>
            </a:r>
          </a:p>
          <a:p>
            <a:r>
              <a:rPr lang="en-US" dirty="0"/>
              <a:t>Determine type of preferred college (2 or 4 yr., small or large, military, etc.)</a:t>
            </a:r>
          </a:p>
          <a:p>
            <a:r>
              <a:rPr lang="en-US" dirty="0"/>
              <a:t>Request academic requirements from colleges </a:t>
            </a:r>
          </a:p>
          <a:p>
            <a:r>
              <a:rPr lang="en-US" dirty="0"/>
              <a:t>Visit campuses</a:t>
            </a:r>
          </a:p>
          <a:p>
            <a:r>
              <a:rPr lang="en-US" dirty="0"/>
              <a:t>Attend college fairs</a:t>
            </a:r>
          </a:p>
          <a:p>
            <a:r>
              <a:rPr lang="en-US" dirty="0"/>
              <a:t>Get a summer job and save money</a:t>
            </a:r>
          </a:p>
          <a:p>
            <a:r>
              <a:rPr lang="en-US" dirty="0"/>
              <a:t>Consider SAT Test in May and June</a:t>
            </a:r>
          </a:p>
          <a:p>
            <a:endParaRPr lang="en-US" dirty="0"/>
          </a:p>
        </p:txBody>
      </p:sp>
      <p:sp>
        <p:nvSpPr>
          <p:cNvPr id="7" name="TextBox 6">
            <a:extLst>
              <a:ext uri="{FF2B5EF4-FFF2-40B4-BE49-F238E27FC236}">
                <a16:creationId xmlns:a16="http://schemas.microsoft.com/office/drawing/2014/main" id="{14890479-92CF-4A8D-B7E6-1901A1598F79}"/>
              </a:ext>
            </a:extLst>
          </p:cNvPr>
          <p:cNvSpPr txBox="1"/>
          <p:nvPr/>
        </p:nvSpPr>
        <p:spPr>
          <a:xfrm>
            <a:off x="760412" y="5638800"/>
            <a:ext cx="4607950" cy="230832"/>
          </a:xfrm>
          <a:prstGeom prst="rect">
            <a:avLst/>
          </a:prstGeom>
          <a:noFill/>
        </p:spPr>
        <p:txBody>
          <a:bodyPr wrap="square" rtlCol="0">
            <a:spAutoFit/>
          </a:bodyPr>
          <a:lstStyle/>
          <a:p>
            <a:r>
              <a:rPr lang="en-US" sz="900" dirty="0">
                <a:hlinkClick r:id="rId4" tooltip="https://www.re-integrate.org/work-calling/"/>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90354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E83F-A6EF-4DAB-A6AD-E417D08F90A6}"/>
              </a:ext>
            </a:extLst>
          </p:cNvPr>
          <p:cNvSpPr>
            <a:spLocks noGrp="1"/>
          </p:cNvSpPr>
          <p:nvPr>
            <p:ph type="title"/>
          </p:nvPr>
        </p:nvSpPr>
        <p:spPr>
          <a:xfrm>
            <a:off x="1117309" y="76200"/>
            <a:ext cx="10157354" cy="1012345"/>
          </a:xfrm>
        </p:spPr>
        <p:txBody>
          <a:bodyPr/>
          <a:lstStyle/>
          <a:p>
            <a:r>
              <a:rPr lang="en-US" dirty="0"/>
              <a:t>Eleventh Grade</a:t>
            </a:r>
          </a:p>
        </p:txBody>
      </p:sp>
      <p:sp>
        <p:nvSpPr>
          <p:cNvPr id="4" name="Content Placeholder 3">
            <a:extLst>
              <a:ext uri="{FF2B5EF4-FFF2-40B4-BE49-F238E27FC236}">
                <a16:creationId xmlns:a16="http://schemas.microsoft.com/office/drawing/2014/main" id="{F8E0377A-7033-4DE7-BE6F-6907E92BA712}"/>
              </a:ext>
            </a:extLst>
          </p:cNvPr>
          <p:cNvSpPr>
            <a:spLocks noGrp="1"/>
          </p:cNvSpPr>
          <p:nvPr>
            <p:ph sz="half" idx="2"/>
          </p:nvPr>
        </p:nvSpPr>
        <p:spPr>
          <a:xfrm>
            <a:off x="455613" y="1206499"/>
            <a:ext cx="5638799" cy="5709609"/>
          </a:xfrm>
        </p:spPr>
        <p:txBody>
          <a:bodyPr>
            <a:normAutofit/>
          </a:bodyPr>
          <a:lstStyle/>
          <a:p>
            <a:pPr marL="0" indent="0">
              <a:buNone/>
            </a:pPr>
            <a:r>
              <a:rPr lang="en-US" b="1" dirty="0"/>
              <a:t>Fall Objectives:</a:t>
            </a:r>
          </a:p>
          <a:p>
            <a:r>
              <a:rPr lang="en-US" dirty="0"/>
              <a:t>Check in with counselor about courses you need to take</a:t>
            </a:r>
          </a:p>
          <a:p>
            <a:r>
              <a:rPr lang="en-US" dirty="0"/>
              <a:t>Check class rank</a:t>
            </a:r>
          </a:p>
          <a:p>
            <a:r>
              <a:rPr lang="en-US" dirty="0"/>
              <a:t>If needed sign up for </a:t>
            </a:r>
            <a:r>
              <a:rPr lang="en-US" dirty="0">
                <a:hlinkClick r:id="rId3"/>
              </a:rPr>
              <a:t>PSAT, NMSQT</a:t>
            </a:r>
            <a:r>
              <a:rPr lang="en-US" dirty="0"/>
              <a:t> or other exams</a:t>
            </a:r>
          </a:p>
          <a:p>
            <a:r>
              <a:rPr lang="en-US" dirty="0"/>
              <a:t>Make sure you have a social security number</a:t>
            </a:r>
          </a:p>
          <a:p>
            <a:r>
              <a:rPr lang="en-US" dirty="0"/>
              <a:t>Review your goals to determine the best college for you</a:t>
            </a:r>
          </a:p>
          <a:p>
            <a:r>
              <a:rPr lang="en-US" dirty="0"/>
              <a:t>Make a college criteria list</a:t>
            </a:r>
          </a:p>
        </p:txBody>
      </p:sp>
      <p:sp>
        <p:nvSpPr>
          <p:cNvPr id="5" name="Title 1">
            <a:extLst>
              <a:ext uri="{FF2B5EF4-FFF2-40B4-BE49-F238E27FC236}">
                <a16:creationId xmlns:a16="http://schemas.microsoft.com/office/drawing/2014/main" id="{6BA66570-7ADF-471D-91B4-B8C2BAB177CC}"/>
              </a:ext>
            </a:extLst>
          </p:cNvPr>
          <p:cNvSpPr txBox="1">
            <a:spLocks/>
          </p:cNvSpPr>
          <p:nvPr/>
        </p:nvSpPr>
        <p:spPr>
          <a:xfrm>
            <a:off x="1015735" y="444500"/>
            <a:ext cx="10157354" cy="762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en-US" dirty="0"/>
          </a:p>
        </p:txBody>
      </p:sp>
      <p:pic>
        <p:nvPicPr>
          <p:cNvPr id="12" name="Content Placeholder 11">
            <a:extLst>
              <a:ext uri="{FF2B5EF4-FFF2-40B4-BE49-F238E27FC236}">
                <a16:creationId xmlns:a16="http://schemas.microsoft.com/office/drawing/2014/main" id="{BB024BF1-66C8-4469-85F4-3B616C47366D}"/>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1747" b="13211"/>
          <a:stretch/>
        </p:blipFill>
        <p:spPr>
          <a:xfrm>
            <a:off x="6063916" y="5174290"/>
            <a:ext cx="6124909" cy="1741819"/>
          </a:xfrm>
        </p:spPr>
      </p:pic>
      <p:sp>
        <p:nvSpPr>
          <p:cNvPr id="13" name="Content Placeholder 3">
            <a:extLst>
              <a:ext uri="{FF2B5EF4-FFF2-40B4-BE49-F238E27FC236}">
                <a16:creationId xmlns:a16="http://schemas.microsoft.com/office/drawing/2014/main" id="{49C067E0-07A4-4ABD-B47D-5DED079EBBFB}"/>
              </a:ext>
            </a:extLst>
          </p:cNvPr>
          <p:cNvSpPr txBox="1">
            <a:spLocks/>
          </p:cNvSpPr>
          <p:nvPr/>
        </p:nvSpPr>
        <p:spPr>
          <a:xfrm>
            <a:off x="6429629" y="228600"/>
            <a:ext cx="5638798" cy="5330345"/>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dirty="0"/>
              <a:t>Visit college fairs and campuses</a:t>
            </a:r>
          </a:p>
          <a:p>
            <a:r>
              <a:rPr lang="en-US" dirty="0"/>
              <a:t>Speak with college reps</a:t>
            </a:r>
          </a:p>
          <a:p>
            <a:r>
              <a:rPr lang="en-US" dirty="0"/>
              <a:t>If interested, begin certification process for upper division 1 or 2 college </a:t>
            </a:r>
          </a:p>
          <a:p>
            <a:pPr lvl="1">
              <a:buFont typeface="Courier New" panose="02070309020205020404" pitchFamily="49" charset="0"/>
              <a:buChar char="o"/>
            </a:pPr>
            <a:r>
              <a:rPr lang="en-US" sz="2400" dirty="0"/>
              <a:t>check with counselor to make sure curriculum requirements are being met</a:t>
            </a:r>
          </a:p>
          <a:p>
            <a:r>
              <a:rPr lang="en-US" dirty="0"/>
              <a:t>If military school is a choice, talk to counselor about application process</a:t>
            </a:r>
          </a:p>
        </p:txBody>
      </p:sp>
    </p:spTree>
    <p:extLst>
      <p:ext uri="{BB962C8B-B14F-4D97-AF65-F5344CB8AC3E}">
        <p14:creationId xmlns:p14="http://schemas.microsoft.com/office/powerpoint/2010/main" val="146871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84DFA2-D31D-42A3-8F8A-5E7B75F171E2}"/>
              </a:ext>
            </a:extLst>
          </p:cNvPr>
          <p:cNvPicPr>
            <a:picLocks noChangeAspect="1"/>
          </p:cNvPicPr>
          <p:nvPr/>
        </p:nvPicPr>
        <p:blipFill>
          <a:blip r:embed="rId3"/>
          <a:stretch>
            <a:fillRect/>
          </a:stretch>
        </p:blipFill>
        <p:spPr>
          <a:xfrm>
            <a:off x="7822525" y="76200"/>
            <a:ext cx="4332628" cy="6858000"/>
          </a:xfrm>
          <a:prstGeom prst="rect">
            <a:avLst/>
          </a:prstGeom>
        </p:spPr>
      </p:pic>
      <p:sp>
        <p:nvSpPr>
          <p:cNvPr id="4" name="Content Placeholder 3">
            <a:extLst>
              <a:ext uri="{FF2B5EF4-FFF2-40B4-BE49-F238E27FC236}">
                <a16:creationId xmlns:a16="http://schemas.microsoft.com/office/drawing/2014/main" id="{0FC11C70-96D8-4117-8BB9-BA0DE0292F09}"/>
              </a:ext>
            </a:extLst>
          </p:cNvPr>
          <p:cNvSpPr txBox="1">
            <a:spLocks/>
          </p:cNvSpPr>
          <p:nvPr/>
        </p:nvSpPr>
        <p:spPr>
          <a:xfrm>
            <a:off x="303211" y="609600"/>
            <a:ext cx="7519313" cy="6248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US" b="1" dirty="0"/>
              <a:t>Winter Objectives:</a:t>
            </a:r>
          </a:p>
          <a:p>
            <a:r>
              <a:rPr lang="en-US" dirty="0"/>
              <a:t>Create a list of college information</a:t>
            </a:r>
          </a:p>
          <a:p>
            <a:r>
              <a:rPr lang="en-US" dirty="0"/>
              <a:t>Talk with counselor about </a:t>
            </a:r>
            <a:r>
              <a:rPr lang="en-US" dirty="0">
                <a:hlinkClick r:id="rId4"/>
              </a:rPr>
              <a:t>PSAT/NMSQT score</a:t>
            </a:r>
            <a:endParaRPr lang="en-US" dirty="0"/>
          </a:p>
          <a:p>
            <a:r>
              <a:rPr lang="en-US" dirty="0"/>
              <a:t>Narrow college list</a:t>
            </a:r>
          </a:p>
          <a:p>
            <a:r>
              <a:rPr lang="en-US" dirty="0"/>
              <a:t>Determine which colleges require </a:t>
            </a:r>
            <a:r>
              <a:rPr lang="en-US" dirty="0">
                <a:hlinkClick r:id="rId5"/>
              </a:rPr>
              <a:t>SAT</a:t>
            </a:r>
            <a:r>
              <a:rPr lang="en-US" dirty="0"/>
              <a:t> or </a:t>
            </a:r>
            <a:r>
              <a:rPr lang="en-US" dirty="0">
                <a:hlinkClick r:id="rId6"/>
              </a:rPr>
              <a:t>ACT</a:t>
            </a:r>
            <a:r>
              <a:rPr lang="en-US" dirty="0"/>
              <a:t> </a:t>
            </a:r>
          </a:p>
          <a:p>
            <a:r>
              <a:rPr lang="en-US" dirty="0"/>
              <a:t>Register for </a:t>
            </a:r>
            <a:r>
              <a:rPr lang="en-US" dirty="0">
                <a:hlinkClick r:id="rId6"/>
              </a:rPr>
              <a:t>ACT</a:t>
            </a:r>
            <a:r>
              <a:rPr lang="en-US" dirty="0"/>
              <a:t> in April or June</a:t>
            </a:r>
          </a:p>
          <a:p>
            <a:r>
              <a:rPr lang="en-US" dirty="0"/>
              <a:t>Register and study for </a:t>
            </a:r>
            <a:r>
              <a:rPr lang="en-US" dirty="0">
                <a:hlinkClick r:id="rId7"/>
              </a:rPr>
              <a:t>SAT</a:t>
            </a:r>
            <a:r>
              <a:rPr lang="en-US" dirty="0"/>
              <a:t> or </a:t>
            </a:r>
            <a:r>
              <a:rPr lang="en-US" dirty="0">
                <a:hlinkClick r:id="rId6"/>
              </a:rPr>
              <a:t>ACT</a:t>
            </a:r>
            <a:r>
              <a:rPr lang="en-US" dirty="0"/>
              <a:t> tests you will need to take</a:t>
            </a:r>
          </a:p>
          <a:p>
            <a:r>
              <a:rPr lang="en-US" dirty="0"/>
              <a:t>Talk with parents about college preference, finances and financial aid</a:t>
            </a:r>
          </a:p>
          <a:p>
            <a:r>
              <a:rPr lang="en-US" dirty="0"/>
              <a:t>Create a college filling system </a:t>
            </a:r>
          </a:p>
          <a:p>
            <a:endParaRPr lang="en-US" dirty="0"/>
          </a:p>
        </p:txBody>
      </p:sp>
    </p:spTree>
    <p:extLst>
      <p:ext uri="{BB962C8B-B14F-4D97-AF65-F5344CB8AC3E}">
        <p14:creationId xmlns:p14="http://schemas.microsoft.com/office/powerpoint/2010/main" val="39746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75F2865-DBA3-45A1-9C0A-9B1815D155E3}"/>
              </a:ext>
            </a:extLst>
          </p:cNvPr>
          <p:cNvSpPr txBox="1">
            <a:spLocks/>
          </p:cNvSpPr>
          <p:nvPr/>
        </p:nvSpPr>
        <p:spPr>
          <a:xfrm>
            <a:off x="6399212" y="838200"/>
            <a:ext cx="5562600" cy="5410200"/>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dirty="0"/>
              <a:t>Decide who will write your recommendations</a:t>
            </a:r>
          </a:p>
          <a:p>
            <a:r>
              <a:rPr lang="en-US" dirty="0"/>
              <a:t>Inquire about personal interviews, make appointments and travel arrangements </a:t>
            </a:r>
          </a:p>
          <a:p>
            <a:r>
              <a:rPr lang="en-US" dirty="0"/>
              <a:t>Ask counselor about summer programs</a:t>
            </a:r>
          </a:p>
          <a:p>
            <a:r>
              <a:rPr lang="en-US" dirty="0"/>
              <a:t>Apply for internships</a:t>
            </a:r>
          </a:p>
          <a:p>
            <a:r>
              <a:rPr lang="en-US" dirty="0"/>
              <a:t>Prepare to pay for college application, financial aid and testing fees in fall</a:t>
            </a:r>
          </a:p>
        </p:txBody>
      </p:sp>
      <p:pic>
        <p:nvPicPr>
          <p:cNvPr id="8" name="Picture 7" descr="A close up of a piece of paper&#10;&#10;Description automatically generated">
            <a:extLst>
              <a:ext uri="{FF2B5EF4-FFF2-40B4-BE49-F238E27FC236}">
                <a16:creationId xmlns:a16="http://schemas.microsoft.com/office/drawing/2014/main" id="{CE6D4DD6-F38D-4781-9EA0-F9A7AD220E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2412" y="4239126"/>
            <a:ext cx="3319026" cy="2217109"/>
          </a:xfrm>
          <a:prstGeom prst="rect">
            <a:avLst/>
          </a:prstGeom>
        </p:spPr>
      </p:pic>
      <p:sp>
        <p:nvSpPr>
          <p:cNvPr id="9" name="TextBox 8">
            <a:extLst>
              <a:ext uri="{FF2B5EF4-FFF2-40B4-BE49-F238E27FC236}">
                <a16:creationId xmlns:a16="http://schemas.microsoft.com/office/drawing/2014/main" id="{FD85BD4F-1920-43CD-A5ED-41D13BF7C3DA}"/>
              </a:ext>
            </a:extLst>
          </p:cNvPr>
          <p:cNvSpPr txBox="1"/>
          <p:nvPr/>
        </p:nvSpPr>
        <p:spPr>
          <a:xfrm>
            <a:off x="1882831" y="6500351"/>
            <a:ext cx="2887502" cy="200055"/>
          </a:xfrm>
          <a:prstGeom prst="rect">
            <a:avLst/>
          </a:prstGeom>
          <a:noFill/>
        </p:spPr>
        <p:txBody>
          <a:bodyPr wrap="square" rtlCol="0">
            <a:spAutoFit/>
          </a:bodyPr>
          <a:lstStyle/>
          <a:p>
            <a:r>
              <a:rPr lang="en-US" sz="700" dirty="0">
                <a:hlinkClick r:id="rId4" tooltip="http://marwarakha.com/?p=6244"/>
              </a:rPr>
              <a:t>This Photo</a:t>
            </a:r>
            <a:r>
              <a:rPr lang="en-US" sz="700" dirty="0"/>
              <a:t> by Unknown Author is licensed under </a:t>
            </a:r>
            <a:r>
              <a:rPr lang="en-US" sz="700" dirty="0">
                <a:hlinkClick r:id="rId5" tooltip="https://creativecommons.org/licenses/by-nc-nd/3.0/"/>
              </a:rPr>
              <a:t>CC BY-NC-ND</a:t>
            </a:r>
            <a:endParaRPr lang="en-US" sz="700" dirty="0"/>
          </a:p>
        </p:txBody>
      </p:sp>
      <p:sp>
        <p:nvSpPr>
          <p:cNvPr id="10" name="Content Placeholder 3">
            <a:extLst>
              <a:ext uri="{FF2B5EF4-FFF2-40B4-BE49-F238E27FC236}">
                <a16:creationId xmlns:a16="http://schemas.microsoft.com/office/drawing/2014/main" id="{E46DFC4E-7F39-4153-A61F-19B7FC0B8ED3}"/>
              </a:ext>
            </a:extLst>
          </p:cNvPr>
          <p:cNvSpPr txBox="1">
            <a:spLocks/>
          </p:cNvSpPr>
          <p:nvPr/>
        </p:nvSpPr>
        <p:spPr>
          <a:xfrm>
            <a:off x="227013" y="228601"/>
            <a:ext cx="6199138" cy="4038600"/>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Font typeface="Arial" pitchFamily="34" charset="0"/>
              <a:buNone/>
            </a:pPr>
            <a:r>
              <a:rPr lang="en-US" b="1" dirty="0"/>
              <a:t>Spring Objectives:</a:t>
            </a:r>
          </a:p>
          <a:p>
            <a:r>
              <a:rPr lang="en-US" dirty="0"/>
              <a:t>Review senior courses and graduation requirements with counselor</a:t>
            </a:r>
          </a:p>
          <a:p>
            <a:r>
              <a:rPr lang="en-US" dirty="0"/>
              <a:t>Discuss </a:t>
            </a:r>
            <a:r>
              <a:rPr lang="en-US" dirty="0">
                <a:hlinkClick r:id="rId6"/>
              </a:rPr>
              <a:t>ACT</a:t>
            </a:r>
            <a:r>
              <a:rPr lang="en-US" dirty="0"/>
              <a:t> and/or </a:t>
            </a:r>
            <a:r>
              <a:rPr lang="en-US" dirty="0">
                <a:hlinkClick r:id="rId7"/>
              </a:rPr>
              <a:t>SAT</a:t>
            </a:r>
            <a:r>
              <a:rPr lang="en-US" dirty="0"/>
              <a:t> scores with counselor</a:t>
            </a:r>
          </a:p>
          <a:p>
            <a:r>
              <a:rPr lang="en-US" dirty="0"/>
              <a:t>Write rough draft of college essay</a:t>
            </a:r>
          </a:p>
          <a:p>
            <a:r>
              <a:rPr lang="en-US" dirty="0"/>
              <a:t>Request college applications for chosen colleges</a:t>
            </a:r>
          </a:p>
          <a:p>
            <a:endParaRPr lang="en-US" dirty="0"/>
          </a:p>
        </p:txBody>
      </p:sp>
    </p:spTree>
    <p:extLst>
      <p:ext uri="{BB962C8B-B14F-4D97-AF65-F5344CB8AC3E}">
        <p14:creationId xmlns:p14="http://schemas.microsoft.com/office/powerpoint/2010/main" val="148452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treet sign on a pole&#10;&#10;Description automatically generated">
            <a:extLst>
              <a:ext uri="{FF2B5EF4-FFF2-40B4-BE49-F238E27FC236}">
                <a16:creationId xmlns:a16="http://schemas.microsoft.com/office/drawing/2014/main" id="{DFE51DA4-0F4E-491E-BD6A-C4F030F4211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34593" y="358745"/>
            <a:ext cx="2746633" cy="1828800"/>
          </a:xfrm>
          <a:prstGeom prst="rect">
            <a:avLst/>
          </a:prstGeom>
        </p:spPr>
      </p:pic>
      <p:sp>
        <p:nvSpPr>
          <p:cNvPr id="6" name="TextBox 5">
            <a:extLst>
              <a:ext uri="{FF2B5EF4-FFF2-40B4-BE49-F238E27FC236}">
                <a16:creationId xmlns:a16="http://schemas.microsoft.com/office/drawing/2014/main" id="{5173E7F7-FBA7-4C6D-BD35-173BE57BC037}"/>
              </a:ext>
            </a:extLst>
          </p:cNvPr>
          <p:cNvSpPr txBox="1"/>
          <p:nvPr/>
        </p:nvSpPr>
        <p:spPr>
          <a:xfrm>
            <a:off x="8528032" y="2334815"/>
            <a:ext cx="2810808" cy="338554"/>
          </a:xfrm>
          <a:prstGeom prst="rect">
            <a:avLst/>
          </a:prstGeom>
          <a:noFill/>
        </p:spPr>
        <p:txBody>
          <a:bodyPr wrap="square" rtlCol="0">
            <a:spAutoFit/>
          </a:bodyPr>
          <a:lstStyle/>
          <a:p>
            <a:r>
              <a:rPr lang="en-US" sz="800" dirty="0">
                <a:hlinkClick r:id="rId4" tooltip="http://www.picpedia.org/highway-signs/a/application.html"/>
              </a:rPr>
              <a:t>This Photo</a:t>
            </a:r>
            <a:r>
              <a:rPr lang="en-US" sz="800" dirty="0"/>
              <a:t> by Unknown Author is licensed under </a:t>
            </a:r>
            <a:r>
              <a:rPr lang="en-US" sz="800" dirty="0">
                <a:hlinkClick r:id="rId5" tooltip="https://creativecommons.org/licenses/by-sa/3.0/"/>
              </a:rPr>
              <a:t>CC BY-SA</a:t>
            </a:r>
            <a:endParaRPr lang="en-US" sz="800" dirty="0"/>
          </a:p>
        </p:txBody>
      </p:sp>
      <p:pic>
        <p:nvPicPr>
          <p:cNvPr id="7" name="Picture 6">
            <a:extLst>
              <a:ext uri="{FF2B5EF4-FFF2-40B4-BE49-F238E27FC236}">
                <a16:creationId xmlns:a16="http://schemas.microsoft.com/office/drawing/2014/main" id="{78BB8749-98D6-4771-B30D-8F11A35AC311}"/>
              </a:ext>
            </a:extLst>
          </p:cNvPr>
          <p:cNvPicPr>
            <a:picLocks noChangeAspect="1"/>
          </p:cNvPicPr>
          <p:nvPr/>
        </p:nvPicPr>
        <p:blipFill>
          <a:blip r:embed="rId6"/>
          <a:stretch>
            <a:fillRect/>
          </a:stretch>
        </p:blipFill>
        <p:spPr>
          <a:xfrm>
            <a:off x="8581780" y="2810374"/>
            <a:ext cx="2746633" cy="1617750"/>
          </a:xfrm>
          <a:prstGeom prst="rect">
            <a:avLst/>
          </a:prstGeom>
        </p:spPr>
      </p:pic>
      <p:pic>
        <p:nvPicPr>
          <p:cNvPr id="13" name="Picture 12" descr="A close up of a device&#10;&#10;Description automatically generated">
            <a:extLst>
              <a:ext uri="{FF2B5EF4-FFF2-40B4-BE49-F238E27FC236}">
                <a16:creationId xmlns:a16="http://schemas.microsoft.com/office/drawing/2014/main" id="{3C512897-0EF3-49C0-8F74-21609511D24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585272" y="4800600"/>
            <a:ext cx="2543175" cy="1486504"/>
          </a:xfrm>
          <a:prstGeom prst="rect">
            <a:avLst/>
          </a:prstGeom>
        </p:spPr>
      </p:pic>
      <p:sp>
        <p:nvSpPr>
          <p:cNvPr id="14" name="TextBox 13">
            <a:extLst>
              <a:ext uri="{FF2B5EF4-FFF2-40B4-BE49-F238E27FC236}">
                <a16:creationId xmlns:a16="http://schemas.microsoft.com/office/drawing/2014/main" id="{86C1B2C4-4D2B-42F8-A645-0002017443C8}"/>
              </a:ext>
            </a:extLst>
          </p:cNvPr>
          <p:cNvSpPr txBox="1"/>
          <p:nvPr/>
        </p:nvSpPr>
        <p:spPr>
          <a:xfrm>
            <a:off x="8534593" y="6412468"/>
            <a:ext cx="2740070" cy="338554"/>
          </a:xfrm>
          <a:prstGeom prst="rect">
            <a:avLst/>
          </a:prstGeom>
          <a:noFill/>
        </p:spPr>
        <p:txBody>
          <a:bodyPr wrap="square" rtlCol="0">
            <a:spAutoFit/>
          </a:bodyPr>
          <a:lstStyle/>
          <a:p>
            <a:r>
              <a:rPr lang="en-US" sz="800" dirty="0">
                <a:hlinkClick r:id="rId8" tooltip="https://career-ready.blogs.latrobe.edu.au/2017/10/12/volunteering-what-does-it-mean/"/>
              </a:rPr>
              <a:t>This Photo</a:t>
            </a:r>
            <a:r>
              <a:rPr lang="en-US" sz="800" dirty="0"/>
              <a:t> by Unknown Author is licensed under </a:t>
            </a:r>
            <a:r>
              <a:rPr lang="en-US" sz="800" dirty="0">
                <a:hlinkClick r:id="rId9" tooltip="https://creativecommons.org/licenses/by-nc-sa/3.0/"/>
              </a:rPr>
              <a:t>CC BY-SA-NC</a:t>
            </a:r>
            <a:endParaRPr lang="en-US" sz="800" dirty="0"/>
          </a:p>
        </p:txBody>
      </p:sp>
      <p:sp>
        <p:nvSpPr>
          <p:cNvPr id="15" name="Content Placeholder 3">
            <a:extLst>
              <a:ext uri="{FF2B5EF4-FFF2-40B4-BE49-F238E27FC236}">
                <a16:creationId xmlns:a16="http://schemas.microsoft.com/office/drawing/2014/main" id="{70E0CD94-E71D-47F2-96FE-3D2D1EF3033D}"/>
              </a:ext>
            </a:extLst>
          </p:cNvPr>
          <p:cNvSpPr txBox="1">
            <a:spLocks/>
          </p:cNvSpPr>
          <p:nvPr/>
        </p:nvSpPr>
        <p:spPr>
          <a:xfrm>
            <a:off x="531812" y="803849"/>
            <a:ext cx="7666788" cy="5483255"/>
          </a:xfrm>
          <a:prstGeom prst="rect">
            <a:avLst/>
          </a:prstGeom>
        </p:spPr>
        <p:txBody>
          <a:bodyPr>
            <a:normAutofit lnSpcReduction="1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Font typeface="Arial" pitchFamily="34" charset="0"/>
              <a:buNone/>
            </a:pPr>
            <a:r>
              <a:rPr lang="en-US" b="1" dirty="0"/>
              <a:t>Summer Objectives:</a:t>
            </a:r>
          </a:p>
          <a:p>
            <a:r>
              <a:rPr lang="en-US" dirty="0"/>
              <a:t>Visit top 5 campuses</a:t>
            </a:r>
          </a:p>
          <a:p>
            <a:r>
              <a:rPr lang="en-US" dirty="0"/>
              <a:t>Send thank you cards for interviews</a:t>
            </a:r>
          </a:p>
          <a:p>
            <a:r>
              <a:rPr lang="en-US" dirty="0"/>
              <a:t>Talk to people who have been to college</a:t>
            </a:r>
          </a:p>
          <a:p>
            <a:r>
              <a:rPr lang="en-US" dirty="0"/>
              <a:t>Continue research and reading</a:t>
            </a:r>
          </a:p>
          <a:p>
            <a:r>
              <a:rPr lang="en-US" dirty="0"/>
              <a:t>Practice filling out college applications</a:t>
            </a:r>
          </a:p>
          <a:p>
            <a:r>
              <a:rPr lang="en-US" dirty="0"/>
              <a:t>Volunteer</a:t>
            </a:r>
          </a:p>
          <a:p>
            <a:r>
              <a:rPr lang="en-US" dirty="0"/>
              <a:t>Have teacher or counselor review essay rough drafts</a:t>
            </a:r>
          </a:p>
          <a:p>
            <a:r>
              <a:rPr lang="en-US" dirty="0"/>
              <a:t>Develop financial aid application plan with sources, requirements, and timetable</a:t>
            </a:r>
          </a:p>
        </p:txBody>
      </p:sp>
    </p:spTree>
    <p:extLst>
      <p:ext uri="{BB962C8B-B14F-4D97-AF65-F5344CB8AC3E}">
        <p14:creationId xmlns:p14="http://schemas.microsoft.com/office/powerpoint/2010/main" val="223656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52E5-9209-47D6-A43F-E206CE89DC21}"/>
              </a:ext>
            </a:extLst>
          </p:cNvPr>
          <p:cNvSpPr>
            <a:spLocks noGrp="1"/>
          </p:cNvSpPr>
          <p:nvPr>
            <p:ph type="title"/>
          </p:nvPr>
        </p:nvSpPr>
        <p:spPr>
          <a:xfrm>
            <a:off x="3153991" y="-28074"/>
            <a:ext cx="4191001" cy="713874"/>
          </a:xfrm>
        </p:spPr>
        <p:txBody>
          <a:bodyPr/>
          <a:lstStyle/>
          <a:p>
            <a:r>
              <a:rPr lang="en-US" dirty="0"/>
              <a:t>Twelfth Grade</a:t>
            </a:r>
          </a:p>
        </p:txBody>
      </p:sp>
      <p:sp>
        <p:nvSpPr>
          <p:cNvPr id="5" name="Title 1">
            <a:extLst>
              <a:ext uri="{FF2B5EF4-FFF2-40B4-BE49-F238E27FC236}">
                <a16:creationId xmlns:a16="http://schemas.microsoft.com/office/drawing/2014/main" id="{511230F1-AEE4-445B-B94E-3FA1ECA06823}"/>
              </a:ext>
            </a:extLst>
          </p:cNvPr>
          <p:cNvSpPr txBox="1">
            <a:spLocks/>
          </p:cNvSpPr>
          <p:nvPr/>
        </p:nvSpPr>
        <p:spPr>
          <a:xfrm>
            <a:off x="3872521" y="381000"/>
            <a:ext cx="4646930" cy="762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2A37E4D9-7DE8-4324-93C6-A43C0CBF79AD}"/>
              </a:ext>
            </a:extLst>
          </p:cNvPr>
          <p:cNvPicPr>
            <a:picLocks noChangeAspect="1"/>
          </p:cNvPicPr>
          <p:nvPr/>
        </p:nvPicPr>
        <p:blipFill rotWithShape="1">
          <a:blip r:embed="rId3"/>
          <a:srcRect l="28762" r="17723"/>
          <a:stretch/>
        </p:blipFill>
        <p:spPr>
          <a:xfrm>
            <a:off x="1" y="40105"/>
            <a:ext cx="2894012" cy="6858000"/>
          </a:xfrm>
          <a:prstGeom prst="rect">
            <a:avLst/>
          </a:prstGeom>
        </p:spPr>
      </p:pic>
      <p:sp>
        <p:nvSpPr>
          <p:cNvPr id="22" name="Content Placeholder 21">
            <a:extLst>
              <a:ext uri="{FF2B5EF4-FFF2-40B4-BE49-F238E27FC236}">
                <a16:creationId xmlns:a16="http://schemas.microsoft.com/office/drawing/2014/main" id="{01DA98FE-BEC4-4ACE-A103-3B00D3073A7B}"/>
              </a:ext>
            </a:extLst>
          </p:cNvPr>
          <p:cNvSpPr>
            <a:spLocks noGrp="1"/>
          </p:cNvSpPr>
          <p:nvPr>
            <p:ph sz="half" idx="1"/>
          </p:nvPr>
        </p:nvSpPr>
        <p:spPr>
          <a:xfrm>
            <a:off x="2894012" y="609600"/>
            <a:ext cx="4800600" cy="6208295"/>
          </a:xfrm>
        </p:spPr>
        <p:txBody>
          <a:bodyPr>
            <a:normAutofit fontScale="92500" lnSpcReduction="10000"/>
          </a:bodyPr>
          <a:lstStyle/>
          <a:p>
            <a:pPr marL="0" indent="0">
              <a:buNone/>
            </a:pPr>
            <a:r>
              <a:rPr lang="en-US" b="1" dirty="0"/>
              <a:t>Fall Objectives:</a:t>
            </a:r>
          </a:p>
          <a:p>
            <a:r>
              <a:rPr lang="en-US" dirty="0"/>
              <a:t>Create a </a:t>
            </a:r>
            <a:r>
              <a:rPr lang="en-US" dirty="0">
                <a:hlinkClick r:id="rId4"/>
              </a:rPr>
              <a:t>FAFSA</a:t>
            </a:r>
            <a:r>
              <a:rPr lang="en-US" dirty="0"/>
              <a:t> account and FSA ID beginning </a:t>
            </a:r>
            <a:r>
              <a:rPr lang="en-US" dirty="0">
                <a:hlinkClick r:id="rId5"/>
              </a:rPr>
              <a:t>October 1st</a:t>
            </a:r>
            <a:endParaRPr lang="en-US" dirty="0"/>
          </a:p>
          <a:p>
            <a:r>
              <a:rPr lang="en-US" dirty="0"/>
              <a:t>Take full load of college prep courses and keep grades up</a:t>
            </a:r>
          </a:p>
          <a:p>
            <a:r>
              <a:rPr lang="en-US" dirty="0"/>
              <a:t>Participate in extracurricular and volunteer activities</a:t>
            </a:r>
          </a:p>
          <a:p>
            <a:r>
              <a:rPr lang="en-US" dirty="0"/>
              <a:t>Male students must </a:t>
            </a:r>
            <a:r>
              <a:rPr lang="en-US" dirty="0">
                <a:hlinkClick r:id="rId6"/>
              </a:rPr>
              <a:t>register</a:t>
            </a:r>
            <a:r>
              <a:rPr lang="en-US" dirty="0"/>
              <a:t> with selective service</a:t>
            </a:r>
          </a:p>
          <a:p>
            <a:r>
              <a:rPr lang="en-US" dirty="0"/>
              <a:t>Discuss final college choices</a:t>
            </a:r>
          </a:p>
          <a:p>
            <a:r>
              <a:rPr lang="en-US" dirty="0"/>
              <a:t>Make a calendar with deadlines</a:t>
            </a:r>
          </a:p>
          <a:p>
            <a:r>
              <a:rPr lang="en-US" dirty="0"/>
              <a:t>Find scholarship and grant information</a:t>
            </a:r>
          </a:p>
          <a:p>
            <a:endParaRPr lang="en-US" dirty="0"/>
          </a:p>
          <a:p>
            <a:endParaRPr lang="en-US" dirty="0"/>
          </a:p>
          <a:p>
            <a:endParaRPr lang="en-US" dirty="0"/>
          </a:p>
          <a:p>
            <a:endParaRPr lang="en-US" dirty="0"/>
          </a:p>
        </p:txBody>
      </p:sp>
      <p:sp>
        <p:nvSpPr>
          <p:cNvPr id="24" name="Rectangle 23">
            <a:extLst>
              <a:ext uri="{FF2B5EF4-FFF2-40B4-BE49-F238E27FC236}">
                <a16:creationId xmlns:a16="http://schemas.microsoft.com/office/drawing/2014/main" id="{B85AF64A-E8AF-4B04-B8E5-E42DF045D722}"/>
              </a:ext>
            </a:extLst>
          </p:cNvPr>
          <p:cNvSpPr/>
          <p:nvPr/>
        </p:nvSpPr>
        <p:spPr>
          <a:xfrm>
            <a:off x="7600899" y="191770"/>
            <a:ext cx="4646931" cy="6622326"/>
          </a:xfrm>
          <a:prstGeom prst="rect">
            <a:avLst/>
          </a:prstGeom>
        </p:spPr>
        <p:txBody>
          <a:bodyPr wrap="square">
            <a:spAutoFit/>
          </a:bodyPr>
          <a:lstStyle/>
          <a:p>
            <a:pPr marL="304747" lvl="0" indent="-304747">
              <a:lnSpc>
                <a:spcPct val="95000"/>
              </a:lnSpc>
              <a:spcBef>
                <a:spcPts val="1866"/>
              </a:spcBef>
              <a:buSzPct val="100000"/>
              <a:buFont typeface="Arial" pitchFamily="34" charset="0"/>
              <a:buChar char="•"/>
            </a:pPr>
            <a:r>
              <a:rPr lang="en-US" sz="2200" dirty="0">
                <a:solidFill>
                  <a:srgbClr val="374C81"/>
                </a:solidFill>
              </a:rPr>
              <a:t>Give recommendation forms to teachers</a:t>
            </a:r>
          </a:p>
          <a:p>
            <a:pPr marL="304747" lvl="0" indent="-304747">
              <a:lnSpc>
                <a:spcPct val="95000"/>
              </a:lnSpc>
              <a:spcBef>
                <a:spcPts val="1866"/>
              </a:spcBef>
              <a:buSzPct val="100000"/>
              <a:buFont typeface="Arial" pitchFamily="34" charset="0"/>
              <a:buChar char="•"/>
            </a:pPr>
            <a:r>
              <a:rPr lang="en-US" sz="2200" dirty="0">
                <a:solidFill>
                  <a:srgbClr val="374C81"/>
                </a:solidFill>
              </a:rPr>
              <a:t>Turn in report forms to guidance office</a:t>
            </a:r>
          </a:p>
          <a:p>
            <a:pPr marL="304747" lvl="0" indent="-304747">
              <a:lnSpc>
                <a:spcPct val="95000"/>
              </a:lnSpc>
              <a:spcBef>
                <a:spcPts val="1866"/>
              </a:spcBef>
              <a:buSzPct val="100000"/>
              <a:buFont typeface="Arial" pitchFamily="34" charset="0"/>
              <a:buChar char="•"/>
            </a:pPr>
            <a:r>
              <a:rPr lang="en-US" sz="2200" dirty="0">
                <a:solidFill>
                  <a:srgbClr val="374C81"/>
                </a:solidFill>
              </a:rPr>
              <a:t>Register for </a:t>
            </a:r>
            <a:r>
              <a:rPr lang="en-US" sz="2200" dirty="0">
                <a:solidFill>
                  <a:srgbClr val="374C81"/>
                </a:solidFill>
                <a:hlinkClick r:id="rId7"/>
              </a:rPr>
              <a:t>ACT</a:t>
            </a:r>
            <a:r>
              <a:rPr lang="en-US" sz="2200" dirty="0">
                <a:solidFill>
                  <a:srgbClr val="374C81"/>
                </a:solidFill>
              </a:rPr>
              <a:t> and/or </a:t>
            </a:r>
            <a:r>
              <a:rPr lang="en-US" sz="2200" dirty="0">
                <a:solidFill>
                  <a:srgbClr val="374C81"/>
                </a:solidFill>
                <a:hlinkClick r:id="rId8"/>
              </a:rPr>
              <a:t>SAT</a:t>
            </a:r>
            <a:endParaRPr lang="en-US" sz="2200" dirty="0">
              <a:solidFill>
                <a:srgbClr val="374C81"/>
              </a:solidFill>
            </a:endParaRPr>
          </a:p>
          <a:p>
            <a:pPr marL="304747" lvl="0" indent="-304747">
              <a:lnSpc>
                <a:spcPct val="95000"/>
              </a:lnSpc>
              <a:spcBef>
                <a:spcPts val="1866"/>
              </a:spcBef>
              <a:buSzPct val="100000"/>
              <a:buFont typeface="Arial" pitchFamily="34" charset="0"/>
              <a:buChar char="•"/>
            </a:pPr>
            <a:r>
              <a:rPr lang="en-US" sz="2200" dirty="0">
                <a:solidFill>
                  <a:srgbClr val="374C81"/>
                </a:solidFill>
              </a:rPr>
              <a:t>Request </a:t>
            </a:r>
            <a:r>
              <a:rPr lang="en-US" sz="2200" dirty="0">
                <a:solidFill>
                  <a:srgbClr val="374C81"/>
                </a:solidFill>
                <a:hlinkClick r:id="rId9"/>
              </a:rPr>
              <a:t>ACT</a:t>
            </a:r>
            <a:r>
              <a:rPr lang="en-US" sz="2200" dirty="0">
                <a:solidFill>
                  <a:srgbClr val="374C81"/>
                </a:solidFill>
              </a:rPr>
              <a:t> and/or </a:t>
            </a:r>
            <a:r>
              <a:rPr lang="en-US" sz="2200" dirty="0">
                <a:solidFill>
                  <a:srgbClr val="374C81"/>
                </a:solidFill>
                <a:hlinkClick r:id="rId10"/>
              </a:rPr>
              <a:t>SAT</a:t>
            </a:r>
            <a:r>
              <a:rPr lang="en-US" sz="2200" dirty="0">
                <a:solidFill>
                  <a:srgbClr val="374C81"/>
                </a:solidFill>
              </a:rPr>
              <a:t> scores to be sent to selected colleges</a:t>
            </a:r>
          </a:p>
          <a:p>
            <a:pPr marL="304747" lvl="0" indent="-304747">
              <a:lnSpc>
                <a:spcPct val="95000"/>
              </a:lnSpc>
              <a:spcBef>
                <a:spcPts val="1866"/>
              </a:spcBef>
              <a:buSzPct val="100000"/>
              <a:buFont typeface="Arial" pitchFamily="34" charset="0"/>
              <a:buChar char="•"/>
            </a:pPr>
            <a:r>
              <a:rPr lang="en-US" sz="2200" dirty="0">
                <a:solidFill>
                  <a:srgbClr val="374C81"/>
                </a:solidFill>
              </a:rPr>
              <a:t>Send college apps by November 1</a:t>
            </a:r>
            <a:r>
              <a:rPr lang="en-US" sz="2200" baseline="30000" dirty="0">
                <a:solidFill>
                  <a:srgbClr val="374C81"/>
                </a:solidFill>
              </a:rPr>
              <a:t>st</a:t>
            </a:r>
            <a:r>
              <a:rPr lang="en-US" sz="2200" dirty="0">
                <a:solidFill>
                  <a:srgbClr val="374C81"/>
                </a:solidFill>
              </a:rPr>
              <a:t> </a:t>
            </a:r>
          </a:p>
          <a:p>
            <a:pPr marL="304747" lvl="0" indent="-304747">
              <a:lnSpc>
                <a:spcPct val="95000"/>
              </a:lnSpc>
              <a:spcBef>
                <a:spcPts val="1866"/>
              </a:spcBef>
              <a:buSzPct val="100000"/>
              <a:buFont typeface="Arial" pitchFamily="34" charset="0"/>
              <a:buChar char="•"/>
            </a:pPr>
            <a:r>
              <a:rPr lang="en-US" sz="2200" dirty="0">
                <a:solidFill>
                  <a:srgbClr val="374C81"/>
                </a:solidFill>
              </a:rPr>
              <a:t>Visit colleges while in session</a:t>
            </a:r>
          </a:p>
          <a:p>
            <a:pPr marL="304747" lvl="0" indent="-304747">
              <a:lnSpc>
                <a:spcPct val="95000"/>
              </a:lnSpc>
              <a:spcBef>
                <a:spcPts val="1866"/>
              </a:spcBef>
              <a:buSzPct val="100000"/>
              <a:buFont typeface="Arial" pitchFamily="34" charset="0"/>
              <a:buChar char="•"/>
            </a:pPr>
            <a:r>
              <a:rPr lang="en-US" sz="2200" dirty="0">
                <a:solidFill>
                  <a:srgbClr val="374C81"/>
                </a:solidFill>
                <a:hlinkClick r:id="rId11"/>
              </a:rPr>
              <a:t>ROTC</a:t>
            </a:r>
            <a:r>
              <a:rPr lang="en-US" sz="2200" dirty="0">
                <a:solidFill>
                  <a:srgbClr val="374C81"/>
                </a:solidFill>
              </a:rPr>
              <a:t> scholarship deadline is December 1</a:t>
            </a:r>
            <a:r>
              <a:rPr lang="en-US" sz="2200" baseline="30000" dirty="0">
                <a:solidFill>
                  <a:srgbClr val="374C81"/>
                </a:solidFill>
              </a:rPr>
              <a:t>st</a:t>
            </a:r>
            <a:r>
              <a:rPr lang="en-US" sz="2200" dirty="0">
                <a:solidFill>
                  <a:srgbClr val="374C81"/>
                </a:solidFill>
              </a:rPr>
              <a:t> </a:t>
            </a:r>
          </a:p>
          <a:p>
            <a:pPr marL="304747" lvl="0" indent="-304747">
              <a:lnSpc>
                <a:spcPct val="95000"/>
              </a:lnSpc>
              <a:spcBef>
                <a:spcPts val="1866"/>
              </a:spcBef>
              <a:buSzPct val="100000"/>
              <a:buFont typeface="Arial" pitchFamily="34" charset="0"/>
              <a:buChar char="•"/>
            </a:pPr>
            <a:r>
              <a:rPr lang="en-US" sz="2200" dirty="0">
                <a:solidFill>
                  <a:srgbClr val="374C81"/>
                </a:solidFill>
              </a:rPr>
              <a:t>Make copies of every application</a:t>
            </a:r>
          </a:p>
        </p:txBody>
      </p:sp>
    </p:spTree>
    <p:extLst>
      <p:ext uri="{BB962C8B-B14F-4D97-AF65-F5344CB8AC3E}">
        <p14:creationId xmlns:p14="http://schemas.microsoft.com/office/powerpoint/2010/main" val="400180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552F1-A5AF-45B2-A26F-29B045EB435E}"/>
              </a:ext>
            </a:extLst>
          </p:cNvPr>
          <p:cNvSpPr>
            <a:spLocks noGrp="1"/>
          </p:cNvSpPr>
          <p:nvPr>
            <p:ph sz="half" idx="1"/>
          </p:nvPr>
        </p:nvSpPr>
        <p:spPr>
          <a:xfrm>
            <a:off x="303212" y="304800"/>
            <a:ext cx="5181600" cy="6324600"/>
          </a:xfrm>
        </p:spPr>
        <p:txBody>
          <a:bodyPr>
            <a:normAutofit/>
          </a:bodyPr>
          <a:lstStyle/>
          <a:p>
            <a:pPr marL="0" indent="0">
              <a:buNone/>
            </a:pPr>
            <a:r>
              <a:rPr lang="en-US" b="1" dirty="0"/>
              <a:t>Winter Objectives:</a:t>
            </a:r>
          </a:p>
          <a:p>
            <a:r>
              <a:rPr lang="en-US" dirty="0"/>
              <a:t>Attend college-prep nights</a:t>
            </a:r>
          </a:p>
          <a:p>
            <a:r>
              <a:rPr lang="en-US" dirty="0"/>
              <a:t>Send midyear grade reports to colleges</a:t>
            </a:r>
          </a:p>
          <a:p>
            <a:r>
              <a:rPr lang="en-US" dirty="0"/>
              <a:t>Log into </a:t>
            </a:r>
            <a:r>
              <a:rPr lang="en-US" dirty="0">
                <a:hlinkClick r:id="rId3"/>
              </a:rPr>
              <a:t>FAFSA</a:t>
            </a:r>
            <a:r>
              <a:rPr lang="en-US" dirty="0"/>
              <a:t> and make sure it is correct and complete</a:t>
            </a:r>
          </a:p>
          <a:p>
            <a:r>
              <a:rPr lang="en-US" dirty="0"/>
              <a:t>Send remaining applications and financial aid forms</a:t>
            </a:r>
          </a:p>
          <a:p>
            <a:r>
              <a:rPr lang="en-US" dirty="0"/>
              <a:t>Apply to one affordable college and one you know you will be accepted to</a:t>
            </a:r>
          </a:p>
        </p:txBody>
      </p:sp>
      <p:pic>
        <p:nvPicPr>
          <p:cNvPr id="13" name="Content Placeholder 12" descr="A close up of a device&#10;&#10;Description automatically generated">
            <a:extLst>
              <a:ext uri="{FF2B5EF4-FFF2-40B4-BE49-F238E27FC236}">
                <a16:creationId xmlns:a16="http://schemas.microsoft.com/office/drawing/2014/main" id="{46EED788-E1CF-45CD-9379-0842FAF443A2}"/>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352" r="7669"/>
          <a:stretch/>
        </p:blipFill>
        <p:spPr>
          <a:xfrm>
            <a:off x="5789612" y="1064568"/>
            <a:ext cx="5893255" cy="4495800"/>
          </a:xfrm>
        </p:spPr>
      </p:pic>
      <p:sp>
        <p:nvSpPr>
          <p:cNvPr id="14" name="TextBox 13">
            <a:extLst>
              <a:ext uri="{FF2B5EF4-FFF2-40B4-BE49-F238E27FC236}">
                <a16:creationId xmlns:a16="http://schemas.microsoft.com/office/drawing/2014/main" id="{B22C9CA2-7F7E-4EEB-820A-68540AE2F29C}"/>
              </a:ext>
            </a:extLst>
          </p:cNvPr>
          <p:cNvSpPr txBox="1"/>
          <p:nvPr/>
        </p:nvSpPr>
        <p:spPr>
          <a:xfrm>
            <a:off x="6932612" y="5562600"/>
            <a:ext cx="4128293" cy="230832"/>
          </a:xfrm>
          <a:prstGeom prst="rect">
            <a:avLst/>
          </a:prstGeom>
          <a:noFill/>
        </p:spPr>
        <p:txBody>
          <a:bodyPr wrap="square" rtlCol="0">
            <a:spAutoFit/>
          </a:bodyPr>
          <a:lstStyle/>
          <a:p>
            <a:r>
              <a:rPr lang="en-US" sz="900" dirty="0">
                <a:hlinkClick r:id="rId5" tooltip="http://leadershipfreak.wordpress.com/2012/10/18/the-feedback-question-that-changes-everything"/>
              </a:rPr>
              <a:t>This Photo</a:t>
            </a:r>
            <a:r>
              <a:rPr lang="en-US" sz="900" dirty="0"/>
              <a:t> by Unknown Author is licensed under </a:t>
            </a:r>
            <a:r>
              <a:rPr lang="en-US" sz="900" dirty="0">
                <a:hlinkClick r:id="rId6" tooltip="https://creativecommons.org/licenses/by/3.0/"/>
              </a:rPr>
              <a:t>CC BY</a:t>
            </a:r>
            <a:endParaRPr lang="en-US" sz="900" dirty="0"/>
          </a:p>
        </p:txBody>
      </p:sp>
    </p:spTree>
    <p:extLst>
      <p:ext uri="{BB962C8B-B14F-4D97-AF65-F5344CB8AC3E}">
        <p14:creationId xmlns:p14="http://schemas.microsoft.com/office/powerpoint/2010/main" val="414317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76200"/>
            <a:ext cx="10157354" cy="1397000"/>
          </a:xfrm>
        </p:spPr>
        <p:txBody>
          <a:bodyPr anchor="b">
            <a:normAutofit/>
          </a:bodyPr>
          <a:lstStyle/>
          <a:p>
            <a:r>
              <a:rPr lang="en-US" dirty="0"/>
              <a:t>Objectives</a:t>
            </a:r>
          </a:p>
        </p:txBody>
      </p:sp>
      <p:sp>
        <p:nvSpPr>
          <p:cNvPr id="14" name="Content Placeholder 13"/>
          <p:cNvSpPr>
            <a:spLocks noGrp="1"/>
          </p:cNvSpPr>
          <p:nvPr>
            <p:ph sz="half" idx="1"/>
          </p:nvPr>
        </p:nvSpPr>
        <p:spPr>
          <a:xfrm>
            <a:off x="1117309" y="1701800"/>
            <a:ext cx="4977104" cy="4470400"/>
          </a:xfrm>
        </p:spPr>
        <p:txBody>
          <a:bodyPr>
            <a:normAutofit/>
          </a:bodyPr>
          <a:lstStyle/>
          <a:p>
            <a:pPr marL="0" indent="0">
              <a:buNone/>
            </a:pPr>
            <a:r>
              <a:rPr lang="en-US" dirty="0"/>
              <a:t>To become familiar with:</a:t>
            </a:r>
          </a:p>
          <a:p>
            <a:r>
              <a:rPr lang="en-US" dirty="0"/>
              <a:t>Graduation requirements</a:t>
            </a:r>
          </a:p>
          <a:p>
            <a:pPr lvl="1">
              <a:buFont typeface="Courier New" panose="02070309020205020404" pitchFamily="49" charset="0"/>
              <a:buChar char="o"/>
            </a:pPr>
            <a:r>
              <a:rPr lang="en-US" sz="2400" dirty="0"/>
              <a:t>This will vary between schools</a:t>
            </a:r>
          </a:p>
          <a:p>
            <a:r>
              <a:rPr lang="en-US" dirty="0"/>
              <a:t>How high school performance influences college options</a:t>
            </a:r>
          </a:p>
        </p:txBody>
      </p:sp>
      <p:pic>
        <p:nvPicPr>
          <p:cNvPr id="4" name="Picture 3" descr="A close up of a logo&#10;&#10;Description automatically generated">
            <a:extLst>
              <a:ext uri="{FF2B5EF4-FFF2-40B4-BE49-F238E27FC236}">
                <a16:creationId xmlns:a16="http://schemas.microsoft.com/office/drawing/2014/main" id="{8EA9860A-85B4-45B9-9F56-681EABF5BE5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7559" y="1946158"/>
            <a:ext cx="4977104" cy="3981683"/>
          </a:xfrm>
          <a:prstGeom prst="rect">
            <a:avLst/>
          </a:prstGeom>
          <a:noFill/>
        </p:spPr>
      </p:pic>
      <p:sp>
        <p:nvSpPr>
          <p:cNvPr id="2" name="TextBox 1">
            <a:extLst>
              <a:ext uri="{FF2B5EF4-FFF2-40B4-BE49-F238E27FC236}">
                <a16:creationId xmlns:a16="http://schemas.microsoft.com/office/drawing/2014/main" id="{991B0FFC-B02F-419F-A996-C76CED165C8E}"/>
              </a:ext>
            </a:extLst>
          </p:cNvPr>
          <p:cNvSpPr txBox="1"/>
          <p:nvPr/>
        </p:nvSpPr>
        <p:spPr>
          <a:xfrm>
            <a:off x="7618412" y="1473200"/>
            <a:ext cx="3276600" cy="24130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5C0375A-C805-4C43-82B4-9E5E1B9F5F91}"/>
              </a:ext>
            </a:extLst>
          </p:cNvPr>
          <p:cNvSpPr txBox="1"/>
          <p:nvPr/>
        </p:nvSpPr>
        <p:spPr>
          <a:xfrm>
            <a:off x="8424204" y="5727786"/>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2012books.lardbucket.org/books/public-speaking-practice-and-ethics/s19-01-informative-speaking-goal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6086C20-6B99-4CD7-83FF-43FFD0862468}"/>
              </a:ext>
            </a:extLst>
          </p:cNvPr>
          <p:cNvSpPr txBox="1">
            <a:spLocks/>
          </p:cNvSpPr>
          <p:nvPr/>
        </p:nvSpPr>
        <p:spPr>
          <a:xfrm>
            <a:off x="4240499" y="228600"/>
            <a:ext cx="7821037" cy="6400800"/>
          </a:xfrm>
          <a:prstGeom prst="rect">
            <a:avLst/>
          </a:prstGeom>
        </p:spPr>
        <p:txBody>
          <a:bodyP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Font typeface="Arial" pitchFamily="34" charset="0"/>
              <a:buNone/>
            </a:pPr>
            <a:r>
              <a:rPr lang="en-US" b="1" dirty="0"/>
              <a:t>Spring Objectives:</a:t>
            </a:r>
          </a:p>
          <a:p>
            <a:r>
              <a:rPr lang="en-US" dirty="0"/>
              <a:t>Maintain grades, Admission departments look at the last semester to gauge follow through</a:t>
            </a:r>
          </a:p>
          <a:p>
            <a:r>
              <a:rPr lang="en-US" dirty="0"/>
              <a:t>Watch for college acceptance letters or emails</a:t>
            </a:r>
          </a:p>
          <a:p>
            <a:r>
              <a:rPr lang="en-US" dirty="0"/>
              <a:t>Watch for scholarship awards</a:t>
            </a:r>
          </a:p>
          <a:p>
            <a:r>
              <a:rPr lang="en-US" dirty="0"/>
              <a:t>Make final college choice</a:t>
            </a:r>
          </a:p>
          <a:p>
            <a:r>
              <a:rPr lang="en-US" dirty="0"/>
              <a:t>Login into </a:t>
            </a:r>
            <a:r>
              <a:rPr lang="en-US" dirty="0">
                <a:hlinkClick r:id="rId3"/>
              </a:rPr>
              <a:t>FAFSA</a:t>
            </a:r>
            <a:r>
              <a:rPr lang="en-US" dirty="0"/>
              <a:t> to check for Acknowledgement</a:t>
            </a:r>
          </a:p>
          <a:p>
            <a:r>
              <a:rPr lang="en-US" dirty="0"/>
              <a:t>Pell Grant fillers that receive a SAR statement need to forward it to chosen colleges</a:t>
            </a:r>
          </a:p>
          <a:p>
            <a:r>
              <a:rPr lang="en-US" dirty="0"/>
              <a:t>Complete follow up: scheduling, orientation, housing arrangements, etc.</a:t>
            </a:r>
          </a:p>
        </p:txBody>
      </p:sp>
      <p:pic>
        <p:nvPicPr>
          <p:cNvPr id="10" name="Picture 9" descr="A flock of birds flying in the sky&#10;&#10;Description automatically generated">
            <a:extLst>
              <a:ext uri="{FF2B5EF4-FFF2-40B4-BE49-F238E27FC236}">
                <a16:creationId xmlns:a16="http://schemas.microsoft.com/office/drawing/2014/main" id="{EBDD9A7B-5E78-4896-A8C1-4A1993A9EA7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 r="50032"/>
          <a:stretch/>
        </p:blipFill>
        <p:spPr>
          <a:xfrm>
            <a:off x="1" y="0"/>
            <a:ext cx="4113212" cy="6858000"/>
          </a:xfrm>
          <a:prstGeom prst="rect">
            <a:avLst/>
          </a:prstGeom>
        </p:spPr>
      </p:pic>
      <p:sp>
        <p:nvSpPr>
          <p:cNvPr id="11" name="TextBox 10">
            <a:extLst>
              <a:ext uri="{FF2B5EF4-FFF2-40B4-BE49-F238E27FC236}">
                <a16:creationId xmlns:a16="http://schemas.microsoft.com/office/drawing/2014/main" id="{CFD98D63-62C4-48E4-BDAD-DD17BEBD267B}"/>
              </a:ext>
            </a:extLst>
          </p:cNvPr>
          <p:cNvSpPr txBox="1"/>
          <p:nvPr/>
        </p:nvSpPr>
        <p:spPr>
          <a:xfrm>
            <a:off x="127288" y="6629400"/>
            <a:ext cx="3858638" cy="228600"/>
          </a:xfrm>
          <a:prstGeom prst="rect">
            <a:avLst/>
          </a:prstGeom>
          <a:noFill/>
        </p:spPr>
        <p:txBody>
          <a:bodyPr wrap="square" rtlCol="0">
            <a:spAutoFit/>
          </a:bodyPr>
          <a:lstStyle/>
          <a:p>
            <a:r>
              <a:rPr lang="en-US" sz="900" dirty="0">
                <a:hlinkClick r:id="rId5" tooltip="http://quotewit.blogspot.com/2014/01/graduation-quotes.html"/>
              </a:rPr>
              <a:t>This Photo</a:t>
            </a:r>
            <a:r>
              <a:rPr lang="en-US" sz="900" dirty="0"/>
              <a:t> by Unknown Author is licensed under </a:t>
            </a:r>
            <a:r>
              <a:rPr lang="en-US" sz="900" dirty="0">
                <a:hlinkClick r:id="rId6" tooltip="https://creativecommons.org/licenses/by-nc-nd/3.0/"/>
              </a:rPr>
              <a:t>CC BY-NC-ND</a:t>
            </a:r>
            <a:endParaRPr lang="en-US" sz="900" dirty="0"/>
          </a:p>
        </p:txBody>
      </p:sp>
    </p:spTree>
    <p:extLst>
      <p:ext uri="{BB962C8B-B14F-4D97-AF65-F5344CB8AC3E}">
        <p14:creationId xmlns:p14="http://schemas.microsoft.com/office/powerpoint/2010/main" val="356803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21207CDF-2E74-4D82-A569-364FE393F578}"/>
              </a:ext>
            </a:extLst>
          </p:cNvPr>
          <p:cNvSpPr txBox="1">
            <a:spLocks/>
          </p:cNvSpPr>
          <p:nvPr/>
        </p:nvSpPr>
        <p:spPr>
          <a:xfrm>
            <a:off x="2208212" y="345767"/>
            <a:ext cx="8610600"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US" b="1" dirty="0"/>
              <a:t>Summer Objectives:</a:t>
            </a:r>
          </a:p>
          <a:p>
            <a:r>
              <a:rPr lang="en-US" dirty="0"/>
              <a:t>Contact the college you’re attending to apply for loans</a:t>
            </a:r>
          </a:p>
          <a:p>
            <a:r>
              <a:rPr lang="en-US" dirty="0"/>
              <a:t>Receive and review orientation schedule</a:t>
            </a:r>
          </a:p>
          <a:p>
            <a:r>
              <a:rPr lang="en-US" dirty="0"/>
              <a:t>Get residence hall assignment</a:t>
            </a:r>
          </a:p>
          <a:p>
            <a:r>
              <a:rPr lang="en-US" dirty="0"/>
              <a:t>Print course schedule</a:t>
            </a:r>
          </a:p>
          <a:p>
            <a:r>
              <a:rPr lang="en-US" dirty="0">
                <a:latin typeface="Arial" panose="020B0604020202020204" pitchFamily="34" charset="0"/>
                <a:ea typeface="Arial" panose="020B0604020202020204" pitchFamily="34" charset="0"/>
              </a:rPr>
              <a:t>Congratulations! You are about to begin the greatest adventure of your life. Good luck. </a:t>
            </a:r>
            <a:endParaRPr lang="en-US" dirty="0"/>
          </a:p>
        </p:txBody>
      </p:sp>
      <p:pic>
        <p:nvPicPr>
          <p:cNvPr id="7" name="Picture 6" descr="A picture containing drawing&#10;&#10;Description automatically generated">
            <a:extLst>
              <a:ext uri="{FF2B5EF4-FFF2-40B4-BE49-F238E27FC236}">
                <a16:creationId xmlns:a16="http://schemas.microsoft.com/office/drawing/2014/main" id="{6EACEFDF-C3C8-4BBF-A512-D5DA1E6601E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 t="13445" r="-962" b="15969"/>
          <a:stretch/>
        </p:blipFill>
        <p:spPr>
          <a:xfrm>
            <a:off x="23812" y="4413954"/>
            <a:ext cx="12319000" cy="2464289"/>
          </a:xfrm>
          <a:prstGeom prst="rect">
            <a:avLst/>
          </a:prstGeom>
        </p:spPr>
      </p:pic>
      <p:sp>
        <p:nvSpPr>
          <p:cNvPr id="8" name="TextBox 7">
            <a:extLst>
              <a:ext uri="{FF2B5EF4-FFF2-40B4-BE49-F238E27FC236}">
                <a16:creationId xmlns:a16="http://schemas.microsoft.com/office/drawing/2014/main" id="{AF4A4A12-CFB3-4AF6-9744-7EAF3D75443F}"/>
              </a:ext>
            </a:extLst>
          </p:cNvPr>
          <p:cNvSpPr txBox="1"/>
          <p:nvPr/>
        </p:nvSpPr>
        <p:spPr>
          <a:xfrm>
            <a:off x="0" y="6762827"/>
            <a:ext cx="6227027" cy="230832"/>
          </a:xfrm>
          <a:prstGeom prst="rect">
            <a:avLst/>
          </a:prstGeom>
          <a:noFill/>
        </p:spPr>
        <p:txBody>
          <a:bodyPr wrap="square" rtlCol="0">
            <a:spAutoFit/>
          </a:bodyPr>
          <a:lstStyle/>
          <a:p>
            <a:r>
              <a:rPr lang="en-US" sz="900">
                <a:hlinkClick r:id="rId4" tooltip="http://flickr.com/photos/jimmydavao/16399451712"/>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76594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sign&#10;&#10;Description automatically generated">
            <a:extLst>
              <a:ext uri="{FF2B5EF4-FFF2-40B4-BE49-F238E27FC236}">
                <a16:creationId xmlns:a16="http://schemas.microsoft.com/office/drawing/2014/main" id="{A1545778-ECA2-453B-AB45-4867C60C5DD8}"/>
              </a:ext>
            </a:extLst>
          </p:cNvPr>
          <p:cNvPicPr>
            <a:picLocks noGrp="1" noChangeAspect="1"/>
          </p:cNvPicPr>
          <p:nvPr>
            <p:ph type="pic" idx="1"/>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2" t="-213" r="102" b="25305"/>
          <a:stretch/>
        </p:blipFill>
        <p:spPr>
          <a:xfrm>
            <a:off x="5339" y="0"/>
            <a:ext cx="12206828" cy="6858000"/>
          </a:xfrm>
        </p:spPr>
      </p:pic>
      <p:sp>
        <p:nvSpPr>
          <p:cNvPr id="5" name="Rectangle 4">
            <a:extLst>
              <a:ext uri="{FF2B5EF4-FFF2-40B4-BE49-F238E27FC236}">
                <a16:creationId xmlns:a16="http://schemas.microsoft.com/office/drawing/2014/main" id="{013E3AEF-7BE0-4499-9092-2017B0E2C245}"/>
              </a:ext>
            </a:extLst>
          </p:cNvPr>
          <p:cNvSpPr/>
          <p:nvPr/>
        </p:nvSpPr>
        <p:spPr>
          <a:xfrm>
            <a:off x="165153" y="727383"/>
            <a:ext cx="5943600" cy="6186309"/>
          </a:xfrm>
          <a:prstGeom prst="rect">
            <a:avLst/>
          </a:prstGeom>
        </p:spPr>
        <p:txBody>
          <a:bodyPr wrap="square">
            <a:spAutoFit/>
          </a:bodyPr>
          <a:lstStyle/>
          <a:p>
            <a:r>
              <a:rPr lang="en-US" sz="1400" dirty="0">
                <a:solidFill>
                  <a:schemeClr val="tx1">
                    <a:lumMod val="75000"/>
                  </a:schemeClr>
                </a:solidFill>
                <a:latin typeface="+mj-lt"/>
              </a:rPr>
              <a:t>Advanced Placement: Meaning of Advanced Placement by Lexico. (n.d.). Retrieved from </a:t>
            </a:r>
            <a:r>
              <a:rPr lang="en-US" sz="1400" dirty="0">
                <a:solidFill>
                  <a:srgbClr val="333333"/>
                </a:solidFill>
                <a:latin typeface="+mj-lt"/>
                <a:hlinkClick r:id="rId4"/>
              </a:rPr>
              <a:t>https://www.lexico.com/definition/advanced_placement</a:t>
            </a:r>
            <a:endParaRPr lang="en-US" sz="1400" dirty="0">
              <a:solidFill>
                <a:srgbClr val="333333"/>
              </a:solidFill>
              <a:latin typeface="+mj-lt"/>
            </a:endParaRPr>
          </a:p>
          <a:p>
            <a:endParaRPr lang="en-US" sz="1400" dirty="0">
              <a:solidFill>
                <a:srgbClr val="333333"/>
              </a:solidFill>
              <a:latin typeface="+mj-lt"/>
            </a:endParaRPr>
          </a:p>
          <a:p>
            <a:r>
              <a:rPr lang="en-US" sz="1400" dirty="0">
                <a:solidFill>
                  <a:schemeClr val="tx1">
                    <a:lumMod val="75000"/>
                  </a:schemeClr>
                </a:solidFill>
                <a:latin typeface="+mj-lt"/>
              </a:rPr>
              <a:t>CFI, SMART Goal - Definition, Guide, and Importance of Goal Setting. (n.d.). Retrieved from </a:t>
            </a:r>
            <a:r>
              <a:rPr lang="en-US" sz="1400" dirty="0">
                <a:solidFill>
                  <a:srgbClr val="333333"/>
                </a:solidFill>
                <a:latin typeface="+mj-lt"/>
                <a:hlinkClick r:id="rId5"/>
              </a:rPr>
              <a:t>https://corporatefinanceinstitute.com/resources/knowledge/other/smart-goal/</a:t>
            </a:r>
            <a:endParaRPr lang="en-US" sz="1400" dirty="0">
              <a:solidFill>
                <a:srgbClr val="333333"/>
              </a:solidFill>
              <a:latin typeface="+mj-lt"/>
            </a:endParaRPr>
          </a:p>
          <a:p>
            <a:endParaRPr lang="en-US" sz="1400" dirty="0">
              <a:solidFill>
                <a:srgbClr val="333333"/>
              </a:solidFill>
              <a:latin typeface="+mj-lt"/>
            </a:endParaRPr>
          </a:p>
          <a:p>
            <a:r>
              <a:rPr lang="en-US" sz="1400" dirty="0"/>
              <a:t>Federal Pell Grants are usually awarded only to undergraduate students. (n.d.). Retrieved from </a:t>
            </a:r>
            <a:r>
              <a:rPr lang="en-US" sz="1400" dirty="0">
                <a:hlinkClick r:id="rId6"/>
              </a:rPr>
              <a:t>https://studentaid.gov/understand-aid/types/grants/pell#how-much-money</a:t>
            </a:r>
            <a:endParaRPr lang="en-US" sz="1400" dirty="0"/>
          </a:p>
          <a:p>
            <a:endParaRPr lang="en-US" sz="1400" dirty="0">
              <a:solidFill>
                <a:srgbClr val="333333"/>
              </a:solidFill>
              <a:latin typeface="+mj-lt"/>
            </a:endParaRPr>
          </a:p>
          <a:p>
            <a:r>
              <a:rPr lang="en-US" sz="1400" dirty="0">
                <a:latin typeface="+mj-lt"/>
              </a:rPr>
              <a:t>How to Review Your Student Aid Report. (2020, February 1). Retrieved from </a:t>
            </a:r>
            <a:r>
              <a:rPr lang="en-US" sz="1400" dirty="0">
                <a:latin typeface="+mj-lt"/>
                <a:hlinkClick r:id="rId7"/>
              </a:rPr>
              <a:t>https://studentaid.gov/apply-for-aid/fafsa/review-and-correct/review</a:t>
            </a:r>
            <a:endParaRPr lang="en-US" sz="1400" dirty="0">
              <a:latin typeface="+mj-lt"/>
            </a:endParaRPr>
          </a:p>
          <a:p>
            <a:endParaRPr lang="en-US" sz="1400" dirty="0">
              <a:solidFill>
                <a:srgbClr val="333333"/>
              </a:solidFill>
              <a:latin typeface="+mj-lt"/>
            </a:endParaRPr>
          </a:p>
          <a:p>
            <a:r>
              <a:rPr lang="en-US" sz="1400" dirty="0">
                <a:latin typeface="+mj-lt"/>
              </a:rPr>
              <a:t>Internship: Definition of Internship by Lexico. (n.d.). Retrieved from https://www.lexico.com/en/definition/internship</a:t>
            </a:r>
            <a:endParaRPr lang="en-US" sz="1400" dirty="0">
              <a:solidFill>
                <a:srgbClr val="333333"/>
              </a:solidFill>
              <a:latin typeface="+mj-lt"/>
            </a:endParaRPr>
          </a:p>
          <a:p>
            <a:endParaRPr lang="en-US" sz="1400" dirty="0">
              <a:solidFill>
                <a:srgbClr val="333333"/>
              </a:solidFill>
              <a:latin typeface="+mj-lt"/>
            </a:endParaRPr>
          </a:p>
          <a:p>
            <a:r>
              <a:rPr lang="en-US" sz="1400" dirty="0">
                <a:solidFill>
                  <a:schemeClr val="tx1">
                    <a:lumMod val="75000"/>
                  </a:schemeClr>
                </a:solidFill>
                <a:latin typeface="+mj-lt"/>
              </a:rPr>
              <a:t>Merriam-Webster. (n.d.). Grade point average. In </a:t>
            </a:r>
            <a:r>
              <a:rPr lang="en-US" sz="1400" i="1" dirty="0">
                <a:solidFill>
                  <a:schemeClr val="tx1">
                    <a:lumMod val="75000"/>
                  </a:schemeClr>
                </a:solidFill>
                <a:latin typeface="+mj-lt"/>
              </a:rPr>
              <a:t>Merriam-Webster.com dictionary</a:t>
            </a:r>
            <a:r>
              <a:rPr lang="en-US" sz="1400" dirty="0">
                <a:solidFill>
                  <a:schemeClr val="tx1">
                    <a:lumMod val="75000"/>
                  </a:schemeClr>
                </a:solidFill>
                <a:latin typeface="+mj-lt"/>
              </a:rPr>
              <a:t>. Retrieved May 11, 2020, from </a:t>
            </a:r>
            <a:r>
              <a:rPr lang="en-US" sz="1400" dirty="0">
                <a:solidFill>
                  <a:srgbClr val="303336"/>
                </a:solidFill>
                <a:latin typeface="+mj-lt"/>
                <a:hlinkClick r:id="rId8"/>
              </a:rPr>
              <a:t>https://www.merriam-webster.com/dictionary/grade%20point%20average</a:t>
            </a:r>
            <a:endParaRPr lang="en-US" sz="1400" dirty="0">
              <a:solidFill>
                <a:srgbClr val="303336"/>
              </a:solidFill>
              <a:latin typeface="+mj-lt"/>
            </a:endParaRPr>
          </a:p>
          <a:p>
            <a:endParaRPr lang="en-US" sz="1400" dirty="0">
              <a:solidFill>
                <a:srgbClr val="333333"/>
              </a:solidFill>
              <a:latin typeface="+mj-lt"/>
            </a:endParaRPr>
          </a:p>
          <a:p>
            <a:endParaRPr lang="en-US" sz="1400" dirty="0">
              <a:solidFill>
                <a:srgbClr val="303336"/>
              </a:solidFill>
              <a:latin typeface="+mj-lt"/>
            </a:endParaRPr>
          </a:p>
          <a:p>
            <a:endParaRPr lang="en-US" sz="1600" dirty="0">
              <a:solidFill>
                <a:srgbClr val="303336"/>
              </a:solidFill>
              <a:latin typeface="+mj-lt"/>
            </a:endParaRPr>
          </a:p>
          <a:p>
            <a:endParaRPr lang="en-US" sz="1600" dirty="0">
              <a:solidFill>
                <a:srgbClr val="333333"/>
              </a:solidFill>
              <a:latin typeface="TimesNewRoman"/>
            </a:endParaRPr>
          </a:p>
        </p:txBody>
      </p:sp>
      <p:sp>
        <p:nvSpPr>
          <p:cNvPr id="8" name="TextBox 7">
            <a:extLst>
              <a:ext uri="{FF2B5EF4-FFF2-40B4-BE49-F238E27FC236}">
                <a16:creationId xmlns:a16="http://schemas.microsoft.com/office/drawing/2014/main" id="{E3465212-59D3-46E6-B9B2-60D2542CCE07}"/>
              </a:ext>
            </a:extLst>
          </p:cNvPr>
          <p:cNvSpPr txBox="1"/>
          <p:nvPr/>
        </p:nvSpPr>
        <p:spPr>
          <a:xfrm>
            <a:off x="74612" y="6704112"/>
            <a:ext cx="2514600" cy="153888"/>
          </a:xfrm>
          <a:prstGeom prst="rect">
            <a:avLst/>
          </a:prstGeom>
          <a:noFill/>
        </p:spPr>
        <p:txBody>
          <a:bodyPr wrap="square" rtlCol="0">
            <a:spAutoFit/>
          </a:bodyPr>
          <a:lstStyle/>
          <a:p>
            <a:r>
              <a:rPr lang="en-US" sz="400" dirty="0">
                <a:hlinkClick r:id="rId3" tooltip="http://www.kaneconsulting.biz/blog/2012/how-to-create-a-more-innovative-social-friendly-company-culture/istock_000018627375xsmall/"/>
              </a:rPr>
              <a:t>This Photo</a:t>
            </a:r>
            <a:r>
              <a:rPr lang="en-US" sz="400" dirty="0"/>
              <a:t> by Unknown Author is licensed under </a:t>
            </a:r>
            <a:r>
              <a:rPr lang="en-US" sz="400" dirty="0">
                <a:hlinkClick r:id="rId9" tooltip="https://creativecommons.org/licenses/by-sa/3.0/"/>
              </a:rPr>
              <a:t>CC BY-SA</a:t>
            </a:r>
            <a:endParaRPr lang="en-US" sz="400" dirty="0"/>
          </a:p>
        </p:txBody>
      </p:sp>
      <p:sp>
        <p:nvSpPr>
          <p:cNvPr id="6" name="Rectangle 5">
            <a:extLst>
              <a:ext uri="{FF2B5EF4-FFF2-40B4-BE49-F238E27FC236}">
                <a16:creationId xmlns:a16="http://schemas.microsoft.com/office/drawing/2014/main" id="{8F202CD6-43D3-44B1-B903-DA37844225A3}"/>
              </a:ext>
            </a:extLst>
          </p:cNvPr>
          <p:cNvSpPr/>
          <p:nvPr/>
        </p:nvSpPr>
        <p:spPr>
          <a:xfrm>
            <a:off x="6116690" y="727383"/>
            <a:ext cx="5943600" cy="5724644"/>
          </a:xfrm>
          <a:prstGeom prst="rect">
            <a:avLst/>
          </a:prstGeom>
        </p:spPr>
        <p:txBody>
          <a:bodyPr wrap="square">
            <a:spAutoFit/>
          </a:bodyPr>
          <a:lstStyle/>
          <a:p>
            <a:r>
              <a:rPr lang="en-US" sz="1400" dirty="0">
                <a:solidFill>
                  <a:schemeClr val="tx1">
                    <a:lumMod val="75000"/>
                  </a:schemeClr>
                </a:solidFill>
              </a:rPr>
              <a:t>Merriam-Webster. (n.d.). GED. In </a:t>
            </a:r>
            <a:r>
              <a:rPr lang="en-US" sz="1400" i="1" dirty="0">
                <a:solidFill>
                  <a:schemeClr val="tx1">
                    <a:lumMod val="75000"/>
                  </a:schemeClr>
                </a:solidFill>
              </a:rPr>
              <a:t>Merriam-Webster.com dictionary</a:t>
            </a:r>
            <a:r>
              <a:rPr lang="en-US" sz="1400" dirty="0">
                <a:solidFill>
                  <a:schemeClr val="tx1">
                    <a:lumMod val="75000"/>
                  </a:schemeClr>
                </a:solidFill>
              </a:rPr>
              <a:t>. Retrieved May 11, 2020, from </a:t>
            </a:r>
            <a:r>
              <a:rPr lang="en-US" sz="1400" dirty="0">
                <a:solidFill>
                  <a:srgbClr val="303336"/>
                </a:solidFill>
                <a:hlinkClick r:id="rId10"/>
              </a:rPr>
              <a:t>https://www.merriam-webster.com/dictionary/GED</a:t>
            </a:r>
            <a:endParaRPr lang="en-US" sz="1400" dirty="0">
              <a:solidFill>
                <a:srgbClr val="303336"/>
              </a:solidFill>
            </a:endParaRPr>
          </a:p>
          <a:p>
            <a:pPr lvl="0"/>
            <a:endParaRPr lang="en-US" sz="1400" dirty="0">
              <a:solidFill>
                <a:srgbClr val="374C81">
                  <a:lumMod val="75000"/>
                </a:srgbClr>
              </a:solidFill>
            </a:endParaRPr>
          </a:p>
          <a:p>
            <a:pPr lvl="0"/>
            <a:endParaRPr lang="en-US" sz="1400" dirty="0">
              <a:solidFill>
                <a:srgbClr val="374C81">
                  <a:lumMod val="75000"/>
                </a:srgbClr>
              </a:solidFill>
            </a:endParaRPr>
          </a:p>
          <a:p>
            <a:pPr lvl="0"/>
            <a:r>
              <a:rPr lang="en-US" sz="1400" dirty="0">
                <a:solidFill>
                  <a:srgbClr val="374C81">
                    <a:lumMod val="75000"/>
                  </a:srgbClr>
                </a:solidFill>
              </a:rPr>
              <a:t>What is an FSA ID, and will I need it to complete the FAFSA® form? (2020, March 30). Retrieved from </a:t>
            </a:r>
            <a:r>
              <a:rPr lang="en-US" sz="1400" dirty="0">
                <a:solidFill>
                  <a:srgbClr val="0070C0"/>
                </a:solidFill>
                <a:hlinkClick r:id="rId11">
                  <a:extLst>
                    <a:ext uri="{A12FA001-AC4F-418D-AE19-62706E023703}">
                      <ahyp:hlinkClr xmlns:ahyp="http://schemas.microsoft.com/office/drawing/2018/hyperlinkcolor" val="tx"/>
                    </a:ext>
                  </a:extLst>
                </a:hlinkClick>
              </a:rPr>
              <a:t>https://studentaid.gov/help/fsa-id</a:t>
            </a:r>
            <a:endParaRPr lang="en-US" sz="1400" dirty="0">
              <a:solidFill>
                <a:srgbClr val="0070C0"/>
              </a:solidFill>
            </a:endParaRPr>
          </a:p>
          <a:p>
            <a:pPr lvl="0"/>
            <a:endParaRPr lang="en-US" sz="1400" dirty="0">
              <a:solidFill>
                <a:srgbClr val="374C81">
                  <a:lumMod val="75000"/>
                </a:srgbClr>
              </a:solidFill>
              <a:latin typeface="+mj-lt"/>
            </a:endParaRPr>
          </a:p>
          <a:p>
            <a:pPr lvl="0"/>
            <a:r>
              <a:rPr lang="en-US" sz="1400" dirty="0">
                <a:solidFill>
                  <a:srgbClr val="374C81">
                    <a:lumMod val="75000"/>
                  </a:srgbClr>
                </a:solidFill>
                <a:latin typeface="+mj-lt"/>
              </a:rPr>
              <a:t>What is the FAFSA? (2019, October 31). </a:t>
            </a:r>
            <a:r>
              <a:rPr lang="en-US" sz="1400" dirty="0">
                <a:solidFill>
                  <a:srgbClr val="0070C0"/>
                </a:solidFill>
                <a:latin typeface="+mj-lt"/>
              </a:rPr>
              <a:t>Retrieved from </a:t>
            </a:r>
            <a:r>
              <a:rPr lang="en-US" sz="1400" dirty="0">
                <a:solidFill>
                  <a:srgbClr val="0070C0"/>
                </a:solidFill>
                <a:latin typeface="+mj-lt"/>
                <a:hlinkClick r:id="rId12">
                  <a:extLst>
                    <a:ext uri="{A12FA001-AC4F-418D-AE19-62706E023703}">
                      <ahyp:hlinkClr xmlns:ahyp="http://schemas.microsoft.com/office/drawing/2018/hyperlinkcolor" val="tx"/>
                    </a:ext>
                  </a:extLst>
                </a:hlinkClick>
              </a:rPr>
              <a:t>https://studentaid.gov/help/fafsa</a:t>
            </a:r>
            <a:endParaRPr lang="en-US" sz="1400" dirty="0">
              <a:solidFill>
                <a:srgbClr val="0070C0"/>
              </a:solidFill>
              <a:latin typeface="+mj-lt"/>
            </a:endParaRPr>
          </a:p>
          <a:p>
            <a:endParaRPr lang="en-US" sz="1400" dirty="0">
              <a:solidFill>
                <a:schemeClr val="tx1">
                  <a:lumMod val="75000"/>
                </a:schemeClr>
              </a:solidFill>
              <a:latin typeface="+mj-lt"/>
            </a:endParaRPr>
          </a:p>
          <a:p>
            <a:r>
              <a:rPr lang="en-US" sz="1400" dirty="0">
                <a:solidFill>
                  <a:schemeClr val="tx1">
                    <a:lumMod val="75000"/>
                  </a:schemeClr>
                </a:solidFill>
                <a:latin typeface="+mj-lt"/>
              </a:rPr>
              <a:t>What is the SAT? (n.d.). Retrieved from </a:t>
            </a:r>
            <a:r>
              <a:rPr lang="en-US" sz="1400" dirty="0">
                <a:solidFill>
                  <a:srgbClr val="333333"/>
                </a:solidFill>
                <a:latin typeface="+mj-lt"/>
                <a:hlinkClick r:id="rId13"/>
              </a:rPr>
              <a:t>https://www.princetonreview.com/college/sat-information</a:t>
            </a:r>
            <a:endParaRPr lang="en-US" sz="1400" dirty="0">
              <a:solidFill>
                <a:srgbClr val="333333"/>
              </a:solidFill>
              <a:latin typeface="+mj-lt"/>
            </a:endParaRPr>
          </a:p>
          <a:p>
            <a:endParaRPr lang="en-US" sz="1400" dirty="0">
              <a:solidFill>
                <a:srgbClr val="333333"/>
              </a:solidFill>
              <a:latin typeface="+mj-lt"/>
            </a:endParaRPr>
          </a:p>
          <a:p>
            <a:r>
              <a:rPr lang="en-US" sz="1400" dirty="0">
                <a:solidFill>
                  <a:schemeClr val="tx1">
                    <a:lumMod val="75000"/>
                  </a:schemeClr>
                </a:solidFill>
                <a:latin typeface="+mj-lt"/>
              </a:rPr>
              <a:t>Writers, S. (2020, May 11). ACT Exam: American College Test. Retrieved from </a:t>
            </a:r>
            <a:r>
              <a:rPr lang="en-US" sz="1400" dirty="0">
                <a:solidFill>
                  <a:srgbClr val="333333"/>
                </a:solidFill>
                <a:latin typeface="+mj-lt"/>
                <a:hlinkClick r:id="rId14"/>
              </a:rPr>
              <a:t>https://www.eduers.com/sat/act/</a:t>
            </a:r>
            <a:endParaRPr lang="en-US" sz="1400" dirty="0">
              <a:solidFill>
                <a:srgbClr val="333333"/>
              </a:solidFill>
              <a:latin typeface="+mj-lt"/>
            </a:endParaRPr>
          </a:p>
          <a:p>
            <a:endParaRPr lang="en-US" sz="1400" dirty="0">
              <a:solidFill>
                <a:srgbClr val="333333"/>
              </a:solidFill>
              <a:latin typeface="+mj-lt"/>
            </a:endParaRPr>
          </a:p>
          <a:p>
            <a:r>
              <a:rPr lang="en-US" sz="1400" dirty="0">
                <a:solidFill>
                  <a:schemeClr val="tx1">
                    <a:lumMod val="75000"/>
                  </a:schemeClr>
                </a:solidFill>
                <a:latin typeface="+mj-lt"/>
              </a:rPr>
              <a:t>Writers, S. (2020, May 11). The Preliminary SAT/National Merit Scholarship Qualifying Test. Retrieved from </a:t>
            </a:r>
            <a:r>
              <a:rPr lang="en-US" sz="1400" dirty="0">
                <a:solidFill>
                  <a:srgbClr val="303336"/>
                </a:solidFill>
                <a:latin typeface="+mj-lt"/>
                <a:hlinkClick r:id="rId15"/>
              </a:rPr>
              <a:t>https://www.eduers.com/sat/psat_nmsqt/</a:t>
            </a:r>
            <a:endParaRPr lang="en-US" sz="1400" dirty="0">
              <a:solidFill>
                <a:srgbClr val="303336"/>
              </a:solidFill>
              <a:latin typeface="+mj-lt"/>
            </a:endParaRPr>
          </a:p>
          <a:p>
            <a:endParaRPr lang="en-US" sz="1400" dirty="0">
              <a:solidFill>
                <a:srgbClr val="303336"/>
              </a:solidFill>
              <a:latin typeface="+mj-lt"/>
            </a:endParaRPr>
          </a:p>
          <a:p>
            <a:r>
              <a:rPr lang="en-US" sz="1400" dirty="0">
                <a:latin typeface="+mj-lt"/>
              </a:rPr>
              <a:t>Federal Pell Grants are usually awarded only to undergraduate students. (n.d.). Retrieved from </a:t>
            </a:r>
            <a:r>
              <a:rPr lang="en-US" sz="1400" dirty="0">
                <a:latin typeface="+mj-lt"/>
                <a:hlinkClick r:id="rId6"/>
              </a:rPr>
              <a:t>https://studentaid.gov/understand-aid/types/grants/pell#how-much-money</a:t>
            </a:r>
            <a:endParaRPr lang="en-US" sz="1400" dirty="0">
              <a:latin typeface="+mj-lt"/>
            </a:endParaRPr>
          </a:p>
          <a:p>
            <a:endParaRPr lang="en-US" sz="1600" dirty="0">
              <a:solidFill>
                <a:srgbClr val="303336"/>
              </a:solidFill>
              <a:latin typeface="Open Sans"/>
            </a:endParaRPr>
          </a:p>
        </p:txBody>
      </p:sp>
      <p:sp>
        <p:nvSpPr>
          <p:cNvPr id="2" name="TextBox 1">
            <a:extLst>
              <a:ext uri="{FF2B5EF4-FFF2-40B4-BE49-F238E27FC236}">
                <a16:creationId xmlns:a16="http://schemas.microsoft.com/office/drawing/2014/main" id="{A8777653-9594-4B6B-AEC8-D76A190BD8C2}"/>
              </a:ext>
            </a:extLst>
          </p:cNvPr>
          <p:cNvSpPr txBox="1"/>
          <p:nvPr/>
        </p:nvSpPr>
        <p:spPr>
          <a:xfrm>
            <a:off x="4799012" y="197346"/>
            <a:ext cx="1944688" cy="461665"/>
          </a:xfrm>
          <a:prstGeom prst="rect">
            <a:avLst/>
          </a:prstGeom>
          <a:noFill/>
        </p:spPr>
        <p:txBody>
          <a:bodyPr wrap="square" rtlCol="0">
            <a:spAutoFit/>
          </a:bodyPr>
          <a:lstStyle/>
          <a:p>
            <a:r>
              <a:rPr lang="en-US" dirty="0"/>
              <a:t>References</a:t>
            </a:r>
          </a:p>
        </p:txBody>
      </p:sp>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397000"/>
          </a:xfrm>
        </p:spPr>
        <p:txBody>
          <a:bodyPr anchor="b">
            <a:normAutofit/>
          </a:bodyPr>
          <a:lstStyle/>
          <a:p>
            <a:r>
              <a:rPr lang="en-US" dirty="0"/>
              <a:t>Academic Preparation</a:t>
            </a:r>
          </a:p>
        </p:txBody>
      </p:sp>
      <p:pic>
        <p:nvPicPr>
          <p:cNvPr id="11" name="Content Placeholder 10" descr="A close up of a sign&#10;&#10;Description automatically generated">
            <a:extLst>
              <a:ext uri="{FF2B5EF4-FFF2-40B4-BE49-F238E27FC236}">
                <a16:creationId xmlns:a16="http://schemas.microsoft.com/office/drawing/2014/main" id="{0DEDC979-BEFE-4658-961E-3CD4D4E775DE}"/>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7309" y="2275892"/>
            <a:ext cx="4977104" cy="3322216"/>
          </a:xfrm>
          <a:noFill/>
        </p:spPr>
      </p:pic>
      <p:sp>
        <p:nvSpPr>
          <p:cNvPr id="5" name="Content Placeholder 4"/>
          <p:cNvSpPr>
            <a:spLocks noGrp="1"/>
          </p:cNvSpPr>
          <p:nvPr>
            <p:ph sz="half" idx="2"/>
          </p:nvPr>
        </p:nvSpPr>
        <p:spPr>
          <a:xfrm>
            <a:off x="6932611" y="1701800"/>
            <a:ext cx="4342051" cy="4470400"/>
          </a:xfrm>
        </p:spPr>
        <p:txBody>
          <a:bodyPr>
            <a:normAutofit/>
          </a:bodyPr>
          <a:lstStyle/>
          <a:p>
            <a:pPr marL="0" indent="0">
              <a:buNone/>
            </a:pPr>
            <a:r>
              <a:rPr lang="en-US" dirty="0"/>
              <a:t>What you need to attend college:</a:t>
            </a:r>
          </a:p>
          <a:p>
            <a:r>
              <a:rPr lang="en-US" dirty="0"/>
              <a:t>Graduate high school with a diploma</a:t>
            </a:r>
          </a:p>
          <a:p>
            <a:r>
              <a:rPr lang="en-US" dirty="0"/>
              <a:t>Completion of high school course requirements </a:t>
            </a:r>
          </a:p>
          <a:p>
            <a:r>
              <a:rPr lang="en-US" dirty="0"/>
              <a:t>Or earn  a GED</a:t>
            </a:r>
          </a:p>
          <a:p>
            <a:endParaRPr lang="en-US" dirty="0"/>
          </a:p>
        </p:txBody>
      </p:sp>
      <p:sp>
        <p:nvSpPr>
          <p:cNvPr id="12" name="TextBox 11">
            <a:extLst>
              <a:ext uri="{FF2B5EF4-FFF2-40B4-BE49-F238E27FC236}">
                <a16:creationId xmlns:a16="http://schemas.microsoft.com/office/drawing/2014/main" id="{19C90D8D-2236-4292-B794-39FDBE3EB6D2}"/>
              </a:ext>
            </a:extLst>
          </p:cNvPr>
          <p:cNvSpPr txBox="1"/>
          <p:nvPr/>
        </p:nvSpPr>
        <p:spPr>
          <a:xfrm>
            <a:off x="3554936" y="5398053"/>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labamaschoolconnection.org/2013/04/23/common-core-state-standards-in-the-state-of-alabama-why-is-this-such-a-big-dea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E545-168E-4149-9CDE-345C12C5A5B7}"/>
              </a:ext>
            </a:extLst>
          </p:cNvPr>
          <p:cNvSpPr>
            <a:spLocks noGrp="1"/>
          </p:cNvSpPr>
          <p:nvPr>
            <p:ph type="title"/>
          </p:nvPr>
        </p:nvSpPr>
        <p:spPr>
          <a:xfrm>
            <a:off x="1117309" y="76200"/>
            <a:ext cx="4977103" cy="838200"/>
          </a:xfrm>
        </p:spPr>
        <p:txBody>
          <a:bodyPr/>
          <a:lstStyle/>
          <a:p>
            <a:r>
              <a:rPr lang="en-US" dirty="0"/>
              <a:t>Terms to know:</a:t>
            </a:r>
          </a:p>
        </p:txBody>
      </p:sp>
      <p:sp>
        <p:nvSpPr>
          <p:cNvPr id="3" name="Content Placeholder 2">
            <a:extLst>
              <a:ext uri="{FF2B5EF4-FFF2-40B4-BE49-F238E27FC236}">
                <a16:creationId xmlns:a16="http://schemas.microsoft.com/office/drawing/2014/main" id="{907D7BC0-2BD4-4C77-86FD-F60391A386D4}"/>
              </a:ext>
            </a:extLst>
          </p:cNvPr>
          <p:cNvSpPr>
            <a:spLocks noGrp="1"/>
          </p:cNvSpPr>
          <p:nvPr>
            <p:ph sz="half" idx="1"/>
          </p:nvPr>
        </p:nvSpPr>
        <p:spPr>
          <a:xfrm>
            <a:off x="26988" y="914400"/>
            <a:ext cx="4238624" cy="5867400"/>
          </a:xfrm>
        </p:spPr>
        <p:txBody>
          <a:bodyPr>
            <a:noAutofit/>
          </a:bodyPr>
          <a:lstStyle/>
          <a:p>
            <a:pPr marL="0">
              <a:spcBef>
                <a:spcPts val="0"/>
              </a:spcBef>
              <a:spcAft>
                <a:spcPts val="600"/>
              </a:spcAft>
            </a:pPr>
            <a:r>
              <a:rPr lang="en-US" sz="1400" dirty="0"/>
              <a:t>GPA – Grade Point Average – “the average obtained by dividing the total number of grade points earned by the total number of credits attempted” (Merriam-Webster, n.d.)</a:t>
            </a:r>
          </a:p>
          <a:p>
            <a:pPr marL="0">
              <a:spcBef>
                <a:spcPts val="0"/>
              </a:spcBef>
              <a:spcAft>
                <a:spcPts val="600"/>
              </a:spcAft>
            </a:pPr>
            <a:r>
              <a:rPr lang="en-US" sz="1400" dirty="0"/>
              <a:t>GED – “General Equivalency Diploma - used for educational testing services designed to provide a high school equivalency credential” (Merriam-Webster, n.d.)</a:t>
            </a:r>
          </a:p>
          <a:p>
            <a:pPr marL="0">
              <a:spcBef>
                <a:spcPts val="0"/>
              </a:spcBef>
              <a:spcAft>
                <a:spcPts val="600"/>
              </a:spcAft>
            </a:pPr>
            <a:r>
              <a:rPr lang="en-US" sz="1400" dirty="0"/>
              <a:t>FAFSA –”Free Application for Federal Student Aid - many states and colleges use your FAFSA information to determine your eligibility for state and school aid, and some private financial aid providers may use your FAFSA information to determine whether you qualify for their aid” (FAFSA, 2019)</a:t>
            </a:r>
          </a:p>
          <a:p>
            <a:pPr marL="0">
              <a:spcBef>
                <a:spcPts val="0"/>
              </a:spcBef>
              <a:spcAft>
                <a:spcPts val="600"/>
              </a:spcAft>
            </a:pPr>
            <a:r>
              <a:rPr lang="en-US" sz="1400" dirty="0"/>
              <a:t>FSA ID - “allows students and parents to identify themselves electronically to access Federal Student Aid websites. It consists of a username and password and can be used to log into the online FAFSA form” (FAFSA, 2019)</a:t>
            </a:r>
          </a:p>
          <a:p>
            <a:pPr marL="0">
              <a:spcBef>
                <a:spcPts val="0"/>
              </a:spcBef>
              <a:spcAft>
                <a:spcPts val="600"/>
              </a:spcAft>
            </a:pPr>
            <a:r>
              <a:rPr lang="en-US" sz="1400" dirty="0"/>
              <a:t>PSAT/NMSQT – Preliminary Scholastic Aptitude Test/National Merit Scholarship Qualifying Test – “this is a practice test for the SAT that measures critical reading, verbal reasoning, writing skills and math problem-solving skills” (Writers, 2020)</a:t>
            </a:r>
          </a:p>
        </p:txBody>
      </p:sp>
      <p:pic>
        <p:nvPicPr>
          <p:cNvPr id="15" name="Content Placeholder 14" descr="A close up of a book&#10;&#10;Description automatically generated">
            <a:extLst>
              <a:ext uri="{FF2B5EF4-FFF2-40B4-BE49-F238E27FC236}">
                <a16:creationId xmlns:a16="http://schemas.microsoft.com/office/drawing/2014/main" id="{9379A41D-F7D7-45EA-8CFA-A1A58804BA0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674" r="50240"/>
          <a:stretch/>
        </p:blipFill>
        <p:spPr>
          <a:xfrm>
            <a:off x="8255000" y="0"/>
            <a:ext cx="3933825" cy="6832600"/>
          </a:xfrm>
        </p:spPr>
      </p:pic>
      <p:sp>
        <p:nvSpPr>
          <p:cNvPr id="20" name="Content Placeholder 2">
            <a:extLst>
              <a:ext uri="{FF2B5EF4-FFF2-40B4-BE49-F238E27FC236}">
                <a16:creationId xmlns:a16="http://schemas.microsoft.com/office/drawing/2014/main" id="{DB25D121-54FE-4B44-B8CE-2573E2E2DD84}"/>
              </a:ext>
            </a:extLst>
          </p:cNvPr>
          <p:cNvSpPr txBox="1">
            <a:spLocks/>
          </p:cNvSpPr>
          <p:nvPr/>
        </p:nvSpPr>
        <p:spPr>
          <a:xfrm>
            <a:off x="4127500" y="914400"/>
            <a:ext cx="4238624" cy="5867400"/>
          </a:xfrm>
          <a:prstGeom prst="rect">
            <a:avLst/>
          </a:prstGeom>
        </p:spPr>
        <p:txBody>
          <a:bodyPr vert="horz" lIns="121899" tIns="60949" rIns="121899" bIns="60949" rtlCol="0">
            <a:normAutofit lnSpcReduction="1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1706581" indent="0" algn="l" defTabSz="1218987" rtl="0" eaLnBrk="1" latinLnBrk="0" hangingPunct="1">
              <a:lnSpc>
                <a:spcPct val="95000"/>
              </a:lnSpc>
              <a:spcBef>
                <a:spcPts val="1066"/>
              </a:spcBef>
              <a:buSzPct val="90000"/>
              <a:buFont typeface="Century Gothic" pitchFamily="34" charset="0"/>
              <a:buNone/>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a:spcBef>
                <a:spcPts val="0"/>
              </a:spcBef>
              <a:spcAft>
                <a:spcPts val="600"/>
              </a:spcAft>
            </a:pPr>
            <a:r>
              <a:rPr lang="en-US" sz="1400" dirty="0"/>
              <a:t>SAT – “Scholastic Aptitude Test – is an entrance exam used by most colleges and universities to make admissions decisions” The purpose is to measure a high school students college readiness (Princeton Review, n.d.)</a:t>
            </a:r>
          </a:p>
          <a:p>
            <a:pPr marL="0">
              <a:spcBef>
                <a:spcPts val="0"/>
              </a:spcBef>
              <a:spcAft>
                <a:spcPts val="600"/>
              </a:spcAft>
            </a:pPr>
            <a:r>
              <a:rPr lang="en-US" sz="1400" dirty="0"/>
              <a:t>ACT - American College Testing – “assess a student's knowledge in English, math, social sciences and natural sciences” (Writers, 2020)</a:t>
            </a:r>
          </a:p>
          <a:p>
            <a:pPr marL="0">
              <a:spcBef>
                <a:spcPts val="0"/>
              </a:spcBef>
              <a:spcAft>
                <a:spcPts val="600"/>
              </a:spcAft>
            </a:pPr>
            <a:r>
              <a:rPr lang="en-US" sz="1400" dirty="0"/>
              <a:t>AP – Advanced Placement - a high school course that teaches material ordinarily intended for college students (Lexico, n.d.)</a:t>
            </a:r>
          </a:p>
          <a:p>
            <a:pPr marL="0">
              <a:spcBef>
                <a:spcPts val="0"/>
              </a:spcBef>
              <a:spcAft>
                <a:spcPts val="600"/>
              </a:spcAft>
            </a:pPr>
            <a:r>
              <a:rPr lang="en-US" sz="1400" dirty="0"/>
              <a:t>Pell Grant are “funds awarded to undergraduate students who display exceptional financial need and have not earned a bachelor's, graduate, or professional degree” (Students Aid, 2020)</a:t>
            </a:r>
          </a:p>
          <a:p>
            <a:pPr marL="0">
              <a:spcBef>
                <a:spcPts val="0"/>
              </a:spcBef>
              <a:spcAft>
                <a:spcPts val="600"/>
              </a:spcAft>
            </a:pPr>
            <a:r>
              <a:rPr lang="en-US" sz="1400" dirty="0"/>
              <a:t>SAR statement – Student Aid Report -  “is a paper or electronic document that gives you some basic information about your eligibility for federal student aid as well as listing your answers to the FAFSA questions” (Student Aid, 2020)</a:t>
            </a:r>
          </a:p>
          <a:p>
            <a:pPr marL="0">
              <a:spcBef>
                <a:spcPts val="0"/>
              </a:spcBef>
              <a:spcAft>
                <a:spcPts val="600"/>
              </a:spcAft>
            </a:pPr>
            <a:r>
              <a:rPr lang="en-US" sz="1400" dirty="0"/>
              <a:t>Internship </a:t>
            </a:r>
            <a:r>
              <a:rPr lang="en-US" sz="1500" dirty="0"/>
              <a:t>– “position of a student or trainee who works in an organization, sometimes without pay, in order to gain work experience or satisfy requirements for a qualification” </a:t>
            </a:r>
            <a:r>
              <a:rPr lang="en-US" sz="1600" dirty="0"/>
              <a:t>(Lexico, n.d.)</a:t>
            </a:r>
          </a:p>
          <a:p>
            <a:pPr marL="0">
              <a:spcBef>
                <a:spcPts val="0"/>
              </a:spcBef>
              <a:spcAft>
                <a:spcPts val="600"/>
              </a:spcAft>
            </a:pPr>
            <a:endParaRPr lang="en-US" sz="1500" dirty="0"/>
          </a:p>
        </p:txBody>
      </p:sp>
    </p:spTree>
    <p:extLst>
      <p:ext uri="{BB962C8B-B14F-4D97-AF65-F5344CB8AC3E}">
        <p14:creationId xmlns:p14="http://schemas.microsoft.com/office/powerpoint/2010/main" val="30733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You Need to Know</a:t>
            </a:r>
          </a:p>
        </p:txBody>
      </p:sp>
      <p:pic>
        <p:nvPicPr>
          <p:cNvPr id="11" name="Picture 10">
            <a:extLst>
              <a:ext uri="{FF2B5EF4-FFF2-40B4-BE49-F238E27FC236}">
                <a16:creationId xmlns:a16="http://schemas.microsoft.com/office/drawing/2014/main" id="{9889D645-3ED7-449D-BEBB-FE1D7049BFBF}"/>
              </a:ext>
            </a:extLst>
          </p:cNvPr>
          <p:cNvPicPr>
            <a:picLocks noChangeAspect="1"/>
          </p:cNvPicPr>
          <p:nvPr/>
        </p:nvPicPr>
        <p:blipFill>
          <a:blip r:embed="rId2"/>
          <a:stretch>
            <a:fillRect/>
          </a:stretch>
        </p:blipFill>
        <p:spPr>
          <a:xfrm>
            <a:off x="9599534" y="381000"/>
            <a:ext cx="2380345" cy="1397001"/>
          </a:xfrm>
          <a:prstGeom prst="rect">
            <a:avLst/>
          </a:prstGeom>
        </p:spPr>
      </p:pic>
      <p:sp>
        <p:nvSpPr>
          <p:cNvPr id="29" name="TextBox 28">
            <a:extLst>
              <a:ext uri="{FF2B5EF4-FFF2-40B4-BE49-F238E27FC236}">
                <a16:creationId xmlns:a16="http://schemas.microsoft.com/office/drawing/2014/main" id="{B0BA6E6E-6AFC-4CA9-82FC-7C64479C3DF3}"/>
              </a:ext>
            </a:extLst>
          </p:cNvPr>
          <p:cNvSpPr txBox="1"/>
          <p:nvPr/>
        </p:nvSpPr>
        <p:spPr>
          <a:xfrm>
            <a:off x="1598612" y="1797976"/>
            <a:ext cx="6248400" cy="4154984"/>
          </a:xfrm>
          <a:prstGeom prst="rect">
            <a:avLst/>
          </a:prstGeom>
          <a:noFill/>
        </p:spPr>
        <p:txBody>
          <a:bodyPr wrap="square" rtlCol="0">
            <a:spAutoFit/>
          </a:bodyPr>
          <a:lstStyle/>
          <a:p>
            <a:pPr marL="342900" indent="-342900">
              <a:buFont typeface="Wingdings" panose="05000000000000000000" pitchFamily="2" charset="2"/>
              <a:buChar char="ü"/>
            </a:pPr>
            <a:r>
              <a:rPr lang="en-US" dirty="0"/>
              <a:t>Colleges do not count grades below “C” as passing in core subjects </a:t>
            </a:r>
          </a:p>
          <a:p>
            <a:pPr marL="342900" indent="-342900">
              <a:buFont typeface="Wingdings" panose="05000000000000000000" pitchFamily="2" charset="2"/>
              <a:buChar char="ü"/>
            </a:pPr>
            <a:r>
              <a:rPr lang="en-US" dirty="0"/>
              <a:t>Core subjects consist of Math, Science, Language Arts, Social Studies</a:t>
            </a:r>
          </a:p>
          <a:p>
            <a:pPr marL="342900" indent="-342900">
              <a:buFont typeface="Wingdings" panose="05000000000000000000" pitchFamily="2" charset="2"/>
              <a:buChar char="ü"/>
            </a:pPr>
            <a:r>
              <a:rPr lang="en-US" dirty="0"/>
              <a:t>Honors courses don’t “count” for more credit</a:t>
            </a:r>
          </a:p>
          <a:p>
            <a:pPr marL="342900" indent="-342900">
              <a:buFont typeface="Wingdings" panose="05000000000000000000" pitchFamily="2" charset="2"/>
              <a:buChar char="ü"/>
            </a:pPr>
            <a:r>
              <a:rPr lang="en-US" dirty="0"/>
              <a:t>AP classes only count for college credit if you pass the nationally normed exam</a:t>
            </a:r>
          </a:p>
          <a:p>
            <a:pPr marL="342900" indent="-342900">
              <a:buFont typeface="Wingdings" panose="05000000000000000000" pitchFamily="2" charset="2"/>
              <a:buChar char="ü"/>
            </a:pPr>
            <a:r>
              <a:rPr lang="en-US" dirty="0"/>
              <a:t>Passing scores vary depending upon the test</a:t>
            </a:r>
          </a:p>
        </p:txBody>
      </p:sp>
      <p:pic>
        <p:nvPicPr>
          <p:cNvPr id="37" name="Picture 36" descr="A picture containing text, table, room&#10;&#10;Description automatically generated">
            <a:extLst>
              <a:ext uri="{FF2B5EF4-FFF2-40B4-BE49-F238E27FC236}">
                <a16:creationId xmlns:a16="http://schemas.microsoft.com/office/drawing/2014/main" id="{E112CC46-AFB8-458D-9C4A-233EA089761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61006" y="4782034"/>
            <a:ext cx="2057400" cy="1162431"/>
          </a:xfrm>
          <a:prstGeom prst="rect">
            <a:avLst/>
          </a:prstGeom>
        </p:spPr>
      </p:pic>
      <p:sp>
        <p:nvSpPr>
          <p:cNvPr id="38" name="TextBox 37">
            <a:extLst>
              <a:ext uri="{FF2B5EF4-FFF2-40B4-BE49-F238E27FC236}">
                <a16:creationId xmlns:a16="http://schemas.microsoft.com/office/drawing/2014/main" id="{6EFE0F7E-0547-4CFF-942D-540991124F3C}"/>
              </a:ext>
            </a:extLst>
          </p:cNvPr>
          <p:cNvSpPr txBox="1"/>
          <p:nvPr/>
        </p:nvSpPr>
        <p:spPr>
          <a:xfrm>
            <a:off x="9675811" y="5972917"/>
            <a:ext cx="2209801" cy="184666"/>
          </a:xfrm>
          <a:prstGeom prst="rect">
            <a:avLst/>
          </a:prstGeom>
          <a:noFill/>
        </p:spPr>
        <p:txBody>
          <a:bodyPr wrap="square" rtlCol="0">
            <a:spAutoFit/>
          </a:bodyPr>
          <a:lstStyle/>
          <a:p>
            <a:r>
              <a:rPr lang="en-US" sz="600" dirty="0">
                <a:hlinkClick r:id="rId4" tooltip="https://morethaneoi.blogspot.com/2012/11/english-tests-exams.html"/>
              </a:rPr>
              <a:t>This Photo</a:t>
            </a:r>
            <a:r>
              <a:rPr lang="en-US" sz="600" dirty="0"/>
              <a:t> by Unknown Author is licensed under </a:t>
            </a:r>
            <a:r>
              <a:rPr lang="en-US" sz="600" dirty="0">
                <a:hlinkClick r:id="rId5" tooltip="https://creativecommons.org/licenses/by/3.0/"/>
              </a:rPr>
              <a:t>CC BY</a:t>
            </a:r>
            <a:endParaRPr lang="en-US" sz="600" dirty="0"/>
          </a:p>
        </p:txBody>
      </p:sp>
      <p:pic>
        <p:nvPicPr>
          <p:cNvPr id="49" name="Picture 48">
            <a:extLst>
              <a:ext uri="{FF2B5EF4-FFF2-40B4-BE49-F238E27FC236}">
                <a16:creationId xmlns:a16="http://schemas.microsoft.com/office/drawing/2014/main" id="{A6CC2104-1925-4E7F-9CF2-7B19F3DF379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774722" y="2545028"/>
            <a:ext cx="2043684" cy="1292763"/>
          </a:xfrm>
          <a:prstGeom prst="rect">
            <a:avLst/>
          </a:prstGeom>
        </p:spPr>
      </p:pic>
      <p:sp>
        <p:nvSpPr>
          <p:cNvPr id="50" name="TextBox 49">
            <a:extLst>
              <a:ext uri="{FF2B5EF4-FFF2-40B4-BE49-F238E27FC236}">
                <a16:creationId xmlns:a16="http://schemas.microsoft.com/office/drawing/2014/main" id="{85FC6EED-E6E2-4242-80D4-6D12A0DEBC1F}"/>
              </a:ext>
            </a:extLst>
          </p:cNvPr>
          <p:cNvSpPr txBox="1"/>
          <p:nvPr/>
        </p:nvSpPr>
        <p:spPr>
          <a:xfrm>
            <a:off x="9675811" y="3913126"/>
            <a:ext cx="2304067" cy="184666"/>
          </a:xfrm>
          <a:prstGeom prst="rect">
            <a:avLst/>
          </a:prstGeom>
          <a:noFill/>
        </p:spPr>
        <p:txBody>
          <a:bodyPr wrap="square" rtlCol="0">
            <a:spAutoFit/>
          </a:bodyPr>
          <a:lstStyle/>
          <a:p>
            <a:r>
              <a:rPr lang="en-US" sz="600" dirty="0">
                <a:hlinkClick r:id="rId7" tooltip="https://www.colegiodelaesperanza.com/blog/libros-de-texto-curso-20122013/"/>
              </a:rPr>
              <a:t>This Photo</a:t>
            </a:r>
            <a:r>
              <a:rPr lang="en-US" sz="600" dirty="0"/>
              <a:t> by Unknown Author is licensed under </a:t>
            </a:r>
            <a:r>
              <a:rPr lang="en-US" sz="600" dirty="0">
                <a:hlinkClick r:id="rId8" tooltip="https://creativecommons.org/licenses/by-sa/3.0/"/>
              </a:rPr>
              <a:t>CC BY-SA</a:t>
            </a:r>
            <a:endParaRPr lang="en-US" sz="600" dirty="0"/>
          </a:p>
        </p:txBody>
      </p:sp>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8262-B404-4362-8A1A-8599E23887AC}"/>
              </a:ext>
            </a:extLst>
          </p:cNvPr>
          <p:cNvSpPr>
            <a:spLocks noGrp="1"/>
          </p:cNvSpPr>
          <p:nvPr>
            <p:ph type="title"/>
          </p:nvPr>
        </p:nvSpPr>
        <p:spPr>
          <a:xfrm>
            <a:off x="1117309" y="76200"/>
            <a:ext cx="10157354" cy="685800"/>
          </a:xfrm>
        </p:spPr>
        <p:txBody>
          <a:bodyPr>
            <a:normAutofit fontScale="90000"/>
          </a:bodyPr>
          <a:lstStyle/>
          <a:p>
            <a:r>
              <a:rPr lang="en-US" dirty="0"/>
              <a:t>Facts continued</a:t>
            </a:r>
          </a:p>
        </p:txBody>
      </p:sp>
      <p:sp>
        <p:nvSpPr>
          <p:cNvPr id="6" name="Content Placeholder 5">
            <a:extLst>
              <a:ext uri="{FF2B5EF4-FFF2-40B4-BE49-F238E27FC236}">
                <a16:creationId xmlns:a16="http://schemas.microsoft.com/office/drawing/2014/main" id="{6D27CE85-BC43-4FF3-A447-D1BDAE7D1C1E}"/>
              </a:ext>
            </a:extLst>
          </p:cNvPr>
          <p:cNvSpPr>
            <a:spLocks noGrp="1"/>
          </p:cNvSpPr>
          <p:nvPr>
            <p:ph sz="quarter" idx="4"/>
          </p:nvPr>
        </p:nvSpPr>
        <p:spPr>
          <a:xfrm>
            <a:off x="5920504" y="2059477"/>
            <a:ext cx="6246813" cy="3962400"/>
          </a:xfrm>
        </p:spPr>
        <p:txBody>
          <a:bodyPr>
            <a:noAutofit/>
          </a:bodyPr>
          <a:lstStyle/>
          <a:p>
            <a:pPr marL="742950" marR="0" lvl="1" indent="-285750">
              <a:lnSpc>
                <a:spcPct val="115000"/>
              </a:lnSpc>
              <a:spcBef>
                <a:spcPts val="0"/>
              </a:spcBef>
              <a:spcAft>
                <a:spcPts val="0"/>
              </a:spcAft>
              <a:buFont typeface="Wingdings" panose="05000000000000000000" pitchFamily="2" charset="2"/>
              <a:buChar char="ü"/>
            </a:pPr>
            <a:r>
              <a:rPr lang="en-US" sz="2400" dirty="0">
                <a:latin typeface="+mj-lt"/>
                <a:ea typeface="Arial" panose="020B0604020202020204" pitchFamily="34" charset="0"/>
              </a:rPr>
              <a:t>Automatic Admissions </a:t>
            </a:r>
            <a:endParaRPr lang="en-US" sz="2400" dirty="0">
              <a:latin typeface="+mj-lt"/>
              <a:ea typeface="Calibri" panose="020F0502020204030204" pitchFamily="34" charset="0"/>
            </a:endParaRPr>
          </a:p>
          <a:p>
            <a:pPr marL="1257300" marR="0" lvl="2" indent="-342900">
              <a:lnSpc>
                <a:spcPct val="115000"/>
              </a:lnSpc>
              <a:spcBef>
                <a:spcPts val="0"/>
              </a:spcBef>
              <a:spcAft>
                <a:spcPts val="0"/>
              </a:spcAft>
              <a:buFont typeface="Arial" panose="020B0604020202020204" pitchFamily="34" charset="0"/>
              <a:buChar char="•"/>
            </a:pPr>
            <a:r>
              <a:rPr lang="en-US" sz="2400" dirty="0">
                <a:latin typeface="+mj-lt"/>
                <a:ea typeface="Arial" panose="020B0604020202020204" pitchFamily="34" charset="0"/>
              </a:rPr>
              <a:t>Meet the above requirements and….</a:t>
            </a:r>
            <a:endParaRPr lang="en-US" sz="2400" dirty="0">
              <a:latin typeface="+mj-lt"/>
              <a:ea typeface="Calibri" panose="020F0502020204030204" pitchFamily="34" charset="0"/>
            </a:endParaRPr>
          </a:p>
          <a:p>
            <a:pPr marL="1257300" marR="0" lvl="2" indent="-342900">
              <a:lnSpc>
                <a:spcPct val="115000"/>
              </a:lnSpc>
              <a:spcBef>
                <a:spcPts val="0"/>
              </a:spcBef>
              <a:spcAft>
                <a:spcPts val="0"/>
              </a:spcAft>
              <a:buFont typeface="Arial" panose="020B0604020202020204" pitchFamily="34" charset="0"/>
              <a:buChar char="•"/>
            </a:pPr>
            <a:r>
              <a:rPr lang="en-US" sz="2400" dirty="0">
                <a:latin typeface="+mj-lt"/>
                <a:ea typeface="Arial" panose="020B0604020202020204" pitchFamily="34" charset="0"/>
              </a:rPr>
              <a:t>Accumulative GPA in core courses of at least 3.4</a:t>
            </a:r>
            <a:endParaRPr lang="en-US" sz="2400" dirty="0">
              <a:latin typeface="+mj-lt"/>
              <a:ea typeface="Calibri" panose="020F0502020204030204" pitchFamily="34" charset="0"/>
            </a:endParaRPr>
          </a:p>
          <a:p>
            <a:pPr marL="1257300" marR="0" lvl="2" indent="-342900">
              <a:lnSpc>
                <a:spcPct val="115000"/>
              </a:lnSpc>
              <a:spcBef>
                <a:spcPts val="0"/>
              </a:spcBef>
              <a:spcAft>
                <a:spcPts val="0"/>
              </a:spcAft>
              <a:buFont typeface="Arial" panose="020B0604020202020204" pitchFamily="34" charset="0"/>
              <a:buChar char="•"/>
            </a:pPr>
            <a:r>
              <a:rPr lang="en-US" sz="2400" dirty="0">
                <a:latin typeface="+mj-lt"/>
                <a:ea typeface="Arial" panose="020B0604020202020204" pitchFamily="34" charset="0"/>
              </a:rPr>
              <a:t>Meet minimum scores on SAT or ACT</a:t>
            </a:r>
            <a:endParaRPr lang="en-US" sz="2400" dirty="0">
              <a:latin typeface="+mj-lt"/>
              <a:ea typeface="Calibri" panose="020F0502020204030204" pitchFamily="34" charset="0"/>
            </a:endParaRPr>
          </a:p>
          <a:p>
            <a:pPr marL="1257300" marR="0" lvl="2" indent="-342900">
              <a:lnSpc>
                <a:spcPct val="115000"/>
              </a:lnSpc>
              <a:spcBef>
                <a:spcPts val="0"/>
              </a:spcBef>
              <a:spcAft>
                <a:spcPts val="0"/>
              </a:spcAft>
              <a:buFont typeface="Arial" panose="020B0604020202020204" pitchFamily="34" charset="0"/>
              <a:buChar char="•"/>
            </a:pPr>
            <a:r>
              <a:rPr lang="en-US" sz="2400" dirty="0">
                <a:latin typeface="+mj-lt"/>
                <a:ea typeface="Arial" panose="020B0604020202020204" pitchFamily="34" charset="0"/>
              </a:rPr>
              <a:t>Complete an application before February 1</a:t>
            </a:r>
            <a:r>
              <a:rPr lang="en-US" sz="2400" baseline="30000" dirty="0">
                <a:latin typeface="+mj-lt"/>
                <a:ea typeface="Arial" panose="020B0604020202020204" pitchFamily="34" charset="0"/>
              </a:rPr>
              <a:t>st</a:t>
            </a:r>
            <a:r>
              <a:rPr lang="en-US" sz="2400" dirty="0">
                <a:latin typeface="+mj-lt"/>
                <a:ea typeface="Arial" panose="020B0604020202020204" pitchFamily="34" charset="0"/>
              </a:rPr>
              <a:t> of your senior year. </a:t>
            </a:r>
            <a:endParaRPr lang="en-US" sz="2400" dirty="0">
              <a:latin typeface="+mj-lt"/>
              <a:ea typeface="Calibri" panose="020F0502020204030204" pitchFamily="34" charset="0"/>
            </a:endParaRPr>
          </a:p>
        </p:txBody>
      </p:sp>
      <p:sp>
        <p:nvSpPr>
          <p:cNvPr id="7" name="Content Placeholder 6">
            <a:extLst>
              <a:ext uri="{FF2B5EF4-FFF2-40B4-BE49-F238E27FC236}">
                <a16:creationId xmlns:a16="http://schemas.microsoft.com/office/drawing/2014/main" id="{9704AC61-C5D4-4A9B-B457-24FB2983FD4F}"/>
              </a:ext>
            </a:extLst>
          </p:cNvPr>
          <p:cNvSpPr txBox="1">
            <a:spLocks noGrp="1"/>
          </p:cNvSpPr>
          <p:nvPr>
            <p:ph sz="half" idx="2"/>
          </p:nvPr>
        </p:nvSpPr>
        <p:spPr>
          <a:xfrm>
            <a:off x="9034" y="762000"/>
            <a:ext cx="7041254" cy="4758716"/>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College requirements of high school graduates:</a:t>
            </a:r>
          </a:p>
          <a:p>
            <a:pPr marL="1257300" marR="0" lvl="2" indent="-342900">
              <a:lnSpc>
                <a:spcPct val="115000"/>
              </a:lnSpc>
              <a:spcBef>
                <a:spcPts val="0"/>
              </a:spcBef>
              <a:spcAft>
                <a:spcPts val="0"/>
              </a:spcAft>
              <a:buFont typeface="Arial" panose="020B0604020202020204" pitchFamily="34" charset="0"/>
              <a:buChar char="•"/>
            </a:pPr>
            <a:r>
              <a:rPr lang="en-US" sz="2400" dirty="0">
                <a:solidFill>
                  <a:schemeClr val="accent1"/>
                </a:solidFill>
                <a:latin typeface="Century Gothic" panose="020B0502020202020204" pitchFamily="34" charset="0"/>
                <a:ea typeface="Arial" panose="020B0604020202020204" pitchFamily="34" charset="0"/>
              </a:rPr>
              <a:t>Satisfactory GPA Completion of Course Work</a:t>
            </a:r>
            <a:endParaRPr lang="en-US" sz="2400" dirty="0">
              <a:solidFill>
                <a:schemeClr val="accent1"/>
              </a:solidFill>
              <a:latin typeface="Century Gothic" panose="020B0502020202020204" pitchFamily="34" charset="0"/>
              <a:ea typeface="Calibri" panose="020F0502020204030204" pitchFamily="34" charset="0"/>
            </a:endParaRPr>
          </a:p>
          <a:p>
            <a:pPr marL="1600200" marR="0" lvl="3" indent="-228600">
              <a:lnSpc>
                <a:spcPct val="115000"/>
              </a:lnSpc>
              <a:spcBef>
                <a:spcPts val="0"/>
              </a:spcBef>
              <a:spcAft>
                <a:spcPts val="0"/>
              </a:spcAft>
              <a:buFont typeface="+mj-lt"/>
              <a:buAutoNum type="arabicPeriod"/>
            </a:pPr>
            <a:r>
              <a:rPr lang="en-US" sz="2400" dirty="0">
                <a:solidFill>
                  <a:schemeClr val="accent1"/>
                </a:solidFill>
                <a:latin typeface="Century Gothic" panose="020B0502020202020204" pitchFamily="34" charset="0"/>
                <a:ea typeface="Arial" panose="020B0604020202020204" pitchFamily="34" charset="0"/>
              </a:rPr>
              <a:t>4 yrs. English</a:t>
            </a:r>
            <a:endParaRPr lang="en-US" sz="2400" dirty="0">
              <a:solidFill>
                <a:schemeClr val="accent1"/>
              </a:solidFill>
              <a:latin typeface="Century Gothic" panose="020B0502020202020204" pitchFamily="34" charset="0"/>
              <a:ea typeface="Calibri" panose="020F0502020204030204" pitchFamily="34" charset="0"/>
            </a:endParaRPr>
          </a:p>
          <a:p>
            <a:pPr marL="1600200" marR="0" lvl="3" indent="-228600">
              <a:lnSpc>
                <a:spcPct val="115000"/>
              </a:lnSpc>
              <a:spcBef>
                <a:spcPts val="0"/>
              </a:spcBef>
              <a:spcAft>
                <a:spcPts val="0"/>
              </a:spcAft>
              <a:buFont typeface="+mj-lt"/>
              <a:buAutoNum type="arabicPeriod"/>
            </a:pPr>
            <a:r>
              <a:rPr lang="en-US" sz="2400" dirty="0">
                <a:solidFill>
                  <a:schemeClr val="accent1"/>
                </a:solidFill>
                <a:latin typeface="Century Gothic" panose="020B0502020202020204" pitchFamily="34" charset="0"/>
                <a:ea typeface="Arial" panose="020B0604020202020204" pitchFamily="34" charset="0"/>
              </a:rPr>
              <a:t>3 yrs. Mathematics</a:t>
            </a:r>
            <a:endParaRPr lang="en-US" sz="2400" dirty="0">
              <a:solidFill>
                <a:schemeClr val="accent1"/>
              </a:solidFill>
              <a:latin typeface="Century Gothic" panose="020B0502020202020204" pitchFamily="34" charset="0"/>
              <a:ea typeface="Calibri" panose="020F0502020204030204" pitchFamily="34" charset="0"/>
            </a:endParaRPr>
          </a:p>
          <a:p>
            <a:pPr marL="1600200" marR="0" lvl="3" indent="-228600">
              <a:lnSpc>
                <a:spcPct val="115000"/>
              </a:lnSpc>
              <a:spcBef>
                <a:spcPts val="0"/>
              </a:spcBef>
              <a:spcAft>
                <a:spcPts val="0"/>
              </a:spcAft>
              <a:buFont typeface="+mj-lt"/>
              <a:buAutoNum type="arabicPeriod"/>
            </a:pPr>
            <a:r>
              <a:rPr lang="en-US" sz="2400" dirty="0">
                <a:solidFill>
                  <a:schemeClr val="accent1"/>
                </a:solidFill>
                <a:latin typeface="Century Gothic" panose="020B0502020202020204" pitchFamily="34" charset="0"/>
                <a:ea typeface="Arial" panose="020B0604020202020204" pitchFamily="34" charset="0"/>
              </a:rPr>
              <a:t>3 yrs. Science</a:t>
            </a:r>
            <a:endParaRPr lang="en-US" sz="2400" dirty="0">
              <a:solidFill>
                <a:schemeClr val="accent1"/>
              </a:solidFill>
              <a:latin typeface="Century Gothic" panose="020B0502020202020204" pitchFamily="34" charset="0"/>
              <a:ea typeface="Calibri" panose="020F0502020204030204" pitchFamily="34" charset="0"/>
            </a:endParaRPr>
          </a:p>
          <a:p>
            <a:pPr marL="1600200" marR="0" lvl="3" indent="-228600">
              <a:lnSpc>
                <a:spcPct val="115000"/>
              </a:lnSpc>
              <a:spcBef>
                <a:spcPts val="0"/>
              </a:spcBef>
              <a:spcAft>
                <a:spcPts val="0"/>
              </a:spcAft>
              <a:buFont typeface="+mj-lt"/>
              <a:buAutoNum type="arabicPeriod"/>
            </a:pPr>
            <a:r>
              <a:rPr lang="en-US" sz="2400" dirty="0">
                <a:solidFill>
                  <a:schemeClr val="accent1"/>
                </a:solidFill>
                <a:latin typeface="Century Gothic" panose="020B0502020202020204" pitchFamily="34" charset="0"/>
                <a:ea typeface="Arial" panose="020B0604020202020204" pitchFamily="34" charset="0"/>
              </a:rPr>
              <a:t>3 yrs. Social Studies</a:t>
            </a:r>
            <a:endParaRPr lang="en-US" sz="2400" dirty="0">
              <a:solidFill>
                <a:schemeClr val="accent1"/>
              </a:solidFill>
              <a:latin typeface="Century Gothic" panose="020B0502020202020204" pitchFamily="34" charset="0"/>
              <a:ea typeface="Calibri" panose="020F0502020204030204" pitchFamily="34" charset="0"/>
            </a:endParaRPr>
          </a:p>
          <a:p>
            <a:pPr marL="1600200" marR="0" lvl="3" indent="-228600">
              <a:lnSpc>
                <a:spcPct val="115000"/>
              </a:lnSpc>
              <a:spcBef>
                <a:spcPts val="0"/>
              </a:spcBef>
              <a:spcAft>
                <a:spcPts val="0"/>
              </a:spcAft>
              <a:buFont typeface="+mj-lt"/>
              <a:buAutoNum type="arabicPeriod"/>
            </a:pPr>
            <a:r>
              <a:rPr lang="en-US" sz="2400" dirty="0">
                <a:solidFill>
                  <a:schemeClr val="accent1"/>
                </a:solidFill>
                <a:latin typeface="Century Gothic" panose="020B0502020202020204" pitchFamily="34" charset="0"/>
                <a:ea typeface="Arial" panose="020B0604020202020204" pitchFamily="34" charset="0"/>
              </a:rPr>
              <a:t>2 yrs. foreign language</a:t>
            </a:r>
            <a:endParaRPr lang="en-US" sz="2400" dirty="0">
              <a:solidFill>
                <a:schemeClr val="accent1"/>
              </a:solidFill>
              <a:latin typeface="Century Gothic" panose="020B0502020202020204" pitchFamily="34" charset="0"/>
              <a:ea typeface="Calibri" panose="020F0502020204030204" pitchFamily="34" charset="0"/>
            </a:endParaRPr>
          </a:p>
          <a:p>
            <a:pPr marL="1257300" marR="0" lvl="2" indent="-342900">
              <a:lnSpc>
                <a:spcPct val="115000"/>
              </a:lnSpc>
              <a:spcBef>
                <a:spcPts val="0"/>
              </a:spcBef>
              <a:spcAft>
                <a:spcPts val="0"/>
              </a:spcAft>
              <a:buFont typeface="Arial" panose="020B0604020202020204" pitchFamily="34" charset="0"/>
              <a:buChar char="•"/>
            </a:pPr>
            <a:r>
              <a:rPr lang="en-US" sz="2400" dirty="0">
                <a:solidFill>
                  <a:schemeClr val="accent1"/>
                </a:solidFill>
                <a:latin typeface="Century Gothic" panose="020B0502020202020204" pitchFamily="34" charset="0"/>
                <a:ea typeface="Arial" panose="020B0604020202020204" pitchFamily="34" charset="0"/>
              </a:rPr>
              <a:t>Completion of the SAT or ACT</a:t>
            </a:r>
            <a:endParaRPr lang="en-US" sz="2400" dirty="0">
              <a:solidFill>
                <a:schemeClr val="accent1"/>
              </a:solidFill>
              <a:latin typeface="Century Gothic" panose="020B0502020202020204" pitchFamily="34" charset="0"/>
              <a:ea typeface="Calibri" panose="020F0502020204030204" pitchFamily="34" charset="0"/>
            </a:endParaRPr>
          </a:p>
          <a:p>
            <a:pPr marL="342900" indent="-342900">
              <a:buFont typeface="Wingdings" panose="05000000000000000000" pitchFamily="2" charset="2"/>
              <a:buChar char="ü"/>
            </a:pPr>
            <a:endParaRPr lang="en-US" dirty="0"/>
          </a:p>
        </p:txBody>
      </p:sp>
      <p:sp>
        <p:nvSpPr>
          <p:cNvPr id="9" name="TextBox 8">
            <a:extLst>
              <a:ext uri="{FF2B5EF4-FFF2-40B4-BE49-F238E27FC236}">
                <a16:creationId xmlns:a16="http://schemas.microsoft.com/office/drawing/2014/main" id="{9ADEFD9A-3863-4CD0-8F5A-9A20CBC31C64}"/>
              </a:ext>
            </a:extLst>
          </p:cNvPr>
          <p:cNvSpPr txBox="1"/>
          <p:nvPr/>
        </p:nvSpPr>
        <p:spPr>
          <a:xfrm>
            <a:off x="1983152" y="6597134"/>
            <a:ext cx="2800985" cy="184666"/>
          </a:xfrm>
          <a:prstGeom prst="rect">
            <a:avLst/>
          </a:prstGeom>
          <a:noFill/>
        </p:spPr>
        <p:txBody>
          <a:bodyPr wrap="square" rtlCol="0">
            <a:spAutoFit/>
          </a:bodyPr>
          <a:lstStyle/>
          <a:p>
            <a:r>
              <a:rPr lang="en-US" sz="600" dirty="0">
                <a:hlinkClick r:id="rId2" tooltip="https://www.fairviewhs.org/counseling/college-applications/test-information/overview"/>
              </a:rPr>
              <a:t>This Photo</a:t>
            </a:r>
            <a:r>
              <a:rPr lang="en-US" sz="600" dirty="0"/>
              <a:t> by Unknown Author is licensed under </a:t>
            </a:r>
            <a:r>
              <a:rPr lang="en-US" sz="600" dirty="0">
                <a:hlinkClick r:id="rId3" tooltip="https://creativecommons.org/licenses/by-nc-nd/3.0/"/>
              </a:rPr>
              <a:t>CC BY-NC-ND</a:t>
            </a:r>
            <a:endParaRPr lang="en-US" sz="600" dirty="0"/>
          </a:p>
        </p:txBody>
      </p:sp>
      <p:pic>
        <p:nvPicPr>
          <p:cNvPr id="10" name="Picture 9">
            <a:extLst>
              <a:ext uri="{FF2B5EF4-FFF2-40B4-BE49-F238E27FC236}">
                <a16:creationId xmlns:a16="http://schemas.microsoft.com/office/drawing/2014/main" id="{73845909-C862-4CAF-AE9E-347BB3EB4368}"/>
              </a:ext>
            </a:extLst>
          </p:cNvPr>
          <p:cNvPicPr>
            <a:picLocks noChangeAspect="1"/>
          </p:cNvPicPr>
          <p:nvPr/>
        </p:nvPicPr>
        <p:blipFill>
          <a:blip r:embed="rId4"/>
          <a:stretch>
            <a:fillRect/>
          </a:stretch>
        </p:blipFill>
        <p:spPr>
          <a:xfrm>
            <a:off x="2132013" y="5029199"/>
            <a:ext cx="2215500" cy="1493839"/>
          </a:xfrm>
          <a:prstGeom prst="rect">
            <a:avLst/>
          </a:prstGeom>
        </p:spPr>
      </p:pic>
      <p:pic>
        <p:nvPicPr>
          <p:cNvPr id="14" name="Picture 13">
            <a:extLst>
              <a:ext uri="{FF2B5EF4-FFF2-40B4-BE49-F238E27FC236}">
                <a16:creationId xmlns:a16="http://schemas.microsoft.com/office/drawing/2014/main" id="{3FA2F679-EF2D-4C2E-A877-5559589BAA76}"/>
              </a:ext>
            </a:extLst>
          </p:cNvPr>
          <p:cNvPicPr>
            <a:picLocks noChangeAspect="1"/>
          </p:cNvPicPr>
          <p:nvPr/>
        </p:nvPicPr>
        <p:blipFill>
          <a:blip r:embed="rId5"/>
          <a:stretch>
            <a:fillRect/>
          </a:stretch>
        </p:blipFill>
        <p:spPr>
          <a:xfrm>
            <a:off x="8404166" y="94371"/>
            <a:ext cx="1652645" cy="1658229"/>
          </a:xfrm>
          <a:prstGeom prst="rect">
            <a:avLst/>
          </a:prstGeom>
        </p:spPr>
      </p:pic>
      <p:sp>
        <p:nvSpPr>
          <p:cNvPr id="15" name="TextBox 14">
            <a:extLst>
              <a:ext uri="{FF2B5EF4-FFF2-40B4-BE49-F238E27FC236}">
                <a16:creationId xmlns:a16="http://schemas.microsoft.com/office/drawing/2014/main" id="{6223AABF-3D86-4B5D-8A5D-4AEDB6B78F5F}"/>
              </a:ext>
            </a:extLst>
          </p:cNvPr>
          <p:cNvSpPr txBox="1"/>
          <p:nvPr/>
        </p:nvSpPr>
        <p:spPr>
          <a:xfrm>
            <a:off x="7771281" y="1752600"/>
            <a:ext cx="2800985" cy="184666"/>
          </a:xfrm>
          <a:prstGeom prst="rect">
            <a:avLst/>
          </a:prstGeom>
          <a:noFill/>
        </p:spPr>
        <p:txBody>
          <a:bodyPr wrap="square" rtlCol="0">
            <a:spAutoFit/>
          </a:bodyPr>
          <a:lstStyle/>
          <a:p>
            <a:r>
              <a:rPr lang="en-US" sz="600" dirty="0">
                <a:hlinkClick r:id="rId6" tooltip="http://blogs.lse.ac.uk/politicsandpolicy/education-or-knowledge-measuring-public-knowledge/"/>
              </a:rPr>
              <a:t>This Photo</a:t>
            </a:r>
            <a:r>
              <a:rPr lang="en-US" sz="600" dirty="0"/>
              <a:t> by Unknown Author is licensed under </a:t>
            </a:r>
            <a:r>
              <a:rPr lang="en-US" sz="600" dirty="0">
                <a:hlinkClick r:id="rId3" tooltip="https://creativecommons.org/licenses/by-nc-nd/3.0/"/>
              </a:rPr>
              <a:t>CC BY-NC-ND</a:t>
            </a:r>
            <a:endParaRPr lang="en-US" sz="600" dirty="0"/>
          </a:p>
        </p:txBody>
      </p:sp>
    </p:spTree>
    <p:extLst>
      <p:ext uri="{BB962C8B-B14F-4D97-AF65-F5344CB8AC3E}">
        <p14:creationId xmlns:p14="http://schemas.microsoft.com/office/powerpoint/2010/main" val="98009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397000"/>
          </a:xfrm>
        </p:spPr>
        <p:txBody>
          <a:bodyPr anchor="b">
            <a:normAutofit/>
          </a:bodyPr>
          <a:lstStyle/>
          <a:p>
            <a:r>
              <a:rPr lang="en-US" dirty="0"/>
              <a:t>Personal Education Plan</a:t>
            </a:r>
          </a:p>
        </p:txBody>
      </p:sp>
      <p:pic>
        <p:nvPicPr>
          <p:cNvPr id="9" name="Content Placeholder 8" descr="A picture containing object, hand, holding, clock&#10;&#10;Description automatically generated">
            <a:extLst>
              <a:ext uri="{FF2B5EF4-FFF2-40B4-BE49-F238E27FC236}">
                <a16:creationId xmlns:a16="http://schemas.microsoft.com/office/drawing/2014/main" id="{DFF34E85-2D90-4F5C-89DC-FFCF8FFECCB9}"/>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7309" y="2282113"/>
            <a:ext cx="4977104" cy="3309774"/>
          </a:xfrm>
          <a:noFill/>
        </p:spPr>
      </p:pic>
      <p:sp>
        <p:nvSpPr>
          <p:cNvPr id="6" name="Content Placeholder 5"/>
          <p:cNvSpPr>
            <a:spLocks noGrp="1"/>
          </p:cNvSpPr>
          <p:nvPr>
            <p:ph sz="half" idx="2"/>
          </p:nvPr>
        </p:nvSpPr>
        <p:spPr>
          <a:xfrm>
            <a:off x="6297559" y="1701800"/>
            <a:ext cx="4977104" cy="4470400"/>
          </a:xfrm>
        </p:spPr>
        <p:txBody>
          <a:bodyPr>
            <a:normAutofit/>
          </a:bodyPr>
          <a:lstStyle/>
          <a:p>
            <a:pPr marL="0" indent="0">
              <a:buNone/>
            </a:pPr>
            <a:r>
              <a:rPr lang="en-US" dirty="0"/>
              <a:t>Definition</a:t>
            </a:r>
          </a:p>
          <a:p>
            <a:pPr marL="0" indent="0">
              <a:buNone/>
            </a:pPr>
            <a:r>
              <a:rPr lang="en-US" dirty="0"/>
              <a:t>A course of action to guide an individual in the accomplishment of their academic and life potential.</a:t>
            </a:r>
          </a:p>
        </p:txBody>
      </p:sp>
      <p:sp>
        <p:nvSpPr>
          <p:cNvPr id="10" name="TextBox 9">
            <a:extLst>
              <a:ext uri="{FF2B5EF4-FFF2-40B4-BE49-F238E27FC236}">
                <a16:creationId xmlns:a16="http://schemas.microsoft.com/office/drawing/2014/main" id="{59392B90-4CF8-455E-921F-667D34FC0A0F}"/>
              </a:ext>
            </a:extLst>
          </p:cNvPr>
          <p:cNvSpPr txBox="1"/>
          <p:nvPr/>
        </p:nvSpPr>
        <p:spPr>
          <a:xfrm>
            <a:off x="3221512" y="5391832"/>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missbsresources.com/teaching-and-learning/planning-ahea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E3A0-4F50-4B29-95FB-E957A63419A3}"/>
              </a:ext>
            </a:extLst>
          </p:cNvPr>
          <p:cNvSpPr>
            <a:spLocks noGrp="1"/>
          </p:cNvSpPr>
          <p:nvPr>
            <p:ph type="title"/>
          </p:nvPr>
        </p:nvSpPr>
        <p:spPr>
          <a:xfrm>
            <a:off x="1117309" y="76200"/>
            <a:ext cx="3757903" cy="1397000"/>
          </a:xfrm>
        </p:spPr>
        <p:txBody>
          <a:bodyPr/>
          <a:lstStyle/>
          <a:p>
            <a:r>
              <a:rPr lang="en-US" dirty="0"/>
              <a:t>SMART Goals</a:t>
            </a:r>
          </a:p>
        </p:txBody>
      </p:sp>
      <p:pic>
        <p:nvPicPr>
          <p:cNvPr id="14" name="Content Placeholder 13" descr="A close up of a sign&#10;&#10;Description automatically generated">
            <a:extLst>
              <a:ext uri="{FF2B5EF4-FFF2-40B4-BE49-F238E27FC236}">
                <a16:creationId xmlns:a16="http://schemas.microsoft.com/office/drawing/2014/main" id="{5C675441-2F7F-47BE-AA45-BFEBBB74F67A}"/>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62675" y="381000"/>
            <a:ext cx="5840362" cy="2514600"/>
          </a:xfrm>
        </p:spPr>
      </p:pic>
      <p:sp>
        <p:nvSpPr>
          <p:cNvPr id="15" name="TextBox 14">
            <a:extLst>
              <a:ext uri="{FF2B5EF4-FFF2-40B4-BE49-F238E27FC236}">
                <a16:creationId xmlns:a16="http://schemas.microsoft.com/office/drawing/2014/main" id="{7B094CDE-A78F-4DC0-94D6-D6FCB3CEE8E5}"/>
              </a:ext>
            </a:extLst>
          </p:cNvPr>
          <p:cNvSpPr txBox="1"/>
          <p:nvPr/>
        </p:nvSpPr>
        <p:spPr>
          <a:xfrm>
            <a:off x="6995411" y="2895600"/>
            <a:ext cx="3581400" cy="230832"/>
          </a:xfrm>
          <a:prstGeom prst="rect">
            <a:avLst/>
          </a:prstGeom>
          <a:noFill/>
        </p:spPr>
        <p:txBody>
          <a:bodyPr wrap="square" rtlCol="0">
            <a:spAutoFit/>
          </a:bodyPr>
          <a:lstStyle/>
          <a:p>
            <a:r>
              <a:rPr lang="en-US" sz="900" dirty="0">
                <a:hlinkClick r:id="rId3" tooltip="https://en.wikipedia.org/wiki/SMART_criteria"/>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18" name="Content Placeholder 3">
            <a:extLst>
              <a:ext uri="{FF2B5EF4-FFF2-40B4-BE49-F238E27FC236}">
                <a16:creationId xmlns:a16="http://schemas.microsoft.com/office/drawing/2014/main" id="{75D8FEC3-FE89-4077-897A-B031F66D7887}"/>
              </a:ext>
            </a:extLst>
          </p:cNvPr>
          <p:cNvSpPr txBox="1">
            <a:spLocks/>
          </p:cNvSpPr>
          <p:nvPr/>
        </p:nvSpPr>
        <p:spPr>
          <a:xfrm>
            <a:off x="235584" y="2590800"/>
            <a:ext cx="11726228" cy="433324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a:t>Use </a:t>
            </a:r>
            <a:r>
              <a:rPr lang="en-US" b="1" dirty="0"/>
              <a:t>SMART</a:t>
            </a:r>
            <a:r>
              <a:rPr lang="en-US" dirty="0"/>
              <a:t> goals as a guideline:</a:t>
            </a:r>
          </a:p>
          <a:p>
            <a:r>
              <a:rPr lang="en-US" b="1" dirty="0"/>
              <a:t>S</a:t>
            </a:r>
            <a:r>
              <a:rPr lang="en-US" dirty="0"/>
              <a:t>pecific: Well defined, clear, and unambiguous</a:t>
            </a:r>
          </a:p>
          <a:p>
            <a:r>
              <a:rPr lang="en-US" b="1" dirty="0"/>
              <a:t>M</a:t>
            </a:r>
            <a:r>
              <a:rPr lang="en-US" dirty="0"/>
              <a:t>easurable: With specific criteria that measure your progress towards the accomplishment of the goal</a:t>
            </a:r>
          </a:p>
          <a:p>
            <a:r>
              <a:rPr lang="en-US" b="1" dirty="0"/>
              <a:t>A</a:t>
            </a:r>
            <a:r>
              <a:rPr lang="en-US" dirty="0"/>
              <a:t>chievable: Attainable and not impossible to achieve</a:t>
            </a:r>
          </a:p>
          <a:p>
            <a:r>
              <a:rPr lang="en-US" b="1" dirty="0"/>
              <a:t>R</a:t>
            </a:r>
            <a:r>
              <a:rPr lang="en-US" dirty="0"/>
              <a:t>ealistic: Within reach, realistic, and relevant to your life purpose</a:t>
            </a:r>
          </a:p>
          <a:p>
            <a:r>
              <a:rPr lang="en-US" b="1" dirty="0"/>
              <a:t>T</a:t>
            </a:r>
            <a:r>
              <a:rPr lang="en-US" dirty="0"/>
              <a:t>imely: With a clearly defined timeline, including a starting date and a target date. The purpose is to create urgency (</a:t>
            </a:r>
            <a:r>
              <a:rPr lang="en-US" dirty="0">
                <a:latin typeface="+mj-lt"/>
              </a:rPr>
              <a:t>CFI, n.d.)</a:t>
            </a:r>
          </a:p>
          <a:p>
            <a:pPr marL="0" indent="0">
              <a:buFont typeface="Arial" pitchFamily="34" charset="0"/>
              <a:buNone/>
            </a:pPr>
            <a:endParaRPr lang="en-US" dirty="0"/>
          </a:p>
          <a:p>
            <a:pPr marL="0" indent="0">
              <a:buFont typeface="Arial" pitchFamily="34" charset="0"/>
              <a:buNone/>
            </a:pPr>
            <a:endParaRPr lang="en-US" dirty="0"/>
          </a:p>
        </p:txBody>
      </p:sp>
    </p:spTree>
    <p:extLst>
      <p:ext uri="{BB962C8B-B14F-4D97-AF65-F5344CB8AC3E}">
        <p14:creationId xmlns:p14="http://schemas.microsoft.com/office/powerpoint/2010/main" val="178838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D44F-E0BE-43CA-93B1-71D97760B9EF}"/>
              </a:ext>
            </a:extLst>
          </p:cNvPr>
          <p:cNvSpPr>
            <a:spLocks noGrp="1"/>
          </p:cNvSpPr>
          <p:nvPr>
            <p:ph type="title"/>
          </p:nvPr>
        </p:nvSpPr>
        <p:spPr>
          <a:xfrm>
            <a:off x="1293015" y="147649"/>
            <a:ext cx="4648997" cy="867445"/>
          </a:xfrm>
        </p:spPr>
        <p:txBody>
          <a:bodyPr/>
          <a:lstStyle/>
          <a:p>
            <a:r>
              <a:rPr lang="en-US" dirty="0"/>
              <a:t>More on Goals</a:t>
            </a:r>
          </a:p>
        </p:txBody>
      </p:sp>
      <p:sp>
        <p:nvSpPr>
          <p:cNvPr id="3" name="Text Placeholder 2">
            <a:extLst>
              <a:ext uri="{FF2B5EF4-FFF2-40B4-BE49-F238E27FC236}">
                <a16:creationId xmlns:a16="http://schemas.microsoft.com/office/drawing/2014/main" id="{CFBC77E8-F297-40A1-A2D1-7C628850C7D6}"/>
              </a:ext>
            </a:extLst>
          </p:cNvPr>
          <p:cNvSpPr>
            <a:spLocks noGrp="1"/>
          </p:cNvSpPr>
          <p:nvPr>
            <p:ph type="body" idx="1"/>
          </p:nvPr>
        </p:nvSpPr>
        <p:spPr>
          <a:xfrm>
            <a:off x="968971" y="1230150"/>
            <a:ext cx="4973041" cy="687832"/>
          </a:xfrm>
        </p:spPr>
        <p:txBody>
          <a:bodyPr/>
          <a:lstStyle/>
          <a:p>
            <a:r>
              <a:rPr lang="en-US" dirty="0"/>
              <a:t>Answer these questions to help guide you with setting goals:</a:t>
            </a:r>
          </a:p>
        </p:txBody>
      </p:sp>
      <p:sp>
        <p:nvSpPr>
          <p:cNvPr id="4" name="Content Placeholder 3">
            <a:extLst>
              <a:ext uri="{FF2B5EF4-FFF2-40B4-BE49-F238E27FC236}">
                <a16:creationId xmlns:a16="http://schemas.microsoft.com/office/drawing/2014/main" id="{CDF709CD-CB15-4FEB-8854-B0B4285789C0}"/>
              </a:ext>
            </a:extLst>
          </p:cNvPr>
          <p:cNvSpPr>
            <a:spLocks noGrp="1"/>
          </p:cNvSpPr>
          <p:nvPr>
            <p:ph sz="half" idx="2"/>
          </p:nvPr>
        </p:nvSpPr>
        <p:spPr>
          <a:xfrm>
            <a:off x="968972" y="2133038"/>
            <a:ext cx="5201640" cy="4420162"/>
          </a:xfrm>
        </p:spPr>
        <p:txBody>
          <a:bodyPr>
            <a:normAutofit fontScale="92500" lnSpcReduction="10000"/>
          </a:bodyPr>
          <a:lstStyle/>
          <a:p>
            <a:r>
              <a:rPr lang="en-US" sz="2400" dirty="0"/>
              <a:t>Who: Who is involved in this goal?</a:t>
            </a:r>
          </a:p>
          <a:p>
            <a:r>
              <a:rPr lang="en-US" sz="2400" dirty="0"/>
              <a:t>What: What do I want to accomplish?</a:t>
            </a:r>
          </a:p>
          <a:p>
            <a:r>
              <a:rPr lang="en-US" sz="2400" dirty="0"/>
              <a:t>Where: Where is this goal to be achieved?</a:t>
            </a:r>
          </a:p>
          <a:p>
            <a:r>
              <a:rPr lang="en-US" sz="2400" dirty="0"/>
              <a:t>When: When do I want to achieve this goal?</a:t>
            </a:r>
          </a:p>
          <a:p>
            <a:r>
              <a:rPr lang="en-US" sz="2400" dirty="0"/>
              <a:t>Why: Why do I want to achieve this goal?</a:t>
            </a:r>
          </a:p>
          <a:p>
            <a:pPr marL="0" indent="0">
              <a:buNone/>
            </a:pPr>
            <a:r>
              <a:rPr lang="en-US" sz="2400" dirty="0"/>
              <a:t>(CFI, SMART Goal)</a:t>
            </a:r>
          </a:p>
          <a:p>
            <a:pPr marL="0" indent="0">
              <a:buNone/>
            </a:pPr>
            <a:endParaRPr lang="en-US" dirty="0"/>
          </a:p>
        </p:txBody>
      </p:sp>
      <p:sp>
        <p:nvSpPr>
          <p:cNvPr id="5" name="Text Placeholder 4">
            <a:extLst>
              <a:ext uri="{FF2B5EF4-FFF2-40B4-BE49-F238E27FC236}">
                <a16:creationId xmlns:a16="http://schemas.microsoft.com/office/drawing/2014/main" id="{5AC6868D-3DB6-4C6D-9DB5-5C413FCC4212}"/>
              </a:ext>
            </a:extLst>
          </p:cNvPr>
          <p:cNvSpPr>
            <a:spLocks noGrp="1"/>
          </p:cNvSpPr>
          <p:nvPr>
            <p:ph type="body" sz="quarter" idx="3"/>
          </p:nvPr>
        </p:nvSpPr>
        <p:spPr>
          <a:xfrm>
            <a:off x="6814184" y="4156280"/>
            <a:ext cx="4973041" cy="1176783"/>
          </a:xfrm>
        </p:spPr>
        <p:txBody>
          <a:bodyPr/>
          <a:lstStyle/>
          <a:p>
            <a:r>
              <a:rPr lang="en-US" dirty="0"/>
              <a:t>Write 2 long term goals </a:t>
            </a:r>
          </a:p>
          <a:p>
            <a:endParaRPr lang="en-US" dirty="0"/>
          </a:p>
        </p:txBody>
      </p:sp>
      <p:sp>
        <p:nvSpPr>
          <p:cNvPr id="13" name="Content Placeholder 3">
            <a:extLst>
              <a:ext uri="{FF2B5EF4-FFF2-40B4-BE49-F238E27FC236}">
                <a16:creationId xmlns:a16="http://schemas.microsoft.com/office/drawing/2014/main" id="{9A387013-5A29-4E75-ACD1-AEA10AD8F45B}"/>
              </a:ext>
            </a:extLst>
          </p:cNvPr>
          <p:cNvSpPr txBox="1">
            <a:spLocks/>
          </p:cNvSpPr>
          <p:nvPr/>
        </p:nvSpPr>
        <p:spPr>
          <a:xfrm>
            <a:off x="6932612" y="5260708"/>
            <a:ext cx="4977104" cy="10668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0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sz="2400" dirty="0"/>
              <a:t>One for college </a:t>
            </a:r>
          </a:p>
          <a:p>
            <a:r>
              <a:rPr lang="en-US" sz="2400" dirty="0"/>
              <a:t>One for career</a:t>
            </a:r>
          </a:p>
        </p:txBody>
      </p:sp>
      <p:pic>
        <p:nvPicPr>
          <p:cNvPr id="17" name="Content Placeholder 16" descr="A picture containing indoor, table, toy, small&#10;&#10;Description automatically generated">
            <a:extLst>
              <a:ext uri="{FF2B5EF4-FFF2-40B4-BE49-F238E27FC236}">
                <a16:creationId xmlns:a16="http://schemas.microsoft.com/office/drawing/2014/main" id="{E2135392-0EC1-41BE-A04F-15A8CC1213FD}"/>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1959" y="385192"/>
            <a:ext cx="4058410" cy="3043808"/>
          </a:xfrm>
        </p:spPr>
      </p:pic>
      <p:sp>
        <p:nvSpPr>
          <p:cNvPr id="18" name="TextBox 17">
            <a:extLst>
              <a:ext uri="{FF2B5EF4-FFF2-40B4-BE49-F238E27FC236}">
                <a16:creationId xmlns:a16="http://schemas.microsoft.com/office/drawing/2014/main" id="{5F3B75DA-AF8A-4ABA-9374-2832FDC60606}"/>
              </a:ext>
            </a:extLst>
          </p:cNvPr>
          <p:cNvSpPr txBox="1"/>
          <p:nvPr/>
        </p:nvSpPr>
        <p:spPr>
          <a:xfrm>
            <a:off x="7768826" y="3561808"/>
            <a:ext cx="3524569" cy="230832"/>
          </a:xfrm>
          <a:prstGeom prst="rect">
            <a:avLst/>
          </a:prstGeom>
          <a:noFill/>
        </p:spPr>
        <p:txBody>
          <a:bodyPr wrap="square" rtlCol="0">
            <a:spAutoFit/>
          </a:bodyPr>
          <a:lstStyle/>
          <a:p>
            <a:r>
              <a:rPr lang="en-US" sz="900" dirty="0">
                <a:hlinkClick r:id="rId3" tooltip="http://afiftabsh.com/2010/08/15/hard-goals-vs-smart-goals/"/>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67723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10679</TotalTime>
  <Words>4328</Words>
  <Application>Microsoft Macintosh PowerPoint</Application>
  <PresentationFormat>Custom</PresentationFormat>
  <Paragraphs>346</Paragraphs>
  <Slides>22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Courier New</vt:lpstr>
      <vt:lpstr>Open Sans</vt:lpstr>
      <vt:lpstr>TimesNewRoman</vt:lpstr>
      <vt:lpstr>Wingdings</vt:lpstr>
      <vt:lpstr>Books 16x9</vt:lpstr>
      <vt:lpstr>Academic Preparation for College</vt:lpstr>
      <vt:lpstr>Objectives</vt:lpstr>
      <vt:lpstr>Academic Preparation</vt:lpstr>
      <vt:lpstr>Terms to know:</vt:lpstr>
      <vt:lpstr>Facts You Need to Know</vt:lpstr>
      <vt:lpstr>Facts continued</vt:lpstr>
      <vt:lpstr>Personal Education Plan</vt:lpstr>
      <vt:lpstr>SMART Goals</vt:lpstr>
      <vt:lpstr>More on Goals</vt:lpstr>
      <vt:lpstr>High school Timeline</vt:lpstr>
      <vt:lpstr>Ninth Grade Objectives</vt:lpstr>
      <vt:lpstr>Tenth Grade</vt:lpstr>
      <vt:lpstr>PowerPoint Presentation</vt:lpstr>
      <vt:lpstr>Eleventh Grade</vt:lpstr>
      <vt:lpstr>PowerPoint Presentation</vt:lpstr>
      <vt:lpstr>PowerPoint Presentation</vt:lpstr>
      <vt:lpstr>PowerPoint Presentation</vt:lpstr>
      <vt:lpstr>Twelfth Grade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Preparation for College</dc:title>
  <dc:creator>Janeene Perry</dc:creator>
  <cp:lastModifiedBy>Petra Gutierrez</cp:lastModifiedBy>
  <cp:revision>73</cp:revision>
  <dcterms:created xsi:type="dcterms:W3CDTF">2020-04-29T19:10:09Z</dcterms:created>
  <dcterms:modified xsi:type="dcterms:W3CDTF">2020-05-18T20:41:22Z</dcterms:modified>
</cp:coreProperties>
</file>