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3"/>
  </p:notesMasterIdLst>
  <p:sldIdLst>
    <p:sldId id="256" r:id="rId2"/>
    <p:sldId id="277" r:id="rId3"/>
    <p:sldId id="279" r:id="rId4"/>
    <p:sldId id="257" r:id="rId5"/>
    <p:sldId id="258" r:id="rId6"/>
    <p:sldId id="261" r:id="rId7"/>
    <p:sldId id="265" r:id="rId8"/>
    <p:sldId id="267" r:id="rId9"/>
    <p:sldId id="268" r:id="rId10"/>
    <p:sldId id="270" r:id="rId11"/>
    <p:sldId id="281" r:id="rId12"/>
    <p:sldId id="282" r:id="rId13"/>
    <p:sldId id="262" r:id="rId14"/>
    <p:sldId id="269" r:id="rId15"/>
    <p:sldId id="271" r:id="rId16"/>
    <p:sldId id="272" r:id="rId17"/>
    <p:sldId id="273" r:id="rId18"/>
    <p:sldId id="274" r:id="rId19"/>
    <p:sldId id="275" r:id="rId20"/>
    <p:sldId id="276" r:id="rId21"/>
    <p:sldId id="28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96" autoAdjust="0"/>
  </p:normalViewPr>
  <p:slideViewPr>
    <p:cSldViewPr snapToGrid="0">
      <p:cViewPr varScale="1">
        <p:scale>
          <a:sx n="81" d="100"/>
          <a:sy n="81" d="100"/>
        </p:scale>
        <p:origin x="184"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45E3B-5CDE-4D40-A0D9-48859F8F3844}" type="datetimeFigureOut">
              <a:rPr lang="en-US" smtClean="0"/>
              <a:t>4/16/20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4917F-AA1A-4DA3-BB52-B01B0AC0F855}" type="slidenum">
              <a:rPr lang="en-US" smtClean="0"/>
              <a:t>‹#›</a:t>
            </a:fld>
            <a:endParaRPr lang="en-US" dirty="0"/>
          </a:p>
        </p:txBody>
      </p:sp>
    </p:spTree>
    <p:extLst>
      <p:ext uri="{BB962C8B-B14F-4D97-AF65-F5344CB8AC3E}">
        <p14:creationId xmlns:p14="http://schemas.microsoft.com/office/powerpoint/2010/main" val="415693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balancecareers.com/listening-skills-524853" TargetMode="External"/><Relationship Id="rId7" Type="http://schemas.openxmlformats.org/officeDocument/2006/relationships/hyperlink" Target="https://www.thebalancecareers.com/organizational-skills-52574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thebalancesmb.com/time-management-tips-2947336" TargetMode="External"/><Relationship Id="rId5" Type="http://schemas.openxmlformats.org/officeDocument/2006/relationships/hyperlink" Target="https://www.thebalancecareers.com/what-interpersonal-skills-do-you-need-at-work-525750" TargetMode="External"/><Relationship Id="rId4" Type="http://schemas.openxmlformats.org/officeDocument/2006/relationships/hyperlink" Target="https://www.thebalancecareers.com/verbal-communication-52553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rnet.org/certifications/registered-dietitian-rd-certific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drnet.org/state-licensure-agency-list" TargetMode="External"/><Relationship Id="rId5" Type="http://schemas.openxmlformats.org/officeDocument/2006/relationships/hyperlink" Target="https://www.cdrnet.org/" TargetMode="External"/><Relationship Id="rId4" Type="http://schemas.openxmlformats.org/officeDocument/2006/relationships/hyperlink" Target="https://www.eatrightpro.org/acen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term "registered dietitian" is legally protected and can only be used by those who have earned the Registered Dietitian Nutritionist (RDN) designation administered by the Commission on Dietetic Registration. </a:t>
            </a:r>
          </a:p>
          <a:p>
            <a:r>
              <a:rPr lang="en-US" sz="12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The registered dietitian career path involves getting an approved four-year degree, completing a supervised internship, and passing a national exam.)</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4</a:t>
            </a:fld>
            <a:endParaRPr lang="en-US" dirty="0"/>
          </a:p>
        </p:txBody>
      </p:sp>
    </p:spTree>
    <p:extLst>
      <p:ext uri="{BB962C8B-B14F-4D97-AF65-F5344CB8AC3E}">
        <p14:creationId xmlns:p14="http://schemas.microsoft.com/office/powerpoint/2010/main" val="166384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Active listening</a:t>
            </a:r>
            <a:r>
              <a:rPr lang="en-US" sz="1200" dirty="0">
                <a:solidFill>
                  <a:schemeClr val="tx1"/>
                </a:solidFill>
                <a:latin typeface="Arial" panose="020B0604020202020204" pitchFamily="34" charset="0"/>
                <a:cs typeface="Arial" panose="020B0604020202020204" pitchFamily="34" charset="0"/>
              </a:rPr>
              <a:t>: Clients need complete attention when they are talking about their health issues, dietary concerns, &amp; other challenges.</a:t>
            </a:r>
          </a:p>
          <a:p>
            <a:r>
              <a:rPr lang="en-US" sz="1200"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Verbal communication</a:t>
            </a:r>
            <a:r>
              <a:rPr lang="en-US" sz="1200" b="1"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A significant part of a dietitian &amp; nutritionist’s job involves conveying information to clients and their caregivers. Doing so effectively requires excellent communication skills &amp; speaking skills.</a:t>
            </a:r>
          </a:p>
          <a:p>
            <a:r>
              <a:rPr lang="en-US" sz="1200"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Interpersonal Skills</a:t>
            </a:r>
            <a:r>
              <a:rPr lang="en-US" sz="1200" b="1"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These people skills allow dietitians &amp; nutritionists to instruct and persuade clients and also to interact with colleagues.</a:t>
            </a:r>
          </a:p>
          <a:p>
            <a:endParaRPr lang="en-US" sz="1200" dirty="0">
              <a:solidFill>
                <a:schemeClr val="tx1"/>
              </a:solidFill>
              <a:latin typeface="Arial" panose="020B0604020202020204" pitchFamily="34" charset="0"/>
              <a:cs typeface="Arial" panose="020B0604020202020204" pitchFamily="34" charset="0"/>
            </a:endParaRPr>
          </a:p>
          <a:p>
            <a:r>
              <a:rPr lang="en-US" sz="1200"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Time management</a:t>
            </a:r>
            <a:r>
              <a:rPr lang="en-US" sz="1200" b="1" dirty="0">
                <a:solidFill>
                  <a:schemeClr val="tx1"/>
                </a:solidFill>
                <a:latin typeface="Arial" panose="020B0604020202020204" pitchFamily="34" charset="0"/>
                <a:cs typeface="Arial" panose="020B0604020202020204" pitchFamily="34" charset="0"/>
              </a:rPr>
              <a:t> and </a:t>
            </a:r>
            <a:r>
              <a:rPr lang="en-US" sz="1200"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organizational skills</a:t>
            </a:r>
            <a:r>
              <a:rPr lang="en-US" sz="1200" b="1"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Caseloads sometimes can be heavy, &amp; be highly organized can help prevent dietitians &amp; nutritionists from becoming overwhelmed.</a:t>
            </a:r>
          </a:p>
          <a:p>
            <a:r>
              <a:rPr lang="en-US" sz="1200" b="1" u="sng" dirty="0">
                <a:latin typeface="Arial" panose="020B0604020202020204" pitchFamily="34" charset="0"/>
                <a:cs typeface="Arial" panose="020B0604020202020204" pitchFamily="34" charset="0"/>
              </a:rPr>
              <a:t>Work independently</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While dietitians and nutritionists spend a lot of time working with clients and their caregivers, they need to be able to meet with those clients, evaluate cases, and make recommendations independently.</a:t>
            </a:r>
            <a:endParaRPr lang="en-US" sz="1200" dirty="0">
              <a:solidFill>
                <a:schemeClr val="tx1"/>
              </a:solidFill>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13</a:t>
            </a:fld>
            <a:endParaRPr lang="en-US" dirty="0"/>
          </a:p>
        </p:txBody>
      </p:sp>
    </p:spTree>
    <p:extLst>
      <p:ext uri="{BB962C8B-B14F-4D97-AF65-F5344CB8AC3E}">
        <p14:creationId xmlns:p14="http://schemas.microsoft.com/office/powerpoint/2010/main" val="319801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14</a:t>
            </a:fld>
            <a:endParaRPr lang="en-US" dirty="0"/>
          </a:p>
        </p:txBody>
      </p:sp>
    </p:spTree>
    <p:extLst>
      <p:ext uri="{BB962C8B-B14F-4D97-AF65-F5344CB8AC3E}">
        <p14:creationId xmlns:p14="http://schemas.microsoft.com/office/powerpoint/2010/main" val="1075091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solidFill>
                  <a:schemeClr val="bg1"/>
                </a:solidFill>
                <a:latin typeface="Arial" panose="020B0604020202020204" pitchFamily="34" charset="0"/>
                <a:cs typeface="Arial" panose="020B0604020202020204" pitchFamily="34" charset="0"/>
              </a:rPr>
              <a:t>Good nutrition is essential in keeping current and future generations healthy across the lifespan.</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solidFill>
                  <a:schemeClr val="bg1"/>
                </a:solidFill>
                <a:latin typeface="Arial" panose="020B0604020202020204" pitchFamily="34" charset="0"/>
                <a:cs typeface="Arial" panose="020B0604020202020204" pitchFamily="34" charset="0"/>
              </a:rPr>
              <a:t>The availability of healthy foods contributes to a person’s diet and risk of related chronic disease.</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solidFill>
                  <a:schemeClr val="bg1"/>
                </a:solidFill>
                <a:latin typeface="Arial" panose="020B0604020202020204" pitchFamily="34" charset="0"/>
                <a:cs typeface="Arial" panose="020B0604020202020204" pitchFamily="34" charset="0"/>
              </a:rPr>
              <a:t>Good nutrition means your body gets all the nutrients, vitamins, and minerals it needs to work its best. Plan your meals and snacks to include nutrient-dense foods that are also low in calories.</a:t>
            </a:r>
          </a:p>
          <a:p>
            <a:r>
              <a:rPr lang="en-US" dirty="0">
                <a:solidFill>
                  <a:schemeClr val="bg1"/>
                </a:solidFill>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15</a:t>
            </a:fld>
            <a:endParaRPr lang="en-US" dirty="0"/>
          </a:p>
        </p:txBody>
      </p:sp>
    </p:spTree>
    <p:extLst>
      <p:ext uri="{BB962C8B-B14F-4D97-AF65-F5344CB8AC3E}">
        <p14:creationId xmlns:p14="http://schemas.microsoft.com/office/powerpoint/2010/main" val="1973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r>
              <a:rPr lang="en-US" sz="1200" dirty="0">
                <a:solidFill>
                  <a:schemeClr val="tx1"/>
                </a:solidFill>
              </a:rPr>
              <a:t>Only </a:t>
            </a:r>
            <a:r>
              <a:rPr lang="en-US" sz="1200" b="1" dirty="0">
                <a:solidFill>
                  <a:schemeClr val="tx1"/>
                </a:solidFill>
              </a:rPr>
              <a:t>4 in 10 children</a:t>
            </a:r>
            <a:r>
              <a:rPr lang="en-US" sz="1200" dirty="0">
                <a:solidFill>
                  <a:schemeClr val="tx1"/>
                </a:solidFill>
              </a:rPr>
              <a:t> and fewer than </a:t>
            </a:r>
            <a:r>
              <a:rPr lang="en-US" sz="1200" b="1" dirty="0">
                <a:solidFill>
                  <a:schemeClr val="tx1"/>
                </a:solidFill>
              </a:rPr>
              <a:t>1 in 7 adults</a:t>
            </a:r>
            <a:r>
              <a:rPr lang="en-US" sz="1200" dirty="0">
                <a:solidFill>
                  <a:schemeClr val="tx1"/>
                </a:solidFill>
              </a:rPr>
              <a:t> eat enough fruit. Eat your fruit.</a:t>
            </a:r>
          </a:p>
          <a:p>
            <a:pPr marL="285750" indent="-285750">
              <a:buFont typeface="Wingdings" panose="05000000000000000000" pitchFamily="2" charset="2"/>
              <a:buChar char="§"/>
            </a:pPr>
            <a:r>
              <a:rPr lang="en-US" sz="1200" dirty="0">
                <a:solidFill>
                  <a:schemeClr val="tx1"/>
                </a:solidFill>
              </a:rPr>
              <a:t>Fewer than </a:t>
            </a:r>
            <a:r>
              <a:rPr lang="en-US" sz="1200" b="1" dirty="0">
                <a:solidFill>
                  <a:schemeClr val="tx1"/>
                </a:solidFill>
              </a:rPr>
              <a:t>1 in 10 children and adults </a:t>
            </a:r>
            <a:r>
              <a:rPr lang="en-US" sz="1200" dirty="0">
                <a:solidFill>
                  <a:schemeClr val="tx1"/>
                </a:solidFill>
              </a:rPr>
              <a:t>eat recommended daily amount of vegetables. Eat your veggies.</a:t>
            </a:r>
          </a:p>
          <a:p>
            <a:pPr marL="285750" indent="-285750">
              <a:buFont typeface="Wingdings" panose="05000000000000000000" pitchFamily="2" charset="2"/>
              <a:buChar char="§"/>
            </a:pPr>
            <a:r>
              <a:rPr lang="en-US" sz="1200" dirty="0">
                <a:solidFill>
                  <a:schemeClr val="tx1"/>
                </a:solidFill>
              </a:rPr>
              <a:t>A healthy, well rounded diet can reduce the risk of some diseases, including heart disease, some cancer, diabetes, stroke, and osteoporosis.</a:t>
            </a:r>
          </a:p>
          <a:p>
            <a:pPr marL="285750" indent="-285750">
              <a:buFont typeface="Wingdings" panose="05000000000000000000" pitchFamily="2" charset="2"/>
              <a:buChar char="§"/>
            </a:pPr>
            <a:r>
              <a:rPr lang="en-US" sz="1200" dirty="0">
                <a:solidFill>
                  <a:schemeClr val="tx1"/>
                </a:solidFill>
              </a:rPr>
              <a:t>Improve your ability to fight off disease.</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16</a:t>
            </a:fld>
            <a:endParaRPr lang="en-US" dirty="0"/>
          </a:p>
        </p:txBody>
      </p:sp>
    </p:spTree>
    <p:extLst>
      <p:ext uri="{BB962C8B-B14F-4D97-AF65-F5344CB8AC3E}">
        <p14:creationId xmlns:p14="http://schemas.microsoft.com/office/powerpoint/2010/main" val="86573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3" charset="2"/>
              <a:buChar char=""/>
            </a:pPr>
            <a:r>
              <a:rPr lang="en-US" sz="1200" dirty="0">
                <a:solidFill>
                  <a:schemeClr val="tx1">
                    <a:lumMod val="75000"/>
                    <a:lumOff val="25000"/>
                  </a:schemeClr>
                </a:solidFill>
              </a:rPr>
              <a:t>Eat plenty of fruit – To get the benefit of the natural fiber in fruit, you should eat fruit whole instead of juice.</a:t>
            </a:r>
          </a:p>
          <a:p>
            <a:pPr marL="285750" indent="-285750">
              <a:buFont typeface="Wingdings 3" charset="2"/>
              <a:buChar char=""/>
            </a:pPr>
            <a:r>
              <a:rPr lang="en-US" sz="1200" dirty="0">
                <a:solidFill>
                  <a:schemeClr val="tx1">
                    <a:lumMod val="75000"/>
                    <a:lumOff val="25000"/>
                  </a:schemeClr>
                </a:solidFill>
              </a:rPr>
              <a:t>Eat plenty of vegetables – eat a variety of colors of vegetables everyday.</a:t>
            </a:r>
          </a:p>
          <a:p>
            <a:pPr marL="285750" indent="-285750">
              <a:buFont typeface="Wingdings 3" charset="2"/>
              <a:buChar char=""/>
            </a:pPr>
            <a:r>
              <a:rPr lang="en-US" sz="1200" dirty="0">
                <a:solidFill>
                  <a:schemeClr val="tx1">
                    <a:lumMod val="75000"/>
                    <a:lumOff val="25000"/>
                  </a:schemeClr>
                </a:solidFill>
              </a:rPr>
              <a:t>Eat plenty of whole grains – choose hearty whole grains packed with fiber.</a:t>
            </a:r>
          </a:p>
          <a:p>
            <a:pPr marL="285750" indent="-285750">
              <a:buFont typeface="Wingdings 3" charset="2"/>
              <a:buChar char=""/>
            </a:pPr>
            <a:r>
              <a:rPr lang="en-US" sz="1200" dirty="0">
                <a:solidFill>
                  <a:schemeClr val="tx1">
                    <a:lumMod val="75000"/>
                    <a:lumOff val="25000"/>
                  </a:schemeClr>
                </a:solidFill>
              </a:rPr>
              <a:t>Choose lean meats – lean cuts of meat and poultry have less fat and fewer calories but are good choices of protein.</a:t>
            </a:r>
          </a:p>
          <a:p>
            <a:pPr marL="285750" indent="-285750">
              <a:buFont typeface="Wingdings 3" charset="2"/>
              <a:buChar char=""/>
            </a:pPr>
            <a:r>
              <a:rPr lang="en-US" sz="1200" dirty="0">
                <a:solidFill>
                  <a:schemeClr val="tx1">
                    <a:lumMod val="75000"/>
                    <a:lumOff val="25000"/>
                  </a:schemeClr>
                </a:solidFill>
              </a:rPr>
              <a:t>Try other healthy foods such as fish, beans, and nuts.</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17</a:t>
            </a:fld>
            <a:endParaRPr lang="en-US" dirty="0"/>
          </a:p>
        </p:txBody>
      </p:sp>
    </p:spTree>
    <p:extLst>
      <p:ext uri="{BB962C8B-B14F-4D97-AF65-F5344CB8AC3E}">
        <p14:creationId xmlns:p14="http://schemas.microsoft.com/office/powerpoint/2010/main" val="27984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solidFill>
                  <a:schemeClr val="tx1"/>
                </a:solidFill>
                <a:latin typeface="Arial" panose="020B0604020202020204" pitchFamily="34" charset="0"/>
                <a:cs typeface="Arial" panose="020B0604020202020204" pitchFamily="34" charset="0"/>
              </a:rPr>
              <a:t>Dieticians &amp; Nutritionists </a:t>
            </a:r>
            <a:r>
              <a:rPr lang="en-US" sz="1200" b="1" dirty="0">
                <a:solidFill>
                  <a:schemeClr val="tx1"/>
                </a:solidFill>
                <a:latin typeface="Arial" panose="020B0604020202020204" pitchFamily="34" charset="0"/>
                <a:cs typeface="Arial" panose="020B0604020202020204" pitchFamily="34" charset="0"/>
              </a:rPr>
              <a:t>plan</a:t>
            </a:r>
            <a:r>
              <a:rPr lang="en-US" sz="1200" dirty="0">
                <a:solidFill>
                  <a:schemeClr val="tx1"/>
                </a:solidFill>
                <a:latin typeface="Arial" panose="020B0604020202020204" pitchFamily="34" charset="0"/>
                <a:cs typeface="Arial" panose="020B0604020202020204" pitchFamily="34" charset="0"/>
              </a:rPr>
              <a:t> food &amp; nutrition </a:t>
            </a:r>
            <a:r>
              <a:rPr lang="en-US" sz="1200" b="1" dirty="0">
                <a:solidFill>
                  <a:schemeClr val="tx1"/>
                </a:solidFill>
                <a:latin typeface="Arial" panose="020B0604020202020204" pitchFamily="34" charset="0"/>
                <a:cs typeface="Arial" panose="020B0604020202020204" pitchFamily="34" charset="0"/>
              </a:rPr>
              <a:t>programs.</a:t>
            </a:r>
          </a:p>
          <a:p>
            <a:pPr>
              <a:lnSpc>
                <a:spcPct val="90000"/>
              </a:lnSpc>
            </a:pPr>
            <a:r>
              <a:rPr lang="en-US" sz="1200" dirty="0">
                <a:solidFill>
                  <a:schemeClr val="tx1"/>
                </a:solidFill>
                <a:latin typeface="Arial" panose="020B0604020202020204" pitchFamily="34" charset="0"/>
                <a:cs typeface="Arial" panose="020B0604020202020204" pitchFamily="34" charset="0"/>
              </a:rPr>
              <a:t>They </a:t>
            </a:r>
            <a:r>
              <a:rPr lang="en-US" sz="1200" b="1" dirty="0">
                <a:solidFill>
                  <a:schemeClr val="tx1"/>
                </a:solidFill>
                <a:latin typeface="Arial" panose="020B0604020202020204" pitchFamily="34" charset="0"/>
                <a:cs typeface="Arial" panose="020B0604020202020204" pitchFamily="34" charset="0"/>
              </a:rPr>
              <a:t>supervise </a:t>
            </a:r>
            <a:r>
              <a:rPr lang="en-US" sz="1200" dirty="0">
                <a:solidFill>
                  <a:schemeClr val="tx1"/>
                </a:solidFill>
                <a:latin typeface="Arial" panose="020B0604020202020204" pitchFamily="34" charset="0"/>
                <a:cs typeface="Arial" panose="020B0604020202020204" pitchFamily="34" charset="0"/>
              </a:rPr>
              <a:t>the preparation &amp; serving of </a:t>
            </a:r>
            <a:r>
              <a:rPr lang="en-US" sz="1200" b="1" dirty="0">
                <a:solidFill>
                  <a:schemeClr val="tx1"/>
                </a:solidFill>
                <a:latin typeface="Arial" panose="020B0604020202020204" pitchFamily="34" charset="0"/>
                <a:cs typeface="Arial" panose="020B0604020202020204" pitchFamily="34" charset="0"/>
              </a:rPr>
              <a:t>meals</a:t>
            </a:r>
            <a:r>
              <a:rPr lang="en-US" sz="1200" dirty="0">
                <a:solidFill>
                  <a:schemeClr val="tx1"/>
                </a:solidFill>
                <a:latin typeface="Arial" panose="020B0604020202020204" pitchFamily="34" charset="0"/>
                <a:cs typeface="Arial" panose="020B0604020202020204" pitchFamily="34" charset="0"/>
              </a:rPr>
              <a:t>. </a:t>
            </a:r>
          </a:p>
          <a:p>
            <a:pPr>
              <a:lnSpc>
                <a:spcPct val="90000"/>
              </a:lnSpc>
            </a:pPr>
            <a:r>
              <a:rPr lang="en-US" sz="1200" dirty="0">
                <a:solidFill>
                  <a:schemeClr val="tx1"/>
                </a:solidFill>
                <a:latin typeface="Arial" panose="020B0604020202020204" pitchFamily="34" charset="0"/>
                <a:cs typeface="Arial" panose="020B0604020202020204" pitchFamily="34" charset="0"/>
              </a:rPr>
              <a:t>They help prevent &amp; treat illnesses by </a:t>
            </a:r>
            <a:r>
              <a:rPr lang="en-US" sz="1200" b="1" dirty="0">
                <a:solidFill>
                  <a:schemeClr val="tx1"/>
                </a:solidFill>
                <a:latin typeface="Arial" panose="020B0604020202020204" pitchFamily="34" charset="0"/>
                <a:cs typeface="Arial" panose="020B0604020202020204" pitchFamily="34" charset="0"/>
              </a:rPr>
              <a:t>promoting healthy eating </a:t>
            </a:r>
            <a:r>
              <a:rPr lang="en-US" sz="1200" dirty="0">
                <a:solidFill>
                  <a:schemeClr val="tx1"/>
                </a:solidFill>
                <a:latin typeface="Arial" panose="020B0604020202020204" pitchFamily="34" charset="0"/>
                <a:cs typeface="Arial" panose="020B0604020202020204" pitchFamily="34" charset="0"/>
              </a:rPr>
              <a:t>habits &amp; </a:t>
            </a:r>
            <a:r>
              <a:rPr lang="en-US" sz="1200" b="1" dirty="0">
                <a:solidFill>
                  <a:schemeClr val="tx1"/>
                </a:solidFill>
                <a:latin typeface="Arial" panose="020B0604020202020204" pitchFamily="34" charset="0"/>
                <a:cs typeface="Arial" panose="020B0604020202020204" pitchFamily="34" charset="0"/>
              </a:rPr>
              <a:t>suggesting</a:t>
            </a:r>
            <a:r>
              <a:rPr lang="en-US" sz="1200" dirty="0">
                <a:solidFill>
                  <a:schemeClr val="tx1"/>
                </a:solidFill>
                <a:latin typeface="Arial" panose="020B0604020202020204" pitchFamily="34" charset="0"/>
                <a:cs typeface="Arial" panose="020B0604020202020204" pitchFamily="34" charset="0"/>
              </a:rPr>
              <a:t> diet </a:t>
            </a:r>
            <a:r>
              <a:rPr lang="en-US" sz="1200" b="1" dirty="0">
                <a:solidFill>
                  <a:schemeClr val="tx1"/>
                </a:solidFill>
                <a:latin typeface="Arial" panose="020B0604020202020204" pitchFamily="34" charset="0"/>
                <a:cs typeface="Arial" panose="020B0604020202020204" pitchFamily="34" charset="0"/>
              </a:rPr>
              <a:t>modifications.</a:t>
            </a:r>
          </a:p>
          <a:p>
            <a:pPr>
              <a:lnSpc>
                <a:spcPct val="90000"/>
              </a:lnSpc>
            </a:pPr>
            <a:r>
              <a:rPr lang="en-US" sz="1200" dirty="0">
                <a:solidFill>
                  <a:schemeClr val="tx1"/>
                </a:solidFill>
                <a:latin typeface="Arial" panose="020B0604020202020204" pitchFamily="34" charset="0"/>
                <a:cs typeface="Arial" panose="020B0604020202020204" pitchFamily="34" charset="0"/>
              </a:rPr>
              <a:t>Dietitians &amp; nutritionists sometimes work with individual clients to </a:t>
            </a:r>
            <a:r>
              <a:rPr lang="en-US" sz="1200" b="1" dirty="0">
                <a:solidFill>
                  <a:schemeClr val="tx1"/>
                </a:solidFill>
                <a:latin typeface="Arial" panose="020B0604020202020204" pitchFamily="34" charset="0"/>
                <a:cs typeface="Arial" panose="020B0604020202020204" pitchFamily="34" charset="0"/>
              </a:rPr>
              <a:t>develop customized diets &amp; meal plans </a:t>
            </a:r>
            <a:r>
              <a:rPr lang="en-US" sz="1200" dirty="0">
                <a:solidFill>
                  <a:schemeClr val="tx1"/>
                </a:solidFill>
                <a:latin typeface="Arial" panose="020B0604020202020204" pitchFamily="34" charset="0"/>
                <a:cs typeface="Arial" panose="020B0604020202020204" pitchFamily="34" charset="0"/>
              </a:rPr>
              <a:t>as part of their overall health care. </a:t>
            </a:r>
          </a:p>
          <a:p>
            <a:pPr>
              <a:lnSpc>
                <a:spcPct val="90000"/>
              </a:lnSpc>
            </a:pPr>
            <a:r>
              <a:rPr lang="en-US" sz="1200" dirty="0">
                <a:solidFill>
                  <a:schemeClr val="tx1"/>
                </a:solidFill>
                <a:latin typeface="Arial" panose="020B0604020202020204" pitchFamily="34" charset="0"/>
                <a:cs typeface="Arial" panose="020B0604020202020204" pitchFamily="34" charset="0"/>
              </a:rPr>
              <a:t>Some dietitians </a:t>
            </a:r>
            <a:r>
              <a:rPr lang="en-US" sz="1200" b="1" dirty="0">
                <a:solidFill>
                  <a:schemeClr val="tx1"/>
                </a:solidFill>
                <a:latin typeface="Arial" panose="020B0604020202020204" pitchFamily="34" charset="0"/>
                <a:cs typeface="Arial" panose="020B0604020202020204" pitchFamily="34" charset="0"/>
              </a:rPr>
              <a:t>run food service systems </a:t>
            </a:r>
            <a:r>
              <a:rPr lang="en-US" sz="1200" dirty="0">
                <a:solidFill>
                  <a:schemeClr val="tx1"/>
                </a:solidFill>
                <a:latin typeface="Arial" panose="020B0604020202020204" pitchFamily="34" charset="0"/>
                <a:cs typeface="Arial" panose="020B0604020202020204" pitchFamily="34" charset="0"/>
              </a:rPr>
              <a:t>for institutions such as hospitals and schools</a:t>
            </a:r>
            <a:r>
              <a:rPr lang="en-US" sz="1200" b="1" dirty="0">
                <a:solidFill>
                  <a:schemeClr val="tx1"/>
                </a:solidFill>
                <a:latin typeface="Arial" panose="020B0604020202020204" pitchFamily="34" charset="0"/>
                <a:cs typeface="Arial" panose="020B0604020202020204" pitchFamily="34" charset="0"/>
              </a:rPr>
              <a:t>, promote sound eating habits through education</a:t>
            </a:r>
            <a:r>
              <a:rPr lang="en-US" sz="1200" dirty="0">
                <a:solidFill>
                  <a:schemeClr val="tx1"/>
                </a:solidFill>
                <a:latin typeface="Arial" panose="020B0604020202020204" pitchFamily="34" charset="0"/>
                <a:cs typeface="Arial" panose="020B0604020202020204" pitchFamily="34" charset="0"/>
              </a:rPr>
              <a:t>, &amp; </a:t>
            </a:r>
            <a:r>
              <a:rPr lang="en-US" sz="1200" b="1" dirty="0">
                <a:solidFill>
                  <a:schemeClr val="tx1"/>
                </a:solidFill>
                <a:latin typeface="Arial" panose="020B0604020202020204" pitchFamily="34" charset="0"/>
                <a:cs typeface="Arial" panose="020B0604020202020204" pitchFamily="34" charset="0"/>
              </a:rPr>
              <a:t>conduct research. </a:t>
            </a:r>
          </a:p>
          <a:p>
            <a:pPr>
              <a:lnSpc>
                <a:spcPct val="90000"/>
              </a:lnSpc>
            </a:pPr>
            <a:r>
              <a:rPr lang="en-US" sz="1200" dirty="0">
                <a:solidFill>
                  <a:schemeClr val="tx1"/>
                </a:solidFill>
                <a:latin typeface="Arial" panose="020B0604020202020204" pitchFamily="34" charset="0"/>
                <a:cs typeface="Arial" panose="020B0604020202020204" pitchFamily="34" charset="0"/>
              </a:rPr>
              <a:t>Dietitians &amp; nutritionists work with groups &amp; individuals to </a:t>
            </a:r>
            <a:r>
              <a:rPr lang="en-US" sz="1200" b="1" dirty="0">
                <a:solidFill>
                  <a:schemeClr val="tx1"/>
                </a:solidFill>
                <a:latin typeface="Arial" panose="020B0604020202020204" pitchFamily="34" charset="0"/>
                <a:cs typeface="Arial" panose="020B0604020202020204" pitchFamily="34" charset="0"/>
              </a:rPr>
              <a:t>help provide education about eating habits &amp; how they can impact overall health</a:t>
            </a:r>
            <a:r>
              <a:rPr lang="en-US" sz="1200" dirty="0">
                <a:solidFill>
                  <a:schemeClr val="tx1"/>
                </a:solidFill>
                <a:latin typeface="Arial" panose="020B0604020202020204" pitchFamily="34" charset="0"/>
                <a:cs typeface="Arial" panose="020B0604020202020204" pitchFamily="34" charset="0"/>
              </a:rPr>
              <a:t>.</a:t>
            </a:r>
          </a:p>
          <a:p>
            <a:pPr>
              <a:lnSpc>
                <a:spcPct val="90000"/>
              </a:lnSpc>
            </a:pPr>
            <a:r>
              <a:rPr lang="en-US" sz="1200" dirty="0">
                <a:solidFill>
                  <a:schemeClr val="tx1"/>
                </a:solidFill>
                <a:latin typeface="Arial" panose="020B0604020202020204" pitchFamily="34" charset="0"/>
                <a:cs typeface="Arial" panose="020B0604020202020204" pitchFamily="34" charset="0"/>
              </a:rPr>
              <a:t>Primary areas of practice include clinical, community, management, and consulting.</a:t>
            </a:r>
          </a:p>
          <a:p>
            <a:pPr>
              <a:lnSpc>
                <a:spcPct val="90000"/>
              </a:lnSpc>
            </a:pP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5</a:t>
            </a:fld>
            <a:endParaRPr lang="en-US" dirty="0"/>
          </a:p>
        </p:txBody>
      </p:sp>
    </p:spTree>
    <p:extLst>
      <p:ext uri="{BB962C8B-B14F-4D97-AF65-F5344CB8AC3E}">
        <p14:creationId xmlns:p14="http://schemas.microsoft.com/office/powerpoint/2010/main" val="233333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Arial" panose="020B0604020202020204" pitchFamily="34" charset="0"/>
                <a:cs typeface="Arial" panose="020B0604020202020204" pitchFamily="34" charset="0"/>
              </a:rPr>
              <a:t>Certification</a:t>
            </a:r>
            <a:r>
              <a:rPr lang="en-US" dirty="0">
                <a:solidFill>
                  <a:schemeClr val="tx1"/>
                </a:solidFill>
                <a:latin typeface="Arial" panose="020B0604020202020204" pitchFamily="34" charset="0"/>
                <a:cs typeface="Arial" panose="020B0604020202020204" pitchFamily="34" charset="0"/>
              </a:rPr>
              <a:t>: The Commission on Dietetic Registration offers the </a:t>
            </a:r>
            <a:r>
              <a:rPr lang="en-US"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Registered Dietitian (RD) credential</a:t>
            </a:r>
            <a:r>
              <a:rPr lang="en-US" dirty="0">
                <a:solidFill>
                  <a:schemeClr val="tx1"/>
                </a:solidFill>
                <a:latin typeface="Arial" panose="020B0604020202020204" pitchFamily="34" charset="0"/>
                <a:cs typeface="Arial" panose="020B0604020202020204" pitchFamily="34" charset="0"/>
              </a:rPr>
              <a:t> to graduates of dietetic education programs accredited by the </a:t>
            </a:r>
            <a:r>
              <a:rPr lang="en-US"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Accreditation Council for Education in Nutrition and Dietetics (ACEND)</a:t>
            </a:r>
            <a:r>
              <a:rPr lang="en-US" dirty="0">
                <a:solidFill>
                  <a:schemeClr val="tx1"/>
                </a:solidFill>
                <a:latin typeface="Arial" panose="020B0604020202020204" pitchFamily="34" charset="0"/>
                <a:cs typeface="Arial" panose="020B0604020202020204" pitchFamily="34" charset="0"/>
              </a:rPr>
              <a:t>. </a:t>
            </a:r>
          </a:p>
          <a:p>
            <a:r>
              <a:rPr lang="en-US" dirty="0">
                <a:solidFill>
                  <a:schemeClr val="tx1"/>
                </a:solidFill>
                <a:latin typeface="Arial" panose="020B0604020202020204" pitchFamily="34" charset="0"/>
                <a:cs typeface="Arial" panose="020B0604020202020204" pitchFamily="34" charset="0"/>
              </a:rPr>
              <a:t>Those who want to </a:t>
            </a:r>
            <a:r>
              <a:rPr lang="en-US" b="1" dirty="0">
                <a:solidFill>
                  <a:schemeClr val="tx1"/>
                </a:solidFill>
                <a:latin typeface="Arial" panose="020B0604020202020204" pitchFamily="34" charset="0"/>
                <a:cs typeface="Arial" panose="020B0604020202020204" pitchFamily="34" charset="0"/>
              </a:rPr>
              <a:t>apply for this credential </a:t>
            </a:r>
            <a:r>
              <a:rPr lang="en-US" dirty="0">
                <a:solidFill>
                  <a:schemeClr val="tx1"/>
                </a:solidFill>
                <a:latin typeface="Arial" panose="020B0604020202020204" pitchFamily="34" charset="0"/>
                <a:cs typeface="Arial" panose="020B0604020202020204" pitchFamily="34" charset="0"/>
              </a:rPr>
              <a:t>must complete an internship and pass an exam. Different states have different requirements on what is necessary to work as a dietitian. </a:t>
            </a:r>
          </a:p>
          <a:p>
            <a:r>
              <a:rPr lang="en-US" dirty="0">
                <a:solidFill>
                  <a:schemeClr val="tx1"/>
                </a:solidFill>
                <a:latin typeface="Arial" panose="020B0604020202020204" pitchFamily="34" charset="0"/>
                <a:cs typeface="Arial" panose="020B0604020202020204" pitchFamily="34" charset="0"/>
              </a:rPr>
              <a:t>The </a:t>
            </a:r>
            <a:r>
              <a:rPr lang="en-US"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Commission on Dietetic Registration</a:t>
            </a:r>
            <a:r>
              <a:rPr lang="en-US" dirty="0">
                <a:solidFill>
                  <a:schemeClr val="tx1"/>
                </a:solidFill>
                <a:latin typeface="Arial" panose="020B0604020202020204" pitchFamily="34" charset="0"/>
                <a:cs typeface="Arial" panose="020B0604020202020204" pitchFamily="34" charset="0"/>
              </a:rPr>
              <a:t> of the American Dietetic Association (ADA) maintains a </a:t>
            </a:r>
            <a:r>
              <a:rPr lang="en-US"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list of state licensure agencies</a:t>
            </a:r>
            <a:r>
              <a:rPr lang="en-US" dirty="0">
                <a:solidFill>
                  <a:schemeClr val="tx1"/>
                </a:solidFill>
                <a:latin typeface="Arial" panose="020B0604020202020204" pitchFamily="34" charset="0"/>
                <a:cs typeface="Arial" panose="020B0604020202020204" pitchFamily="34" charset="0"/>
              </a:rPr>
              <a:t> to see what the regulations are in different states.</a:t>
            </a:r>
          </a:p>
          <a:p>
            <a:pPr algn="just"/>
            <a:r>
              <a:rPr lang="en-US" sz="1400" b="1" dirty="0">
                <a:solidFill>
                  <a:schemeClr val="tx1"/>
                </a:solidFill>
                <a:latin typeface="Arial" panose="020B0604020202020204" pitchFamily="34" charset="0"/>
                <a:cs typeface="Arial" panose="020B0604020202020204" pitchFamily="34" charset="0"/>
              </a:rPr>
              <a:t>This will include courses in:</a:t>
            </a:r>
          </a:p>
          <a:p>
            <a:pPr algn="ctr"/>
            <a:r>
              <a:rPr lang="en-US" sz="1200" b="1" dirty="0">
                <a:solidFill>
                  <a:schemeClr val="tx1"/>
                </a:solidFill>
                <a:latin typeface="Arial" panose="020B0604020202020204" pitchFamily="34" charset="0"/>
                <a:cs typeface="Arial" panose="020B0604020202020204" pitchFamily="34" charset="0"/>
              </a:rPr>
              <a:t>Foods, nutrition, institution management, chemistry, biochemistry, biology microbiology, and physiology. Classes in business, mathematics,  statistics, computer science, psychology, sociology, and economics also are beneficial</a:t>
            </a:r>
            <a:r>
              <a:rPr lang="en-US" sz="1200" b="1" dirty="0">
                <a:solidFill>
                  <a:schemeClr val="tx1"/>
                </a:solidFill>
              </a:rPr>
              <a:t>.</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6</a:t>
            </a:fld>
            <a:endParaRPr lang="en-US" dirty="0"/>
          </a:p>
        </p:txBody>
      </p:sp>
    </p:spTree>
    <p:extLst>
      <p:ext uri="{BB962C8B-B14F-4D97-AF65-F5344CB8AC3E}">
        <p14:creationId xmlns:p14="http://schemas.microsoft.com/office/powerpoint/2010/main" val="241653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3" charset="2"/>
              <a:buChar char=""/>
            </a:pPr>
            <a:r>
              <a:rPr lang="en-US" dirty="0">
                <a:solidFill>
                  <a:schemeClr val="tx1"/>
                </a:solidFill>
              </a:rPr>
              <a:t>Registered dietitian nutritionist (RDN)</a:t>
            </a:r>
          </a:p>
          <a:p>
            <a:pPr>
              <a:buFont typeface="Wingdings 3" charset="2"/>
              <a:buChar char=""/>
            </a:pPr>
            <a:r>
              <a:rPr lang="en-US" dirty="0">
                <a:solidFill>
                  <a:schemeClr val="tx1"/>
                </a:solidFill>
              </a:rPr>
              <a:t>Dietitian’s counsel people about diet, food, and nutrition &amp; developing eating plans that are tailored to manage disease and promote long-term health and well-being. </a:t>
            </a:r>
          </a:p>
          <a:p>
            <a:pPr>
              <a:buFont typeface="Wingdings 3" charset="2"/>
              <a:buChar char=""/>
            </a:pPr>
            <a:r>
              <a:rPr lang="en-US" dirty="0">
                <a:solidFill>
                  <a:schemeClr val="tx1"/>
                </a:solidFill>
              </a:rPr>
              <a:t>RDN’s monitor patients' progress &amp; adjust meal plans accordingly. They might also conduct nutritional research. Many specializations are available in this field.</a:t>
            </a:r>
          </a:p>
          <a:p>
            <a:pPr>
              <a:buFont typeface="Wingdings 3" charset="2"/>
              <a:buChar char=""/>
            </a:pPr>
            <a:r>
              <a:rPr lang="en-US" dirty="0">
                <a:solidFill>
                  <a:schemeClr val="tx1"/>
                </a:solidFill>
              </a:rPr>
              <a:t>Median Annual salary: $60,370</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7</a:t>
            </a:fld>
            <a:endParaRPr lang="en-US" dirty="0"/>
          </a:p>
        </p:txBody>
      </p:sp>
    </p:spTree>
    <p:extLst>
      <p:ext uri="{BB962C8B-B14F-4D97-AF65-F5344CB8AC3E}">
        <p14:creationId xmlns:p14="http://schemas.microsoft.com/office/powerpoint/2010/main" val="4232491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Wingdings 3" charset="2"/>
              <a:buChar char=""/>
            </a:pPr>
            <a:r>
              <a:rPr lang="en-US" sz="1200" dirty="0">
                <a:solidFill>
                  <a:schemeClr val="tx1"/>
                </a:solidFill>
              </a:rPr>
              <a:t>Nutritionist</a:t>
            </a:r>
          </a:p>
          <a:p>
            <a:pPr>
              <a:lnSpc>
                <a:spcPct val="90000"/>
              </a:lnSpc>
              <a:buFont typeface="Wingdings 3" charset="2"/>
              <a:buChar char=""/>
            </a:pPr>
            <a:r>
              <a:rPr lang="en-US" sz="1200" dirty="0">
                <a:solidFill>
                  <a:schemeClr val="tx1"/>
                </a:solidFill>
              </a:rPr>
              <a:t>Typical tasks of nutritionists include assessing a client's dietary needs, consulting with a variety of health professionals, and creating a customized nutrition plan. In some cases, they also offer nutritional counseling. The process for learning how to be a nutritionist varies widely from state to state, so be sure to research the requirements in your area.</a:t>
            </a:r>
          </a:p>
          <a:p>
            <a:pPr>
              <a:lnSpc>
                <a:spcPct val="90000"/>
              </a:lnSpc>
              <a:buFont typeface="Wingdings 3" charset="2"/>
              <a:buChar char=""/>
            </a:pPr>
            <a:r>
              <a:rPr lang="en-US" sz="1200" dirty="0">
                <a:solidFill>
                  <a:schemeClr val="tx1"/>
                </a:solidFill>
              </a:rPr>
              <a:t>Median Annual salary: $60,370</a:t>
            </a:r>
          </a:p>
          <a:p>
            <a:pPr>
              <a:lnSpc>
                <a:spcPct val="90000"/>
              </a:lnSpc>
              <a:buFont typeface="Wingdings 3" charset="2"/>
              <a:buChar char=""/>
            </a:pPr>
            <a:endParaRPr lang="en-US" sz="1200" dirty="0">
              <a:solidFill>
                <a:schemeClr val="tx1"/>
              </a:solidFill>
            </a:endParaRPr>
          </a:p>
          <a:p>
            <a:pPr>
              <a:lnSpc>
                <a:spcPct val="90000"/>
              </a:lnSpc>
              <a:buFont typeface="Wingdings 3" charset="2"/>
              <a:buChar char=""/>
            </a:pPr>
            <a:r>
              <a:rPr lang="en-US" sz="1200" dirty="0">
                <a:solidFill>
                  <a:schemeClr val="tx1"/>
                </a:solidFill>
              </a:rPr>
              <a:t>Nutrition educator</a:t>
            </a:r>
          </a:p>
          <a:p>
            <a:pPr>
              <a:lnSpc>
                <a:spcPct val="90000"/>
              </a:lnSpc>
              <a:buFont typeface="Wingdings 3" charset="2"/>
              <a:buChar char=""/>
            </a:pPr>
            <a:r>
              <a:rPr lang="en-US" sz="1200" dirty="0">
                <a:solidFill>
                  <a:schemeClr val="tx1"/>
                </a:solidFill>
              </a:rPr>
              <a:t>Nutrition educators develop programs to promote healthy food choices and habits. They often work for government agencies that serve new mothers or low-income groups. They might offer information about basic nutrition along with tips on budgeting and food safety. They might also be responsible for screening candidates for food assistance services and helping applicants with paperwork.</a:t>
            </a:r>
          </a:p>
          <a:p>
            <a:pPr>
              <a:lnSpc>
                <a:spcPct val="90000"/>
              </a:lnSpc>
              <a:buFont typeface="Wingdings 3" charset="2"/>
              <a:buChar char=""/>
            </a:pPr>
            <a:r>
              <a:rPr lang="en-US" sz="1200" dirty="0">
                <a:solidFill>
                  <a:schemeClr val="tx1"/>
                </a:solidFill>
              </a:rPr>
              <a:t>Median Annual salary: $41,335</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8</a:t>
            </a:fld>
            <a:endParaRPr lang="en-US" dirty="0"/>
          </a:p>
        </p:txBody>
      </p:sp>
    </p:spTree>
    <p:extLst>
      <p:ext uri="{BB962C8B-B14F-4D97-AF65-F5344CB8AC3E}">
        <p14:creationId xmlns:p14="http://schemas.microsoft.com/office/powerpoint/2010/main" val="216195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Wingdings 3" charset="2"/>
              <a:buChar char=""/>
            </a:pPr>
            <a:r>
              <a:rPr lang="en-US" sz="1200" dirty="0">
                <a:solidFill>
                  <a:schemeClr val="tx1"/>
                </a:solidFill>
              </a:rPr>
              <a:t>Sports Nutritionists work with clients to develop nutrition plans that fit athletic lifestyles. They might counsel their clients in healthy eating practices for athletes, promote a healthy lifestyle for individuals in sports and keep abreast of current nutritional research. </a:t>
            </a:r>
          </a:p>
          <a:p>
            <a:pPr>
              <a:lnSpc>
                <a:spcPct val="90000"/>
              </a:lnSpc>
              <a:buFont typeface="Wingdings 3" charset="2"/>
              <a:buChar char=""/>
            </a:pPr>
            <a:r>
              <a:rPr lang="en-US" sz="1200" dirty="0">
                <a:solidFill>
                  <a:schemeClr val="tx1"/>
                </a:solidFill>
              </a:rPr>
              <a:t>Those who are self-employed may have more scheduling flexibility and might meet with clients on weekends and evenings. </a:t>
            </a:r>
          </a:p>
          <a:p>
            <a:pPr>
              <a:lnSpc>
                <a:spcPct val="90000"/>
              </a:lnSpc>
              <a:buFont typeface="Wingdings 3" charset="2"/>
              <a:buChar char=""/>
            </a:pPr>
            <a:r>
              <a:rPr lang="en-US" sz="1200" dirty="0">
                <a:solidFill>
                  <a:schemeClr val="tx1"/>
                </a:solidFill>
              </a:rPr>
              <a:t>Sports nutritionists should have proper training as well as strong verbal and written communication skills and people skills. According to the U.S. Bureau of Labor Statistics in 2015, nutritionists and dieticians in general. </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9</a:t>
            </a:fld>
            <a:endParaRPr lang="en-US" dirty="0"/>
          </a:p>
        </p:txBody>
      </p:sp>
    </p:spTree>
    <p:extLst>
      <p:ext uri="{BB962C8B-B14F-4D97-AF65-F5344CB8AC3E}">
        <p14:creationId xmlns:p14="http://schemas.microsoft.com/office/powerpoint/2010/main" val="2504760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A Nutrition and Health Science Major will provide a solid foundation in science and the role of nutrition and exercise in achieving and maintaining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Advanced degree holders can earn a salary on average of 35% higher than bachelor degree holders. Trends and the market outlook growth in this field is being driven by efforts to decrease spending on healthcare and increase health outcomes by educating the general population on healthy behaviors and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There are a variety of advanced level careers involving nutrition. A top level career is that of a Clinical Nutritionist with a PhD. Another is that of a Research Scientist.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10</a:t>
            </a:fld>
            <a:endParaRPr lang="en-US" dirty="0"/>
          </a:p>
        </p:txBody>
      </p:sp>
    </p:spTree>
    <p:extLst>
      <p:ext uri="{BB962C8B-B14F-4D97-AF65-F5344CB8AC3E}">
        <p14:creationId xmlns:p14="http://schemas.microsoft.com/office/powerpoint/2010/main" val="137821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professional with a Doctorate in Clinical Nutrition critically analyzes the evidence in order to design and implement programs, policies and procedures that promote health and wellbeing in communities. A Doctoral degree emphasis is an advanced evidence based practice and chronic disease prevention, as well as treatment for the underserved and other populations in both clinical and community settings. This leadership role works in clinical, community or higher education settings. </a:t>
            </a:r>
          </a:p>
          <a:p>
            <a:endParaRPr lang="en-US" dirty="0"/>
          </a:p>
          <a:p>
            <a:r>
              <a:rPr lang="en-US" dirty="0"/>
              <a:t>The educational pathway to become a Clinical Nutritionist with a Doctorate degree would be to obtain a 4 year undergraduate Bachelors degree in Dietetics or related field, a Masters degree in the field of Dietetics, complete a doctoral degree program in Clinical Nutrition (DCN), complete an Advanced Practice Residency and finally obtain licensure. </a:t>
            </a:r>
          </a:p>
          <a:p>
            <a:endParaRPr lang="en-US" dirty="0"/>
          </a:p>
          <a:p>
            <a:r>
              <a:rPr lang="en-US" dirty="0"/>
              <a:t>Areas of study include biochemistry of nutrients, kinesiology, eating disorders, human metabolism, statistics, metabolic imbalance and cellular nutrition. </a:t>
            </a:r>
          </a:p>
          <a:p>
            <a:r>
              <a:rPr lang="en-US" dirty="0"/>
              <a:t>The median annual salary is $92.811. </a:t>
            </a:r>
          </a:p>
        </p:txBody>
      </p:sp>
      <p:sp>
        <p:nvSpPr>
          <p:cNvPr id="4" name="Slide Number Placeholder 3"/>
          <p:cNvSpPr>
            <a:spLocks noGrp="1"/>
          </p:cNvSpPr>
          <p:nvPr>
            <p:ph type="sldNum" sz="quarter" idx="5"/>
          </p:nvPr>
        </p:nvSpPr>
        <p:spPr/>
        <p:txBody>
          <a:bodyPr/>
          <a:lstStyle/>
          <a:p>
            <a:fld id="{9904917F-AA1A-4DA3-BB52-B01B0AC0F855}" type="slidenum">
              <a:rPr lang="en-US" smtClean="0"/>
              <a:t>11</a:t>
            </a:fld>
            <a:endParaRPr lang="en-US" dirty="0"/>
          </a:p>
        </p:txBody>
      </p:sp>
    </p:spTree>
    <p:extLst>
      <p:ext uri="{BB962C8B-B14F-4D97-AF65-F5344CB8AC3E}">
        <p14:creationId xmlns:p14="http://schemas.microsoft.com/office/powerpoint/2010/main" val="308853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 research includes strategies that can be applied toward the prevention and treatment of both infections and noncommunicable diseases, including cardiovascular disease, diabetes, and cancer. </a:t>
            </a:r>
          </a:p>
          <a:p>
            <a:endParaRPr lang="en-US" dirty="0"/>
          </a:p>
          <a:p>
            <a:r>
              <a:rPr lang="en-US" dirty="0"/>
              <a:t>Nutrition holds the key to our understanding of the underlying causes of a variety of diseases that hold promise to influence global economies.</a:t>
            </a:r>
          </a:p>
          <a:p>
            <a:endParaRPr lang="en-US" dirty="0"/>
          </a:p>
          <a:p>
            <a:r>
              <a:rPr lang="en-US" dirty="0"/>
              <a:t>Knowledge and adequate nutrition also has an important role in reducing or ending global and domestic food insecurity through direct and purposeful agricultural practices.</a:t>
            </a:r>
          </a:p>
          <a:p>
            <a:endParaRPr lang="en-US" dirty="0"/>
          </a:p>
          <a:p>
            <a:r>
              <a:rPr lang="en-US" dirty="0"/>
              <a:t>There are numerous nutrition research topics in which a Nutrition Researcher provides. </a:t>
            </a:r>
          </a:p>
          <a:p>
            <a:endParaRPr lang="en-US" dirty="0"/>
          </a:p>
          <a:p>
            <a:r>
              <a:rPr lang="en-US" dirty="0"/>
              <a:t>First, a top priority for future nutrition research is the need to better understand variability in metabolic responses to food and diet. </a:t>
            </a:r>
          </a:p>
          <a:p>
            <a:endParaRPr lang="en-US" dirty="0"/>
          </a:p>
          <a:p>
            <a:r>
              <a:rPr lang="en-US" dirty="0"/>
              <a:t>Second is the research of omics which is nutrigenetics and nutrigenomes. This research helps determine how specific nutrients interact with genes. Omics provide into an individualized nutrient requirements including how nutrients are digested, absorbed, and metabolized and their functions in the body.</a:t>
            </a:r>
          </a:p>
          <a:p>
            <a:endParaRPr lang="en-US" dirty="0"/>
          </a:p>
          <a:p>
            <a:r>
              <a:rPr lang="en-US" dirty="0"/>
              <a:t>Omics will help to determine and reflect an individuals nutritional status and will aid in the creation of new nutritional and disease biomarkers.</a:t>
            </a:r>
          </a:p>
          <a:p>
            <a:endParaRPr lang="en-US" dirty="0"/>
          </a:p>
          <a:p>
            <a:r>
              <a:rPr lang="en-US" dirty="0"/>
              <a:t>Third is the study and research of diverse microbiomes, such as bacteria and viruses live in and on the body and contribute to the microbiome.</a:t>
            </a:r>
          </a:p>
          <a:p>
            <a:r>
              <a:rPr lang="en-US" dirty="0"/>
              <a:t>Research is needed to determine the microbiomes role in varying biological responses to diet and food components and it’s importance in disease prevention and progression.</a:t>
            </a:r>
          </a:p>
          <a:p>
            <a:r>
              <a:rPr lang="en-US" dirty="0"/>
              <a:t>Research is also needed to determine how the microbiome is influenced by diet and other environmental factors.</a:t>
            </a:r>
          </a:p>
          <a:p>
            <a:endParaRPr lang="en-US" dirty="0"/>
          </a:p>
          <a:p>
            <a:r>
              <a:rPr lang="en-US" dirty="0"/>
              <a:t>Next is the research needed of biological networks such as an individuals’ genome which are DNA &amp; RNA protein profiles and how these networks affect metabolic responses to diet and food. It also includes research on nutrition and reproductive health before and after conception.</a:t>
            </a:r>
          </a:p>
          <a:p>
            <a:endParaRPr lang="en-US" dirty="0"/>
          </a:p>
          <a:p>
            <a:r>
              <a:rPr lang="en-US" dirty="0"/>
              <a:t>Disease progression is another important concept that Nutrition Researcher work on. This is how nutritional factors influence both disease initiation and progression, as well as how nutrition affects a patients response to therapy.</a:t>
            </a:r>
          </a:p>
          <a:p>
            <a:endParaRPr lang="en-US" dirty="0"/>
          </a:p>
          <a:p>
            <a:r>
              <a:rPr lang="en-US" dirty="0"/>
              <a:t>Nutrition Researchers also focus on the understanding of food supply and environment. Understanding how the food environment affects dietary and lifestyle choices is necessary before effective policies can be instituted that will change a population’s diet in a meaningful way.</a:t>
            </a:r>
          </a:p>
          <a:p>
            <a:endParaRPr lang="en-US" dirty="0"/>
          </a:p>
          <a:p>
            <a:r>
              <a:rPr lang="en-US" dirty="0"/>
              <a:t>Researching food consumption and novel foods and food ingredients is imperative. Having an affordable, available, sustainable, safe and nutritious food supply is significant to a population’s diet and lifestyle. </a:t>
            </a:r>
          </a:p>
          <a:p>
            <a:r>
              <a:rPr lang="en-US" dirty="0"/>
              <a:t>Researchers are able to enhance our knowledge of the nutrient and phytonutrient content and bioavailability of foods produced, processed, and consumed.</a:t>
            </a:r>
          </a:p>
          <a:p>
            <a:endParaRPr lang="en-US" dirty="0"/>
          </a:p>
          <a:p>
            <a:r>
              <a:rPr lang="en-US" dirty="0"/>
              <a:t>Finally, Researcher use a tool to calculate and compare the relative costs and benefits of nutrition research interventions. This is called cost-effectiveness analysis. It helps to determine the most cost-effective options that will have the greatest benefit to public health.</a:t>
            </a:r>
          </a:p>
          <a:p>
            <a:endParaRPr lang="en-US" dirty="0"/>
          </a:p>
          <a:p>
            <a:r>
              <a:rPr lang="en-US" dirty="0"/>
              <a:t>The educational pathway to becoming a Nutrition Research is completing a 4 year undergraduate Bachelors degree, completing a Masters and/or a PhD in Food Science, complete training and postdoctoral experience. A Ph.D. in nutrition prepares you for a career in academia, governmental agencies, research institutes, and private industries. The median annual salary is $154,306.</a:t>
            </a:r>
          </a:p>
          <a:p>
            <a:endParaRPr lang="en-US" dirty="0"/>
          </a:p>
        </p:txBody>
      </p:sp>
      <p:sp>
        <p:nvSpPr>
          <p:cNvPr id="4" name="Slide Number Placeholder 3"/>
          <p:cNvSpPr>
            <a:spLocks noGrp="1"/>
          </p:cNvSpPr>
          <p:nvPr>
            <p:ph type="sldNum" sz="quarter" idx="5"/>
          </p:nvPr>
        </p:nvSpPr>
        <p:spPr/>
        <p:txBody>
          <a:bodyPr/>
          <a:lstStyle/>
          <a:p>
            <a:fld id="{9904917F-AA1A-4DA3-BB52-B01B0AC0F855}" type="slidenum">
              <a:rPr lang="en-US" smtClean="0"/>
              <a:t>12</a:t>
            </a:fld>
            <a:endParaRPr lang="en-US" dirty="0"/>
          </a:p>
        </p:txBody>
      </p:sp>
    </p:spTree>
    <p:extLst>
      <p:ext uri="{BB962C8B-B14F-4D97-AF65-F5344CB8AC3E}">
        <p14:creationId xmlns:p14="http://schemas.microsoft.com/office/powerpoint/2010/main" val="2521608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BF9ADF7-4C5C-47B7-A1ED-CBE1A2067F03}" type="slidenum">
              <a:rPr lang="en-US" smtClean="0"/>
              <a:t>‹#›</a:t>
            </a:fld>
            <a:endParaRPr lang="en-US" dirty="0"/>
          </a:p>
        </p:txBody>
      </p:sp>
    </p:spTree>
    <p:extLst>
      <p:ext uri="{BB962C8B-B14F-4D97-AF65-F5344CB8AC3E}">
        <p14:creationId xmlns:p14="http://schemas.microsoft.com/office/powerpoint/2010/main" val="25451519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A572F3-8DB5-43F1-AFA5-034974C3A875}" type="datetimeFigureOut">
              <a:rPr lang="en-US" smtClean="0"/>
              <a:t>4/16/20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31774901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13900338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38858103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2189066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0A572F3-8DB5-43F1-AFA5-034974C3A875}" type="datetimeFigureOut">
              <a:rPr lang="en-US" smtClean="0"/>
              <a:t>4/16/20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20340946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0A572F3-8DB5-43F1-AFA5-034974C3A875}" type="datetimeFigureOut">
              <a:rPr lang="en-US" smtClean="0"/>
              <a:t>4/16/20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23512712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14506615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22309248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31850836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A572F3-8DB5-43F1-AFA5-034974C3A875}" type="datetimeFigureOut">
              <a:rPr lang="en-US" smtClean="0"/>
              <a:t>4/16/20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13044995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A572F3-8DB5-43F1-AFA5-034974C3A875}" type="datetimeFigureOut">
              <a:rPr lang="en-US" smtClean="0"/>
              <a:t>4/16/20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31114630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A572F3-8DB5-43F1-AFA5-034974C3A875}" type="datetimeFigureOut">
              <a:rPr lang="en-US" smtClean="0"/>
              <a:t>4/16/20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34486355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A572F3-8DB5-43F1-AFA5-034974C3A875}" type="datetimeFigureOut">
              <a:rPr lang="en-US" smtClean="0"/>
              <a:t>4/16/20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183838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572F3-8DB5-43F1-AFA5-034974C3A875}" type="datetimeFigureOut">
              <a:rPr lang="en-US" smtClean="0"/>
              <a:t>4/16/20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16799047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A572F3-8DB5-43F1-AFA5-034974C3A875}" type="datetimeFigureOut">
              <a:rPr lang="en-US" smtClean="0"/>
              <a:t>4/16/20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3784393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A572F3-8DB5-43F1-AFA5-034974C3A875}" type="datetimeFigureOut">
              <a:rPr lang="en-US" smtClean="0"/>
              <a:t>4/16/20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BF9ADF7-4C5C-47B7-A1ED-CBE1A2067F03}" type="slidenum">
              <a:rPr lang="en-US" smtClean="0"/>
              <a:t>‹#›</a:t>
            </a:fld>
            <a:endParaRPr lang="en-US" dirty="0"/>
          </a:p>
        </p:txBody>
      </p:sp>
    </p:spTree>
    <p:extLst>
      <p:ext uri="{BB962C8B-B14F-4D97-AF65-F5344CB8AC3E}">
        <p14:creationId xmlns:p14="http://schemas.microsoft.com/office/powerpoint/2010/main" val="17142755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0A572F3-8DB5-43F1-AFA5-034974C3A875}" type="datetimeFigureOut">
              <a:rPr lang="en-US" smtClean="0"/>
              <a:t>4/16/20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BF9ADF7-4C5C-47B7-A1ED-CBE1A2067F03}" type="slidenum">
              <a:rPr lang="en-US" smtClean="0"/>
              <a:t>‹#›</a:t>
            </a:fld>
            <a:endParaRPr lang="en-US" dirty="0"/>
          </a:p>
        </p:txBody>
      </p:sp>
    </p:spTree>
    <p:extLst>
      <p:ext uri="{BB962C8B-B14F-4D97-AF65-F5344CB8AC3E}">
        <p14:creationId xmlns:p14="http://schemas.microsoft.com/office/powerpoint/2010/main" val="39020562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commons.wikimedia.org/wiki/File:Big_red_apple.jpg" TargetMode="Externa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4.xml"/><Relationship Id="rId7" Type="http://schemas.openxmlformats.org/officeDocument/2006/relationships/hyperlink" Target="http://team-wild.com/training/"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pngall.com/healthy-food-png" TargetMode="External"/><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creativecommons.org/licenses/by-nc-nd/3.0/" TargetMode="External"/><Relationship Id="rId5" Type="http://schemas.openxmlformats.org/officeDocument/2006/relationships/hyperlink" Target="http://team-wild.com/training/" TargetMode="Externa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hyperlink" Target="https://www.medicalpressopenaccess.com/International-Journal-of-Food-Sciences-and-Nutrition-Research-/About-journal" TargetMode="External"/><Relationship Id="rId3" Type="http://schemas.openxmlformats.org/officeDocument/2006/relationships/slideLayout" Target="../slideLayouts/slideLayout4.xml"/><Relationship Id="rId7" Type="http://schemas.openxmlformats.org/officeDocument/2006/relationships/image" Target="../media/image12.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reativecommons.org/licenses/by-nc-nd/3.0/" TargetMode="External"/><Relationship Id="rId5" Type="http://schemas.openxmlformats.org/officeDocument/2006/relationships/hyperlink" Target="http://team-wild.com/training/" TargetMode="External"/><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hyperlink" Target="https://creativecommons.org/licenses/by-nc/3.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thebalancecareers.com/what-interpersonal-skills-do-you-need-at-work-525750" TargetMode="External"/><Relationship Id="rId13" Type="http://schemas.openxmlformats.org/officeDocument/2006/relationships/hyperlink" Target="https://www.eupati.eu/advocacy/active-listening-patient-way-forward/" TargetMode="External"/><Relationship Id="rId3" Type="http://schemas.openxmlformats.org/officeDocument/2006/relationships/slideLayout" Target="../slideLayouts/slideLayout4.xml"/><Relationship Id="rId7" Type="http://schemas.openxmlformats.org/officeDocument/2006/relationships/hyperlink" Target="https://www.thebalancecareers.com/verbal-communication-525538" TargetMode="External"/><Relationship Id="rId12" Type="http://schemas.openxmlformats.org/officeDocument/2006/relationships/image" Target="../media/image13.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thebalancecareers.com/listening-skills-524853" TargetMode="External"/><Relationship Id="rId11" Type="http://schemas.openxmlformats.org/officeDocument/2006/relationships/image" Target="../media/image4.png"/><Relationship Id="rId5" Type="http://schemas.openxmlformats.org/officeDocument/2006/relationships/hyperlink" Target="https://www.thebalancecareers.com/soft-skills-525745" TargetMode="External"/><Relationship Id="rId10" Type="http://schemas.openxmlformats.org/officeDocument/2006/relationships/hyperlink" Target="https://www.thebalancecareers.com/organizational-skills-525748" TargetMode="External"/><Relationship Id="rId4" Type="http://schemas.openxmlformats.org/officeDocument/2006/relationships/notesSlide" Target="../notesSlides/notesSlide10.xml"/><Relationship Id="rId9" Type="http://schemas.openxmlformats.org/officeDocument/2006/relationships/hyperlink" Target="https://www.thebalancesmb.com/time-management-tips-2947336" TargetMode="External"/><Relationship Id="rId1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nc-nd/3.0/"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bilinguandia.blogspot.com/2012/01/unit-8-healthy-life.html" TargetMode="External"/><Relationship Id="rId5" Type="http://schemas.openxmlformats.org/officeDocument/2006/relationships/image" Target="../media/image19.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ja.wikipedia.org/wiki/%E6%9E%9C%E7%89%A9" TargetMode="External"/><Relationship Id="rId5" Type="http://schemas.openxmlformats.org/officeDocument/2006/relationships/image" Target="../media/image20.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Orange_(word)" TargetMode="External"/><Relationship Id="rId3" Type="http://schemas.openxmlformats.org/officeDocument/2006/relationships/slideLayout" Target="../slideLayouts/slideLayout1.xml"/><Relationship Id="rId7" Type="http://schemas.openxmlformats.org/officeDocument/2006/relationships/image" Target="../media/image21.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hyperlink" Target="http://www.opahec.or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healthcare-administration-degree.net/faq/what-is-a-registered-dietician/"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nutritionsciencedegree.org/what-is-the-difference-between-a-nutritionist-and-a-dietician/" TargetMode="External"/><Relationship Id="rId5" Type="http://schemas.openxmlformats.org/officeDocument/2006/relationships/hyperlink" Target="http://www.associationfornutrition.org/Default.aspx?tabid=145#Academia" TargetMode="External"/><Relationship Id="rId4" Type="http://schemas.openxmlformats.org/officeDocument/2006/relationships/hyperlink" Target="https://www.unf.edu/brooks/nutrition/DCN.aspx"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ortsmedicine.wikidot.com/sports-nutrition"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2.xml"/><Relationship Id="rId7" Type="http://schemas.openxmlformats.org/officeDocument/2006/relationships/hyperlink" Target="http://picpedia.org/handwriting/p/plan.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4.xml"/><Relationship Id="rId7" Type="http://schemas.openxmlformats.org/officeDocument/2006/relationships/hyperlink" Target="https://www.mynextmove.org/profile/summary/29-2051.00?print=1"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hyperlink" Target="https://www.mynextmove.org/profile/summary/29-1031.00" TargetMode="External"/><Relationship Id="rId3" Type="http://schemas.openxmlformats.org/officeDocument/2006/relationships/slideLayout" Target="../slideLayouts/slideLayout1.xml"/><Relationship Id="rId7" Type="http://schemas.openxmlformats.org/officeDocument/2006/relationships/image" Target="../media/image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4.xml"/><Relationship Id="rId9"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phoenixajournal.wordpress.com/tag/diet/" TargetMode="External"/><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5.xml"/><Relationship Id="rId9"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n.wikiversity.org/wiki/Nutrition_and_Wellness/Chapter_1:_Wellness_and_Food_Choices" TargetMode="External"/><Relationship Id="rId3" Type="http://schemas.openxmlformats.org/officeDocument/2006/relationships/slideLayout" Target="../slideLayouts/slideLayout1.xml"/><Relationship Id="rId7" Type="http://schemas.openxmlformats.org/officeDocument/2006/relationships/image" Target="../media/image10.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6.xml"/><Relationship Id="rId9"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FC4F-B110-4271-B67A-99B281A43CFD}"/>
              </a:ext>
            </a:extLst>
          </p:cNvPr>
          <p:cNvSpPr>
            <a:spLocks noGrp="1"/>
          </p:cNvSpPr>
          <p:nvPr>
            <p:ph type="ctrTitle"/>
          </p:nvPr>
        </p:nvSpPr>
        <p:spPr>
          <a:xfrm>
            <a:off x="1091953" y="1411551"/>
            <a:ext cx="5095783" cy="2183905"/>
          </a:xfrm>
        </p:spPr>
        <p:txBody>
          <a:bodyPr/>
          <a:lstStyle/>
          <a:p>
            <a:pPr algn="ctr"/>
            <a:r>
              <a:rPr lang="en-US" sz="6000" dirty="0">
                <a:latin typeface="Arial" panose="020B0604020202020204" pitchFamily="34" charset="0"/>
                <a:cs typeface="Arial" panose="020B0604020202020204" pitchFamily="34" charset="0"/>
              </a:rPr>
              <a:t>Careers in Nutrition </a:t>
            </a:r>
          </a:p>
        </p:txBody>
      </p:sp>
      <p:sp>
        <p:nvSpPr>
          <p:cNvPr id="3" name="Subtitle 2">
            <a:extLst>
              <a:ext uri="{FF2B5EF4-FFF2-40B4-BE49-F238E27FC236}">
                <a16:creationId xmlns:a16="http://schemas.microsoft.com/office/drawing/2014/main" id="{44099BB3-CE60-44DE-B9B1-4C417BE9C4B0}"/>
              </a:ext>
            </a:extLst>
          </p:cNvPr>
          <p:cNvSpPr>
            <a:spLocks noGrp="1"/>
          </p:cNvSpPr>
          <p:nvPr>
            <p:ph type="subTitle" idx="1"/>
          </p:nvPr>
        </p:nvSpPr>
        <p:spPr/>
        <p:txBody>
          <a:bodyPr>
            <a:normAutofit fontScale="25000" lnSpcReduction="20000"/>
          </a:bodyPr>
          <a:lstStyle/>
          <a:p>
            <a:endParaRPr lang="en-US" sz="1800" dirty="0"/>
          </a:p>
          <a:p>
            <a:endParaRPr lang="en-US" sz="1800" dirty="0"/>
          </a:p>
          <a:p>
            <a:endParaRPr lang="en-US" sz="1800" dirty="0"/>
          </a:p>
          <a:p>
            <a:pPr algn="l"/>
            <a:r>
              <a:rPr lang="en-US" sz="6400" dirty="0">
                <a:solidFill>
                  <a:schemeClr val="tx1"/>
                </a:solidFill>
                <a:latin typeface="Arial" panose="020B0604020202020204" pitchFamily="34" charset="0"/>
                <a:cs typeface="Arial" panose="020B0604020202020204" pitchFamily="34" charset="0"/>
              </a:rPr>
              <a:t>By Julia Labahn, BS Health Education Coordinator</a:t>
            </a:r>
          </a:p>
        </p:txBody>
      </p:sp>
      <p:pic>
        <p:nvPicPr>
          <p:cNvPr id="4" name="Picture 1" descr="PACIFIC_AHEC_-SLCH-CMYK">
            <a:extLst>
              <a:ext uri="{FF2B5EF4-FFF2-40B4-BE49-F238E27FC236}">
                <a16:creationId xmlns:a16="http://schemas.microsoft.com/office/drawing/2014/main" id="{47BC31FF-210F-4AFF-829D-655900B7A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037" y="5339593"/>
            <a:ext cx="3621248" cy="85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0FA3842-25C2-4843-B608-867897AF286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30586" y="969720"/>
            <a:ext cx="4915581" cy="3686686"/>
          </a:xfrm>
          <a:prstGeom prst="rect">
            <a:avLst/>
          </a:prstGeom>
        </p:spPr>
      </p:pic>
      <p:sp>
        <p:nvSpPr>
          <p:cNvPr id="9" name="TextBox 8">
            <a:extLst>
              <a:ext uri="{FF2B5EF4-FFF2-40B4-BE49-F238E27FC236}">
                <a16:creationId xmlns:a16="http://schemas.microsoft.com/office/drawing/2014/main" id="{19566DE5-8E87-4DFC-8F6A-D7935A50319D}"/>
              </a:ext>
            </a:extLst>
          </p:cNvPr>
          <p:cNvSpPr txBox="1"/>
          <p:nvPr/>
        </p:nvSpPr>
        <p:spPr>
          <a:xfrm>
            <a:off x="7217546" y="3821051"/>
            <a:ext cx="3517688" cy="230832"/>
          </a:xfrm>
          <a:prstGeom prst="rect">
            <a:avLst/>
          </a:prstGeom>
          <a:noFill/>
        </p:spPr>
        <p:txBody>
          <a:bodyPr wrap="square" rtlCol="0">
            <a:spAutoFit/>
          </a:bodyPr>
          <a:lstStyle/>
          <a:p>
            <a:r>
              <a:rPr lang="en-US" sz="900" dirty="0">
                <a:hlinkClick r:id="rId6" tooltip="http://commons.wikimedia.org/wiki/File:Big_red_apple.jpg"/>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0" name="Audio 9">
            <a:hlinkClick r:id="" action="ppaction://media"/>
            <a:extLst>
              <a:ext uri="{FF2B5EF4-FFF2-40B4-BE49-F238E27FC236}">
                <a16:creationId xmlns:a16="http://schemas.microsoft.com/office/drawing/2014/main" id="{8881BFAC-61D9-42FA-ACBE-955DF4180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3572937"/>
      </p:ext>
    </p:extLst>
  </p:cSld>
  <p:clrMapOvr>
    <a:masterClrMapping/>
  </p:clrMapOvr>
  <mc:AlternateContent xmlns:mc="http://schemas.openxmlformats.org/markup-compatibility/2006" xmlns:p159="http://schemas.microsoft.com/office/powerpoint/2015/09/main">
    <mc:Choice Requires="p159">
      <p:transition advTm="7565">
        <p159:morph option="byObject"/>
      </p:transition>
    </mc:Choice>
    <mc:Fallback xmlns="">
      <p:transition advTm="7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2B66-B3DA-4EB1-86FE-B8976FFC5750}"/>
              </a:ext>
            </a:extLst>
          </p:cNvPr>
          <p:cNvSpPr>
            <a:spLocks noGrp="1"/>
          </p:cNvSpPr>
          <p:nvPr>
            <p:ph type="title"/>
          </p:nvPr>
        </p:nvSpPr>
        <p:spPr>
          <a:xfrm>
            <a:off x="1154954" y="801859"/>
            <a:ext cx="8761413" cy="1246796"/>
          </a:xfrm>
        </p:spPr>
        <p:txBody>
          <a:bodyPr/>
          <a:lstStyle/>
          <a:p>
            <a:r>
              <a:rPr lang="en-US" dirty="0">
                <a:latin typeface="Arial" panose="020B0604020202020204" pitchFamily="34" charset="0"/>
                <a:cs typeface="Arial" panose="020B0604020202020204" pitchFamily="34" charset="0"/>
              </a:rPr>
              <a:t>ADVANCED EDUCATION – Dietetics</a:t>
            </a:r>
          </a:p>
        </p:txBody>
      </p:sp>
      <p:sp>
        <p:nvSpPr>
          <p:cNvPr id="4" name="Content Placeholder 3">
            <a:extLst>
              <a:ext uri="{FF2B5EF4-FFF2-40B4-BE49-F238E27FC236}">
                <a16:creationId xmlns:a16="http://schemas.microsoft.com/office/drawing/2014/main" id="{A95446E8-FFEF-4F70-9C1E-180BE3C223AD}"/>
              </a:ext>
            </a:extLst>
          </p:cNvPr>
          <p:cNvSpPr>
            <a:spLocks noGrp="1"/>
          </p:cNvSpPr>
          <p:nvPr>
            <p:ph sz="half" idx="2"/>
          </p:nvPr>
        </p:nvSpPr>
        <p:spPr>
          <a:xfrm>
            <a:off x="1012055" y="2420910"/>
            <a:ext cx="10101422" cy="3867923"/>
          </a:xfrm>
        </p:spPr>
        <p:txBody>
          <a:bodyPr>
            <a:normAutofit/>
          </a:bodyPr>
          <a:lstStyle/>
          <a:p>
            <a:r>
              <a:rPr lang="en-US" dirty="0">
                <a:solidFill>
                  <a:schemeClr val="tx1"/>
                </a:solidFill>
                <a:latin typeface="Arial" panose="020B0604020202020204" pitchFamily="34" charset="0"/>
                <a:cs typeface="Arial" panose="020B0604020202020204" pitchFamily="34" charset="0"/>
              </a:rPr>
              <a:t>Future Registered Dietitian Nutritionists are be trained at the graduate level for the purpose of advancing the profession and protecting the public.</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11" name="Picture 10" descr="A bowl of fruit on a plate&#10;&#10;Description automatically generated">
            <a:extLst>
              <a:ext uri="{FF2B5EF4-FFF2-40B4-BE49-F238E27FC236}">
                <a16:creationId xmlns:a16="http://schemas.microsoft.com/office/drawing/2014/main" id="{ED61A625-F962-4FD1-ACDF-6B61103AB91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2467" y="5078155"/>
            <a:ext cx="4282603" cy="1582933"/>
          </a:xfrm>
          <a:prstGeom prst="rect">
            <a:avLst/>
          </a:prstGeom>
        </p:spPr>
      </p:pic>
      <p:sp>
        <p:nvSpPr>
          <p:cNvPr id="15" name="TextBox 14">
            <a:extLst>
              <a:ext uri="{FF2B5EF4-FFF2-40B4-BE49-F238E27FC236}">
                <a16:creationId xmlns:a16="http://schemas.microsoft.com/office/drawing/2014/main" id="{AB38A847-9F18-49BD-9333-892ACA6E7817}"/>
              </a:ext>
            </a:extLst>
          </p:cNvPr>
          <p:cNvSpPr txBox="1"/>
          <p:nvPr/>
        </p:nvSpPr>
        <p:spPr>
          <a:xfrm>
            <a:off x="7483151" y="7788464"/>
            <a:ext cx="3043852" cy="369332"/>
          </a:xfrm>
          <a:prstGeom prst="rect">
            <a:avLst/>
          </a:prstGeom>
          <a:noFill/>
        </p:spPr>
        <p:txBody>
          <a:bodyPr wrap="square" rtlCol="0">
            <a:spAutoFit/>
          </a:bodyPr>
          <a:lstStyle/>
          <a:p>
            <a:r>
              <a:rPr lang="en-US" sz="900" dirty="0">
                <a:hlinkClick r:id="rId7" tooltip="http://team-wild.com/training/"/>
              </a:rPr>
              <a:t>This Photo</a:t>
            </a:r>
            <a:r>
              <a:rPr lang="en-US" sz="900" dirty="0"/>
              <a:t> by Unknown Author is licensed under </a:t>
            </a:r>
            <a:r>
              <a:rPr lang="en-US" sz="900" dirty="0">
                <a:hlinkClick r:id="rId8" tooltip="https://creativecommons.org/licenses/by-nc-nd/3.0/"/>
              </a:rPr>
              <a:t>CC BY-NC-ND</a:t>
            </a:r>
            <a:endParaRPr lang="en-US" sz="900" dirty="0"/>
          </a:p>
        </p:txBody>
      </p:sp>
      <p:sp>
        <p:nvSpPr>
          <p:cNvPr id="3" name="Oval 2">
            <a:extLst>
              <a:ext uri="{FF2B5EF4-FFF2-40B4-BE49-F238E27FC236}">
                <a16:creationId xmlns:a16="http://schemas.microsoft.com/office/drawing/2014/main" id="{A816CE41-80B0-4B20-B493-422B521DBCED}"/>
              </a:ext>
            </a:extLst>
          </p:cNvPr>
          <p:cNvSpPr/>
          <p:nvPr/>
        </p:nvSpPr>
        <p:spPr>
          <a:xfrm>
            <a:off x="3316652" y="3341203"/>
            <a:ext cx="3157255" cy="2089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Doctorate in Clinical Nutrition</a:t>
            </a:r>
          </a:p>
        </p:txBody>
      </p:sp>
      <p:sp>
        <p:nvSpPr>
          <p:cNvPr id="9" name="Oval 8">
            <a:extLst>
              <a:ext uri="{FF2B5EF4-FFF2-40B4-BE49-F238E27FC236}">
                <a16:creationId xmlns:a16="http://schemas.microsoft.com/office/drawing/2014/main" id="{D4917675-0F00-4B84-AD23-0F7D2CACCCD7}"/>
              </a:ext>
            </a:extLst>
          </p:cNvPr>
          <p:cNvSpPr/>
          <p:nvPr/>
        </p:nvSpPr>
        <p:spPr>
          <a:xfrm>
            <a:off x="7516932" y="3966969"/>
            <a:ext cx="2936402" cy="2089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Research Scientist</a:t>
            </a:r>
          </a:p>
        </p:txBody>
      </p:sp>
      <p:pic>
        <p:nvPicPr>
          <p:cNvPr id="13" name="Audio 12">
            <a:hlinkClick r:id="" action="ppaction://media"/>
            <a:extLst>
              <a:ext uri="{FF2B5EF4-FFF2-40B4-BE49-F238E27FC236}">
                <a16:creationId xmlns:a16="http://schemas.microsoft.com/office/drawing/2014/main" id="{5DECB08B-9AFD-47FA-9FFE-C8FF542332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9811301"/>
      </p:ext>
    </p:extLst>
  </p:cSld>
  <p:clrMapOvr>
    <a:masterClrMapping/>
  </p:clrMapOvr>
  <mc:AlternateContent xmlns:mc="http://schemas.openxmlformats.org/markup-compatibility/2006" xmlns:p159="http://schemas.microsoft.com/office/powerpoint/2015/09/main">
    <mc:Choice Requires="p159">
      <p:transition advTm="34619">
        <p159:morph option="byObject"/>
      </p:transition>
    </mc:Choice>
    <mc:Fallback xmlns="">
      <p:transition advTm="34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2B66-B3DA-4EB1-86FE-B8976FFC5750}"/>
              </a:ext>
            </a:extLst>
          </p:cNvPr>
          <p:cNvSpPr>
            <a:spLocks noGrp="1"/>
          </p:cNvSpPr>
          <p:nvPr>
            <p:ph type="title"/>
          </p:nvPr>
        </p:nvSpPr>
        <p:spPr>
          <a:xfrm>
            <a:off x="1154954" y="801859"/>
            <a:ext cx="8761413" cy="1246796"/>
          </a:xfrm>
        </p:spPr>
        <p:txBody>
          <a:bodyPr/>
          <a:lstStyle/>
          <a:p>
            <a:pPr algn="ctr"/>
            <a:r>
              <a:rPr lang="en-US" sz="2800" dirty="0">
                <a:latin typeface="Arial" panose="020B0604020202020204" pitchFamily="34" charset="0"/>
                <a:cs typeface="Arial" panose="020B0604020202020204" pitchFamily="34" charset="0"/>
              </a:rPr>
              <a:t>ADVANCED EDUCATION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Doctorate in Clinical Nutrition</a:t>
            </a:r>
          </a:p>
        </p:txBody>
      </p:sp>
      <p:sp>
        <p:nvSpPr>
          <p:cNvPr id="4" name="Content Placeholder 3">
            <a:extLst>
              <a:ext uri="{FF2B5EF4-FFF2-40B4-BE49-F238E27FC236}">
                <a16:creationId xmlns:a16="http://schemas.microsoft.com/office/drawing/2014/main" id="{A95446E8-FFEF-4F70-9C1E-180BE3C223AD}"/>
              </a:ext>
            </a:extLst>
          </p:cNvPr>
          <p:cNvSpPr>
            <a:spLocks noGrp="1"/>
          </p:cNvSpPr>
          <p:nvPr>
            <p:ph sz="half" idx="2"/>
          </p:nvPr>
        </p:nvSpPr>
        <p:spPr>
          <a:xfrm>
            <a:off x="7795027" y="2482373"/>
            <a:ext cx="3939773" cy="2954655"/>
          </a:xfrm>
        </p:spPr>
        <p:txBody>
          <a:bodyPr>
            <a:normAutofit fontScale="92500" lnSpcReduction="10000"/>
          </a:bodyPr>
          <a:lstStyle/>
          <a:p>
            <a:pPr>
              <a:buFont typeface="Wingdings" panose="05000000000000000000" pitchFamily="2" charset="2"/>
              <a:buChar char="q"/>
            </a:pPr>
            <a:r>
              <a:rPr lang="en-US" sz="2400" dirty="0">
                <a:solidFill>
                  <a:schemeClr val="tx1"/>
                </a:solidFill>
              </a:rPr>
              <a:t>Critically analyze </a:t>
            </a:r>
          </a:p>
          <a:p>
            <a:pPr>
              <a:buFont typeface="Wingdings" panose="05000000000000000000" pitchFamily="2" charset="2"/>
              <a:buChar char="q"/>
            </a:pPr>
            <a:r>
              <a:rPr lang="en-US" sz="2400" dirty="0">
                <a:solidFill>
                  <a:schemeClr val="tx1"/>
                </a:solidFill>
              </a:rPr>
              <a:t>Implement programs, policies, &amp; procedures</a:t>
            </a:r>
          </a:p>
          <a:p>
            <a:pPr>
              <a:buFont typeface="Wingdings" panose="05000000000000000000" pitchFamily="2" charset="2"/>
              <a:buChar char="q"/>
            </a:pPr>
            <a:r>
              <a:rPr lang="en-US" sz="2400" dirty="0">
                <a:solidFill>
                  <a:schemeClr val="tx1"/>
                </a:solidFill>
              </a:rPr>
              <a:t>Leadership roles in critical, community or higher education settings</a:t>
            </a:r>
          </a:p>
          <a:p>
            <a:pPr marL="0" indent="0">
              <a:buNone/>
            </a:pPr>
            <a:r>
              <a:rPr lang="en-US" sz="2400" dirty="0">
                <a:solidFill>
                  <a:schemeClr val="tx1"/>
                </a:solidFill>
              </a:rPr>
              <a:t>							</a:t>
            </a:r>
            <a:endParaRPr lang="en-US" dirty="0">
              <a:solidFill>
                <a:schemeClr val="tx1"/>
              </a:solidFill>
            </a:endParaRPr>
          </a:p>
          <a:p>
            <a:endParaRPr lang="en-US" dirty="0">
              <a:solidFill>
                <a:schemeClr val="tx1"/>
              </a:solidFill>
            </a:endParaRPr>
          </a:p>
        </p:txBody>
      </p:sp>
      <p:sp>
        <p:nvSpPr>
          <p:cNvPr id="15" name="TextBox 14">
            <a:extLst>
              <a:ext uri="{FF2B5EF4-FFF2-40B4-BE49-F238E27FC236}">
                <a16:creationId xmlns:a16="http://schemas.microsoft.com/office/drawing/2014/main" id="{AB38A847-9F18-49BD-9333-892ACA6E7817}"/>
              </a:ext>
            </a:extLst>
          </p:cNvPr>
          <p:cNvSpPr txBox="1"/>
          <p:nvPr/>
        </p:nvSpPr>
        <p:spPr>
          <a:xfrm>
            <a:off x="7483151" y="7788464"/>
            <a:ext cx="3043852" cy="369332"/>
          </a:xfrm>
          <a:prstGeom prst="rect">
            <a:avLst/>
          </a:prstGeom>
          <a:noFill/>
        </p:spPr>
        <p:txBody>
          <a:bodyPr wrap="square" rtlCol="0">
            <a:spAutoFit/>
          </a:bodyPr>
          <a:lstStyle/>
          <a:p>
            <a:r>
              <a:rPr lang="en-US" sz="900" dirty="0">
                <a:hlinkClick r:id="rId5" tooltip="http://team-wild.com/training/"/>
              </a:rPr>
              <a:t>This Photo</a:t>
            </a:r>
            <a:r>
              <a:rPr lang="en-US" sz="900" dirty="0"/>
              <a:t> by Unknown Author is licensed under </a:t>
            </a:r>
            <a:r>
              <a:rPr lang="en-US" sz="900" dirty="0">
                <a:hlinkClick r:id="rId6" tooltip="https://creativecommons.org/licenses/by-nc-nd/3.0/"/>
              </a:rPr>
              <a:t>CC BY-NC-ND</a:t>
            </a:r>
            <a:endParaRPr lang="en-US" sz="900" dirty="0"/>
          </a:p>
        </p:txBody>
      </p:sp>
      <p:sp>
        <p:nvSpPr>
          <p:cNvPr id="3" name="Oval 2">
            <a:extLst>
              <a:ext uri="{FF2B5EF4-FFF2-40B4-BE49-F238E27FC236}">
                <a16:creationId xmlns:a16="http://schemas.microsoft.com/office/drawing/2014/main" id="{A816CE41-80B0-4B20-B493-422B521DBCED}"/>
              </a:ext>
            </a:extLst>
          </p:cNvPr>
          <p:cNvSpPr/>
          <p:nvPr/>
        </p:nvSpPr>
        <p:spPr>
          <a:xfrm>
            <a:off x="6360587" y="4993583"/>
            <a:ext cx="2491507" cy="1754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PhD in Nutrition</a:t>
            </a:r>
          </a:p>
        </p:txBody>
      </p:sp>
      <p:sp>
        <p:nvSpPr>
          <p:cNvPr id="6" name="TextBox 5">
            <a:extLst>
              <a:ext uri="{FF2B5EF4-FFF2-40B4-BE49-F238E27FC236}">
                <a16:creationId xmlns:a16="http://schemas.microsoft.com/office/drawing/2014/main" id="{A9382478-8AF4-4BBD-87FD-D421D91BE41C}"/>
              </a:ext>
            </a:extLst>
          </p:cNvPr>
          <p:cNvSpPr txBox="1"/>
          <p:nvPr/>
        </p:nvSpPr>
        <p:spPr>
          <a:xfrm>
            <a:off x="647113" y="2612738"/>
            <a:ext cx="5627077" cy="3693319"/>
          </a:xfrm>
          <a:prstGeom prst="rect">
            <a:avLst/>
          </a:prstGeom>
          <a:noFill/>
        </p:spPr>
        <p:txBody>
          <a:bodyPr wrap="square" rtlCol="0">
            <a:spAutoFit/>
          </a:bodyPr>
          <a:lstStyle/>
          <a:p>
            <a:r>
              <a:rPr lang="en-US" sz="2400" dirty="0"/>
              <a:t>Education:</a:t>
            </a:r>
          </a:p>
          <a:p>
            <a:pPr>
              <a:buFont typeface="Arial" panose="020B0604020202020204" pitchFamily="34" charset="0"/>
              <a:buChar char="•"/>
            </a:pPr>
            <a:r>
              <a:rPr lang="en-US" sz="2400" dirty="0"/>
              <a:t> 4 years undergrad Bachelors degree</a:t>
            </a:r>
          </a:p>
          <a:p>
            <a:pPr>
              <a:buFont typeface="Arial" panose="020B0604020202020204" pitchFamily="34" charset="0"/>
              <a:buChar char="•"/>
            </a:pPr>
            <a:r>
              <a:rPr lang="en-US" sz="2400" dirty="0"/>
              <a:t> Masters degree</a:t>
            </a:r>
          </a:p>
          <a:p>
            <a:pPr>
              <a:buFont typeface="Arial" panose="020B0604020202020204" pitchFamily="34" charset="0"/>
              <a:buChar char="•"/>
            </a:pPr>
            <a:r>
              <a:rPr lang="en-US" sz="2400" dirty="0"/>
              <a:t> Advanced practice Residency</a:t>
            </a:r>
          </a:p>
          <a:p>
            <a:pPr>
              <a:buFont typeface="Arial" panose="020B0604020202020204" pitchFamily="34" charset="0"/>
              <a:buChar char="•"/>
            </a:pPr>
            <a:r>
              <a:rPr lang="en-US" sz="2400" dirty="0"/>
              <a:t> Minimum of 3 years work experience in the field of nutrition and dietetics</a:t>
            </a:r>
          </a:p>
          <a:p>
            <a:pPr>
              <a:buFont typeface="Arial" panose="020B0604020202020204" pitchFamily="34" charset="0"/>
              <a:buChar char="•"/>
            </a:pPr>
            <a:r>
              <a:rPr lang="en-US" sz="2400" dirty="0"/>
              <a:t>Obtain licensure</a:t>
            </a:r>
          </a:p>
          <a:p>
            <a:endParaRPr lang="en-US" dirty="0"/>
          </a:p>
        </p:txBody>
      </p:sp>
      <p:sp>
        <p:nvSpPr>
          <p:cNvPr id="12" name="TextBox 11">
            <a:extLst>
              <a:ext uri="{FF2B5EF4-FFF2-40B4-BE49-F238E27FC236}">
                <a16:creationId xmlns:a16="http://schemas.microsoft.com/office/drawing/2014/main" id="{16058243-9170-4750-9514-9AFC66273C61}"/>
              </a:ext>
            </a:extLst>
          </p:cNvPr>
          <p:cNvSpPr txBox="1"/>
          <p:nvPr/>
        </p:nvSpPr>
        <p:spPr>
          <a:xfrm>
            <a:off x="2868458" y="5982891"/>
            <a:ext cx="3193367" cy="646331"/>
          </a:xfrm>
          <a:prstGeom prst="rect">
            <a:avLst/>
          </a:prstGeom>
          <a:noFill/>
        </p:spPr>
        <p:txBody>
          <a:bodyPr wrap="square" rtlCol="0">
            <a:spAutoFit/>
          </a:bodyPr>
          <a:lstStyle/>
          <a:p>
            <a:pPr algn="ctr"/>
            <a:r>
              <a:rPr lang="en-US" dirty="0"/>
              <a:t>Annual Median Salary </a:t>
            </a:r>
          </a:p>
          <a:p>
            <a:pPr algn="ctr"/>
            <a:r>
              <a:rPr lang="en-US" dirty="0"/>
              <a:t>$92,811</a:t>
            </a:r>
          </a:p>
        </p:txBody>
      </p:sp>
      <p:pic>
        <p:nvPicPr>
          <p:cNvPr id="14" name="Audio 13">
            <a:hlinkClick r:id="" action="ppaction://media"/>
            <a:extLst>
              <a:ext uri="{FF2B5EF4-FFF2-40B4-BE49-F238E27FC236}">
                <a16:creationId xmlns:a16="http://schemas.microsoft.com/office/drawing/2014/main" id="{7434E6F9-A293-4347-B891-8996044E90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3541066"/>
      </p:ext>
    </p:extLst>
  </p:cSld>
  <p:clrMapOvr>
    <a:masterClrMapping/>
  </p:clrMapOvr>
  <mc:AlternateContent xmlns:mc="http://schemas.openxmlformats.org/markup-compatibility/2006" xmlns:p159="http://schemas.microsoft.com/office/powerpoint/2015/09/main">
    <mc:Choice Requires="p159">
      <p:transition advTm="77459">
        <p159:morph option="byObject"/>
      </p:transition>
    </mc:Choice>
    <mc:Fallback xmlns="">
      <p:transition advTm="77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2B66-B3DA-4EB1-86FE-B8976FFC5750}"/>
              </a:ext>
            </a:extLst>
          </p:cNvPr>
          <p:cNvSpPr>
            <a:spLocks noGrp="1"/>
          </p:cNvSpPr>
          <p:nvPr>
            <p:ph type="title"/>
          </p:nvPr>
        </p:nvSpPr>
        <p:spPr>
          <a:xfrm>
            <a:off x="1154954" y="801859"/>
            <a:ext cx="8761413" cy="1246796"/>
          </a:xfrm>
        </p:spPr>
        <p:txBody>
          <a:bodyPr/>
          <a:lstStyle/>
          <a:p>
            <a:pPr algn="ctr"/>
            <a:r>
              <a:rPr lang="en-US" sz="2800" dirty="0">
                <a:latin typeface="Arial" panose="020B0604020202020204" pitchFamily="34" charset="0"/>
                <a:cs typeface="Arial" panose="020B0604020202020204" pitchFamily="34" charset="0"/>
              </a:rPr>
              <a:t>ADVANCED EDUCATION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NUTRITION RESEARCHER  </a:t>
            </a:r>
          </a:p>
        </p:txBody>
      </p:sp>
      <p:sp>
        <p:nvSpPr>
          <p:cNvPr id="4" name="Content Placeholder 3">
            <a:extLst>
              <a:ext uri="{FF2B5EF4-FFF2-40B4-BE49-F238E27FC236}">
                <a16:creationId xmlns:a16="http://schemas.microsoft.com/office/drawing/2014/main" id="{A95446E8-FFEF-4F70-9C1E-180BE3C223AD}"/>
              </a:ext>
            </a:extLst>
          </p:cNvPr>
          <p:cNvSpPr>
            <a:spLocks noGrp="1"/>
          </p:cNvSpPr>
          <p:nvPr>
            <p:ph sz="half" idx="2"/>
          </p:nvPr>
        </p:nvSpPr>
        <p:spPr>
          <a:xfrm>
            <a:off x="7033847" y="2482373"/>
            <a:ext cx="4700954" cy="2326973"/>
          </a:xfrm>
        </p:spPr>
        <p:txBody>
          <a:bodyPr>
            <a:normAutofit fontScale="77500" lnSpcReduction="20000"/>
          </a:bodyPr>
          <a:lstStyle/>
          <a:p>
            <a:pPr>
              <a:buFont typeface="Wingdings" panose="05000000000000000000" pitchFamily="2" charset="2"/>
              <a:buChar char="q"/>
            </a:pPr>
            <a:r>
              <a:rPr lang="en-US" sz="2600" dirty="0">
                <a:solidFill>
                  <a:schemeClr val="tx1"/>
                </a:solidFill>
              </a:rPr>
              <a:t>Research</a:t>
            </a:r>
          </a:p>
          <a:p>
            <a:pPr>
              <a:buFont typeface="Wingdings" panose="05000000000000000000" pitchFamily="2" charset="2"/>
              <a:buChar char="q"/>
            </a:pPr>
            <a:r>
              <a:rPr lang="en-US" sz="2600" dirty="0">
                <a:solidFill>
                  <a:schemeClr val="tx1"/>
                </a:solidFill>
              </a:rPr>
              <a:t>Increase understanding</a:t>
            </a:r>
          </a:p>
          <a:p>
            <a:pPr>
              <a:buFont typeface="Wingdings" panose="05000000000000000000" pitchFamily="2" charset="2"/>
              <a:buChar char="q"/>
            </a:pPr>
            <a:r>
              <a:rPr lang="en-US" sz="2600" dirty="0">
                <a:solidFill>
                  <a:schemeClr val="tx1"/>
                </a:solidFill>
              </a:rPr>
              <a:t>Experiment</a:t>
            </a:r>
          </a:p>
          <a:p>
            <a:pPr>
              <a:buFont typeface="Wingdings" panose="05000000000000000000" pitchFamily="2" charset="2"/>
              <a:buChar char="q"/>
            </a:pPr>
            <a:r>
              <a:rPr lang="en-US" sz="2600" dirty="0">
                <a:solidFill>
                  <a:schemeClr val="tx1"/>
                </a:solidFill>
              </a:rPr>
              <a:t>Analyze</a:t>
            </a:r>
          </a:p>
          <a:p>
            <a:pPr>
              <a:buFont typeface="Wingdings" panose="05000000000000000000" pitchFamily="2" charset="2"/>
              <a:buChar char="q"/>
            </a:pPr>
            <a:r>
              <a:rPr lang="en-US" sz="2600" dirty="0">
                <a:solidFill>
                  <a:schemeClr val="tx1"/>
                </a:solidFill>
              </a:rPr>
              <a:t>Calculate</a:t>
            </a:r>
          </a:p>
          <a:p>
            <a:pPr>
              <a:buFont typeface="Wingdings" panose="05000000000000000000" pitchFamily="2" charset="2"/>
              <a:buChar char="q"/>
            </a:pPr>
            <a:r>
              <a:rPr lang="en-US" sz="2600" dirty="0">
                <a:solidFill>
                  <a:schemeClr val="tx1"/>
                </a:solidFill>
              </a:rPr>
              <a:t>Assess</a:t>
            </a:r>
            <a:r>
              <a:rPr lang="en-US" sz="2400" dirty="0">
                <a:solidFill>
                  <a:schemeClr val="tx1"/>
                </a:solidFill>
              </a:rPr>
              <a:t>							</a:t>
            </a:r>
            <a:endParaRPr lang="en-US" dirty="0">
              <a:solidFill>
                <a:schemeClr val="tx1"/>
              </a:solidFill>
            </a:endParaRPr>
          </a:p>
          <a:p>
            <a:endParaRPr lang="en-US" dirty="0">
              <a:solidFill>
                <a:schemeClr val="tx1"/>
              </a:solidFill>
            </a:endParaRPr>
          </a:p>
        </p:txBody>
      </p:sp>
      <p:sp>
        <p:nvSpPr>
          <p:cNvPr id="15" name="TextBox 14">
            <a:extLst>
              <a:ext uri="{FF2B5EF4-FFF2-40B4-BE49-F238E27FC236}">
                <a16:creationId xmlns:a16="http://schemas.microsoft.com/office/drawing/2014/main" id="{AB38A847-9F18-49BD-9333-892ACA6E7817}"/>
              </a:ext>
            </a:extLst>
          </p:cNvPr>
          <p:cNvSpPr txBox="1"/>
          <p:nvPr/>
        </p:nvSpPr>
        <p:spPr>
          <a:xfrm>
            <a:off x="7483151" y="7788464"/>
            <a:ext cx="3043852" cy="369332"/>
          </a:xfrm>
          <a:prstGeom prst="rect">
            <a:avLst/>
          </a:prstGeom>
          <a:noFill/>
        </p:spPr>
        <p:txBody>
          <a:bodyPr wrap="square" rtlCol="0">
            <a:spAutoFit/>
          </a:bodyPr>
          <a:lstStyle/>
          <a:p>
            <a:r>
              <a:rPr lang="en-US" sz="900" dirty="0">
                <a:hlinkClick r:id="rId5" tooltip="http://team-wild.com/training/"/>
              </a:rPr>
              <a:t>This Photo</a:t>
            </a:r>
            <a:r>
              <a:rPr lang="en-US" sz="900" dirty="0"/>
              <a:t> by Unknown Author is licensed under </a:t>
            </a:r>
            <a:r>
              <a:rPr lang="en-US" sz="900" dirty="0">
                <a:hlinkClick r:id="rId6" tooltip="https://creativecommons.org/licenses/by-nc-nd/3.0/"/>
              </a:rPr>
              <a:t>CC BY-NC-ND</a:t>
            </a:r>
            <a:endParaRPr lang="en-US" sz="900" dirty="0"/>
          </a:p>
        </p:txBody>
      </p:sp>
      <p:sp>
        <p:nvSpPr>
          <p:cNvPr id="6" name="TextBox 5">
            <a:extLst>
              <a:ext uri="{FF2B5EF4-FFF2-40B4-BE49-F238E27FC236}">
                <a16:creationId xmlns:a16="http://schemas.microsoft.com/office/drawing/2014/main" id="{A9382478-8AF4-4BBD-87FD-D421D91BE41C}"/>
              </a:ext>
            </a:extLst>
          </p:cNvPr>
          <p:cNvSpPr txBox="1"/>
          <p:nvPr/>
        </p:nvSpPr>
        <p:spPr>
          <a:xfrm>
            <a:off x="1026942" y="2612738"/>
            <a:ext cx="5753686" cy="4431983"/>
          </a:xfrm>
          <a:prstGeom prst="rect">
            <a:avLst/>
          </a:prstGeom>
          <a:noFill/>
        </p:spPr>
        <p:txBody>
          <a:bodyPr wrap="square" rtlCol="0">
            <a:spAutoFit/>
          </a:bodyPr>
          <a:lstStyle/>
          <a:p>
            <a:r>
              <a:rPr lang="en-US" sz="2400" dirty="0"/>
              <a:t>Education:</a:t>
            </a:r>
          </a:p>
          <a:p>
            <a:pPr>
              <a:buFont typeface="Arial" panose="020B0604020202020204" pitchFamily="34" charset="0"/>
              <a:buChar char="•"/>
            </a:pPr>
            <a:r>
              <a:rPr lang="en-US" sz="2400" dirty="0"/>
              <a:t> 4 years undergrad Bachelors degree</a:t>
            </a:r>
          </a:p>
          <a:p>
            <a:pPr>
              <a:buFont typeface="Arial" panose="020B0604020202020204" pitchFamily="34" charset="0"/>
              <a:buChar char="•"/>
            </a:pPr>
            <a:endParaRPr lang="en-US" sz="2400" dirty="0"/>
          </a:p>
          <a:p>
            <a:pPr>
              <a:buFont typeface="Arial" panose="020B0604020202020204" pitchFamily="34" charset="0"/>
              <a:buChar char="•"/>
            </a:pPr>
            <a:r>
              <a:rPr lang="en-US" sz="2400" dirty="0"/>
              <a:t> Masters degree in Nutrition</a:t>
            </a:r>
          </a:p>
          <a:p>
            <a:endParaRPr lang="en-US" sz="2400" dirty="0"/>
          </a:p>
          <a:p>
            <a:pPr>
              <a:buFont typeface="Arial" panose="020B0604020202020204" pitchFamily="34" charset="0"/>
              <a:buChar char="•"/>
            </a:pPr>
            <a:r>
              <a:rPr lang="en-US" sz="2400" dirty="0"/>
              <a:t>Doctoral degree</a:t>
            </a:r>
          </a:p>
          <a:p>
            <a:endParaRPr lang="en-US" sz="2400" dirty="0"/>
          </a:p>
          <a:p>
            <a:pPr>
              <a:buFont typeface="Arial" panose="020B0604020202020204" pitchFamily="34" charset="0"/>
              <a:buChar char="•"/>
            </a:pPr>
            <a:r>
              <a:rPr lang="en-US" sz="2400" dirty="0"/>
              <a:t>Research training and postdoctoral experience </a:t>
            </a:r>
          </a:p>
          <a:p>
            <a:endParaRPr lang="en-US" sz="2400" dirty="0"/>
          </a:p>
          <a:p>
            <a:endParaRPr lang="en-US" dirty="0"/>
          </a:p>
        </p:txBody>
      </p:sp>
      <p:sp>
        <p:nvSpPr>
          <p:cNvPr id="12" name="TextBox 11">
            <a:extLst>
              <a:ext uri="{FF2B5EF4-FFF2-40B4-BE49-F238E27FC236}">
                <a16:creationId xmlns:a16="http://schemas.microsoft.com/office/drawing/2014/main" id="{16058243-9170-4750-9514-9AFC66273C61}"/>
              </a:ext>
            </a:extLst>
          </p:cNvPr>
          <p:cNvSpPr txBox="1"/>
          <p:nvPr/>
        </p:nvSpPr>
        <p:spPr>
          <a:xfrm>
            <a:off x="3903785" y="6243935"/>
            <a:ext cx="3912170" cy="369332"/>
          </a:xfrm>
          <a:prstGeom prst="rect">
            <a:avLst/>
          </a:prstGeom>
          <a:noFill/>
        </p:spPr>
        <p:txBody>
          <a:bodyPr wrap="square" rtlCol="0">
            <a:spAutoFit/>
          </a:bodyPr>
          <a:lstStyle/>
          <a:p>
            <a:pPr algn="ctr"/>
            <a:r>
              <a:rPr lang="en-US" dirty="0"/>
              <a:t>Annual Median Salary $154,306</a:t>
            </a:r>
          </a:p>
        </p:txBody>
      </p:sp>
      <p:pic>
        <p:nvPicPr>
          <p:cNvPr id="8" name="Picture 7" descr="A group of oranges on a table&#10;&#10;Description automatically generated">
            <a:extLst>
              <a:ext uri="{FF2B5EF4-FFF2-40B4-BE49-F238E27FC236}">
                <a16:creationId xmlns:a16="http://schemas.microsoft.com/office/drawing/2014/main" id="{6A7DF60B-5D82-4A5B-BDDE-00D077E2D73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90022" y="3910818"/>
            <a:ext cx="2176718" cy="2145323"/>
          </a:xfrm>
          <a:prstGeom prst="rect">
            <a:avLst/>
          </a:prstGeom>
        </p:spPr>
      </p:pic>
      <p:sp>
        <p:nvSpPr>
          <p:cNvPr id="9" name="TextBox 8">
            <a:extLst>
              <a:ext uri="{FF2B5EF4-FFF2-40B4-BE49-F238E27FC236}">
                <a16:creationId xmlns:a16="http://schemas.microsoft.com/office/drawing/2014/main" id="{59D26821-90E5-42CD-96E6-97B476D7079D}"/>
              </a:ext>
            </a:extLst>
          </p:cNvPr>
          <p:cNvSpPr txBox="1"/>
          <p:nvPr/>
        </p:nvSpPr>
        <p:spPr>
          <a:xfrm>
            <a:off x="9093086" y="6059269"/>
            <a:ext cx="2071971" cy="369332"/>
          </a:xfrm>
          <a:prstGeom prst="rect">
            <a:avLst/>
          </a:prstGeom>
          <a:noFill/>
        </p:spPr>
        <p:txBody>
          <a:bodyPr wrap="square" rtlCol="0">
            <a:spAutoFit/>
          </a:bodyPr>
          <a:lstStyle/>
          <a:p>
            <a:r>
              <a:rPr lang="en-US" sz="900" dirty="0">
                <a:hlinkClick r:id="rId8" tooltip="https://www.medicalpressopenaccess.com/International-Journal-of-Food-Sciences-and-Nutrition-Research-/About-journal"/>
              </a:rPr>
              <a:t>This Photo</a:t>
            </a:r>
            <a:r>
              <a:rPr lang="en-US" sz="900" dirty="0"/>
              <a:t> by Unknown Author is licensed under </a:t>
            </a:r>
            <a:r>
              <a:rPr lang="en-US" sz="900" dirty="0">
                <a:hlinkClick r:id="rId9" tooltip="https://creativecommons.org/licenses/by-nc/3.0/"/>
              </a:rPr>
              <a:t>CC BY-NC</a:t>
            </a:r>
            <a:endParaRPr lang="en-US" sz="900" dirty="0"/>
          </a:p>
        </p:txBody>
      </p:sp>
      <p:pic>
        <p:nvPicPr>
          <p:cNvPr id="16" name="Audio 15">
            <a:hlinkClick r:id="" action="ppaction://media"/>
            <a:extLst>
              <a:ext uri="{FF2B5EF4-FFF2-40B4-BE49-F238E27FC236}">
                <a16:creationId xmlns:a16="http://schemas.microsoft.com/office/drawing/2014/main" id="{81E9A14A-049D-42B0-BE2E-08722BC804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9992233"/>
      </p:ext>
    </p:extLst>
  </p:cSld>
  <p:clrMapOvr>
    <a:masterClrMapping/>
  </p:clrMapOvr>
  <mc:AlternateContent xmlns:mc="http://schemas.openxmlformats.org/markup-compatibility/2006" xmlns:p159="http://schemas.microsoft.com/office/powerpoint/2015/09/main">
    <mc:Choice Requires="p159">
      <p:transition advTm="251530">
        <p159:morph option="byObject"/>
      </p:transition>
    </mc:Choice>
    <mc:Fallback xmlns="">
      <p:transition advTm="251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6203-48C6-4CF0-BD55-E10A8D44EA4D}"/>
              </a:ext>
            </a:extLst>
          </p:cNvPr>
          <p:cNvSpPr>
            <a:spLocks noGrp="1"/>
          </p:cNvSpPr>
          <p:nvPr>
            <p:ph type="title"/>
          </p:nvPr>
        </p:nvSpPr>
        <p:spPr>
          <a:xfrm>
            <a:off x="1151368" y="886266"/>
            <a:ext cx="9453862" cy="1181686"/>
          </a:xfrm>
        </p:spPr>
        <p:txBody>
          <a:bodyPr/>
          <a:lstStyle/>
          <a:p>
            <a:r>
              <a:rPr lang="en-US" b="1" dirty="0">
                <a:latin typeface="Arial" panose="020B0604020202020204" pitchFamily="34" charset="0"/>
                <a:cs typeface="Arial" panose="020B0604020202020204" pitchFamily="34" charset="0"/>
              </a:rPr>
              <a:t>Skills &amp; Competencies </a:t>
            </a:r>
            <a:br>
              <a:rPr lang="en-US" b="1" dirty="0"/>
            </a:br>
            <a:endParaRPr lang="en-US" sz="1800" b="1"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BEDC9A6-454F-43D6-B7CA-46F2239E78BA}"/>
              </a:ext>
            </a:extLst>
          </p:cNvPr>
          <p:cNvSpPr>
            <a:spLocks noGrp="1"/>
          </p:cNvSpPr>
          <p:nvPr>
            <p:ph sz="half" idx="1"/>
          </p:nvPr>
        </p:nvSpPr>
        <p:spPr>
          <a:xfrm>
            <a:off x="1151367" y="2307101"/>
            <a:ext cx="9680755" cy="4248443"/>
          </a:xfrm>
        </p:spPr>
        <p:txBody>
          <a:bodyPr>
            <a:noAutofit/>
          </a:bodyPr>
          <a:lstStyle/>
          <a:p>
            <a:pPr marL="0" indent="0">
              <a:buNone/>
            </a:pPr>
            <a:r>
              <a:rPr lang="en-US" b="1" dirty="0">
                <a:solidFill>
                  <a:schemeClr val="tx1"/>
                </a:solidFill>
                <a:latin typeface="Arial" panose="020B0604020202020204" pitchFamily="34" charset="0"/>
                <a:cs typeface="Arial" panose="020B0604020202020204" pitchFamily="34" charset="0"/>
              </a:rPr>
              <a:t>Dietitians and nutritionists need certain </a:t>
            </a:r>
            <a:r>
              <a:rPr lang="en-US"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soft skills</a:t>
            </a:r>
            <a:r>
              <a:rPr lang="en-US" b="1" dirty="0">
                <a:solidFill>
                  <a:schemeClr val="tx1"/>
                </a:solidFill>
                <a:latin typeface="Arial" panose="020B0604020202020204" pitchFamily="34" charset="0"/>
                <a:cs typeface="Arial" panose="020B0604020202020204" pitchFamily="34" charset="0"/>
              </a:rPr>
              <a:t> in order to effectively work with patients &amp; put their knowledge of diet &amp; nutrition to use. Some of these skills include:</a:t>
            </a:r>
            <a:br>
              <a:rPr lang="en-US" sz="3200" b="1" dirty="0">
                <a:solidFill>
                  <a:schemeClr val="tx1"/>
                </a:solidFill>
                <a:latin typeface="Arial" panose="020B0604020202020204" pitchFamily="34" charset="0"/>
                <a:cs typeface="Arial" panose="020B0604020202020204" pitchFamily="34" charset="0"/>
              </a:rPr>
            </a:br>
            <a:endParaRPr lang="en-US" sz="3200" b="1" dirty="0">
              <a:solidFill>
                <a:schemeClr val="tx1"/>
              </a:solidFill>
              <a:latin typeface="Arial" panose="020B0604020202020204" pitchFamily="34" charset="0"/>
              <a:cs typeface="Arial" panose="020B0604020202020204" pitchFamily="34" charset="0"/>
            </a:endParaRPr>
          </a:p>
          <a:p>
            <a:r>
              <a:rPr lang="en-US" sz="2400" b="1" u="sn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Active listening</a:t>
            </a:r>
            <a:endParaRPr lang="en-US" sz="2400"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Verbal communication</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Interpersonal Skills</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Time management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Organizational skills</a:t>
            </a:r>
            <a:endParaRPr lang="en-US" sz="2400" b="1" dirty="0">
              <a:solidFill>
                <a:schemeClr val="tx1"/>
              </a:solidFill>
              <a:latin typeface="Arial" panose="020B0604020202020204" pitchFamily="34" charset="0"/>
              <a:cs typeface="Arial" panose="020B0604020202020204" pitchFamily="34" charset="0"/>
            </a:endParaRPr>
          </a:p>
          <a:p>
            <a:r>
              <a:rPr lang="en-US" sz="2400" b="1" u="sng" dirty="0">
                <a:solidFill>
                  <a:schemeClr val="tx1"/>
                </a:solidFill>
                <a:latin typeface="Arial" panose="020B0604020202020204" pitchFamily="34" charset="0"/>
                <a:cs typeface="Arial" panose="020B0604020202020204" pitchFamily="34" charset="0"/>
              </a:rPr>
              <a:t>Work independently</a:t>
            </a:r>
            <a:endParaRPr lang="en-US" sz="2400" dirty="0">
              <a:solidFill>
                <a:schemeClr val="tx1"/>
              </a:solidFill>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3976871F-C6A7-42FE-AD4E-7F8141F0C0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pic>
        <p:nvPicPr>
          <p:cNvPr id="5" name="Picture 4" descr="A group of people looking at a computer&#10;&#10;Description automatically generated">
            <a:extLst>
              <a:ext uri="{FF2B5EF4-FFF2-40B4-BE49-F238E27FC236}">
                <a16:creationId xmlns:a16="http://schemas.microsoft.com/office/drawing/2014/main" id="{AA3BAB3D-30C0-4421-BF84-6BDB940642A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721448" y="3381073"/>
            <a:ext cx="4280682" cy="2853788"/>
          </a:xfrm>
          <a:prstGeom prst="rect">
            <a:avLst/>
          </a:prstGeom>
        </p:spPr>
      </p:pic>
      <p:sp>
        <p:nvSpPr>
          <p:cNvPr id="6" name="TextBox 5">
            <a:extLst>
              <a:ext uri="{FF2B5EF4-FFF2-40B4-BE49-F238E27FC236}">
                <a16:creationId xmlns:a16="http://schemas.microsoft.com/office/drawing/2014/main" id="{629D5DDF-9B49-4E2A-84AB-4D72CE805789}"/>
              </a:ext>
            </a:extLst>
          </p:cNvPr>
          <p:cNvSpPr txBox="1"/>
          <p:nvPr/>
        </p:nvSpPr>
        <p:spPr>
          <a:xfrm>
            <a:off x="5721448" y="6418105"/>
            <a:ext cx="4280682" cy="230832"/>
          </a:xfrm>
          <a:prstGeom prst="rect">
            <a:avLst/>
          </a:prstGeom>
          <a:noFill/>
        </p:spPr>
        <p:txBody>
          <a:bodyPr wrap="square" rtlCol="0">
            <a:spAutoFit/>
          </a:bodyPr>
          <a:lstStyle/>
          <a:p>
            <a:r>
              <a:rPr lang="en-US" sz="900">
                <a:hlinkClick r:id="rId13" tooltip="https://www.eupati.eu/advocacy/active-listening-patient-way-forward/"/>
              </a:rPr>
              <a:t>This Photo</a:t>
            </a:r>
            <a:r>
              <a:rPr lang="en-US" sz="900"/>
              <a:t> by Unknown Author is licensed under </a:t>
            </a:r>
            <a:r>
              <a:rPr lang="en-US" sz="900">
                <a:hlinkClick r:id="rId14" tooltip="https://creativecommons.org/licenses/by-nc-sa/3.0/"/>
              </a:rPr>
              <a:t>CC BY-SA-NC</a:t>
            </a:r>
            <a:endParaRPr lang="en-US" sz="900"/>
          </a:p>
        </p:txBody>
      </p:sp>
    </p:spTree>
    <p:extLst>
      <p:ext uri="{BB962C8B-B14F-4D97-AF65-F5344CB8AC3E}">
        <p14:creationId xmlns:p14="http://schemas.microsoft.com/office/powerpoint/2010/main" val="1202236390"/>
      </p:ext>
    </p:extLst>
  </p:cSld>
  <p:clrMapOvr>
    <a:masterClrMapping/>
  </p:clrMapOvr>
  <mc:AlternateContent xmlns:mc="http://schemas.openxmlformats.org/markup-compatibility/2006" xmlns:p159="http://schemas.microsoft.com/office/powerpoint/2015/09/main">
    <mc:Choice Requires="p159">
      <p:transition advTm="24708">
        <p159:morph option="byObject"/>
      </p:transition>
    </mc:Choice>
    <mc:Fallback xmlns="">
      <p:transition advTm="24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2B66-B3DA-4EB1-86FE-B8976FFC5750}"/>
              </a:ext>
            </a:extLst>
          </p:cNvPr>
          <p:cNvSpPr>
            <a:spLocks noGrp="1"/>
          </p:cNvSpPr>
          <p:nvPr>
            <p:ph type="title"/>
          </p:nvPr>
        </p:nvSpPr>
        <p:spPr>
          <a:xfrm>
            <a:off x="1154954" y="947920"/>
            <a:ext cx="8761413" cy="728480"/>
          </a:xfrm>
        </p:spPr>
        <p:txBody>
          <a:bodyPr/>
          <a:lstStyle/>
          <a:p>
            <a:r>
              <a:rPr lang="en-US" dirty="0">
                <a:latin typeface="Arial" panose="020B0604020202020204" pitchFamily="34" charset="0"/>
                <a:cs typeface="Arial" panose="020B0604020202020204" pitchFamily="34" charset="0"/>
              </a:rPr>
              <a:t>COLLEGES IN OREGON</a:t>
            </a:r>
            <a:r>
              <a:rPr lang="en-US" dirty="0"/>
              <a:t>		</a:t>
            </a:r>
          </a:p>
        </p:txBody>
      </p:sp>
      <p:sp>
        <p:nvSpPr>
          <p:cNvPr id="7" name="Content Placeholder 6">
            <a:extLst>
              <a:ext uri="{FF2B5EF4-FFF2-40B4-BE49-F238E27FC236}">
                <a16:creationId xmlns:a16="http://schemas.microsoft.com/office/drawing/2014/main" id="{822240AD-EAFB-4668-95E4-3D10A25FACDD}"/>
              </a:ext>
            </a:extLst>
          </p:cNvPr>
          <p:cNvSpPr>
            <a:spLocks noGrp="1"/>
          </p:cNvSpPr>
          <p:nvPr>
            <p:ph sz="half" idx="2"/>
          </p:nvPr>
        </p:nvSpPr>
        <p:spPr>
          <a:xfrm>
            <a:off x="1068220" y="2338570"/>
            <a:ext cx="10431262" cy="3988090"/>
          </a:xfrm>
        </p:spPr>
        <p:txBody>
          <a:bodyPr>
            <a:normAutofit/>
          </a:bodyPr>
          <a:lstStyle/>
          <a:p>
            <a:pPr>
              <a:buFont typeface="Wingdings" panose="05000000000000000000" pitchFamily="2" charset="2"/>
              <a:buChar char="§"/>
            </a:pPr>
            <a:r>
              <a:rPr lang="en-US" sz="2000" dirty="0">
                <a:latin typeface="Arial" panose="020B0604020202020204" pitchFamily="34" charset="0"/>
                <a:cs typeface="Arial" panose="020B0604020202020204" pitchFamily="34" charset="0"/>
              </a:rPr>
              <a:t>Portland State University, Portland, OR. – Food Service Systems/Administration Management/Foods &amp; Nutrition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Oregon Health &amp; Science University, Portland, OR. – Clinical Nutrition/Nutritionist/Dietitian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Central Oregon Community College, Bend, OR. – Dietetics, Dietitian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Oregon State University, Corvallis, OR. – Foods, Nutrition &amp; Wellness Studies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National University of Natural Medicine, Portland, OR. – Clinical Nutrition/Nutritionist</a:t>
            </a:r>
            <a:endParaRPr lang="en-US" sz="2000" dirty="0"/>
          </a:p>
          <a:p>
            <a:pPr marL="0" indent="0">
              <a:buNone/>
            </a:pPr>
            <a:endParaRPr lang="en-US" sz="1400" dirty="0"/>
          </a:p>
        </p:txBody>
      </p:sp>
      <p:pic>
        <p:nvPicPr>
          <p:cNvPr id="9" name="Picture 8">
            <a:extLst>
              <a:ext uri="{FF2B5EF4-FFF2-40B4-BE49-F238E27FC236}">
                <a16:creationId xmlns:a16="http://schemas.microsoft.com/office/drawing/2014/main" id="{27ED5EB1-7A28-4F8A-9320-99991396E44A}"/>
              </a:ext>
            </a:extLst>
          </p:cNvPr>
          <p:cNvPicPr>
            <a:picLocks noChangeAspect="1"/>
          </p:cNvPicPr>
          <p:nvPr/>
        </p:nvPicPr>
        <p:blipFill>
          <a:blip r:embed="rId5"/>
          <a:stretch>
            <a:fillRect/>
          </a:stretch>
        </p:blipFill>
        <p:spPr>
          <a:xfrm>
            <a:off x="8965205" y="610525"/>
            <a:ext cx="1114425" cy="1390650"/>
          </a:xfrm>
          <a:prstGeom prst="rect">
            <a:avLst/>
          </a:prstGeom>
        </p:spPr>
      </p:pic>
      <p:pic>
        <p:nvPicPr>
          <p:cNvPr id="1032" name="Picture 8" descr="Image result for portland state university logo">
            <a:extLst>
              <a:ext uri="{FF2B5EF4-FFF2-40B4-BE49-F238E27FC236}">
                <a16:creationId xmlns:a16="http://schemas.microsoft.com/office/drawing/2014/main" id="{DA28277A-DC23-4067-B4B9-0A6B76716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8143" y="5564486"/>
            <a:ext cx="2304661" cy="691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drawing&#10;&#10;Description automatically generated">
            <a:extLst>
              <a:ext uri="{FF2B5EF4-FFF2-40B4-BE49-F238E27FC236}">
                <a16:creationId xmlns:a16="http://schemas.microsoft.com/office/drawing/2014/main" id="{6706DACF-AA59-4B75-83FE-593520B7FB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326" y="5307043"/>
            <a:ext cx="2524501" cy="823170"/>
          </a:xfrm>
          <a:prstGeom prst="rect">
            <a:avLst/>
          </a:prstGeom>
        </p:spPr>
      </p:pic>
      <p:pic>
        <p:nvPicPr>
          <p:cNvPr id="1034" name="Picture 10" descr="Image result for central oregon community college logo">
            <a:extLst>
              <a:ext uri="{FF2B5EF4-FFF2-40B4-BE49-F238E27FC236}">
                <a16:creationId xmlns:a16="http://schemas.microsoft.com/office/drawing/2014/main" id="{7B5FEAD9-98C8-44FF-8953-CC212F1C3B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130" y="5206015"/>
            <a:ext cx="2524501" cy="823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National University of Natural Medicine, Portland, OR logo">
            <a:extLst>
              <a:ext uri="{FF2B5EF4-FFF2-40B4-BE49-F238E27FC236}">
                <a16:creationId xmlns:a16="http://schemas.microsoft.com/office/drawing/2014/main" id="{108EAC59-748A-4DF9-ACCA-62B8B6B28C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4554" y="5227228"/>
            <a:ext cx="2096681" cy="147565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5C7AEAB-3BA9-438A-B77D-E9314330D3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7865845"/>
      </p:ext>
    </p:extLst>
  </p:cSld>
  <p:clrMapOvr>
    <a:masterClrMapping/>
  </p:clrMapOvr>
  <mc:AlternateContent xmlns:mc="http://schemas.openxmlformats.org/markup-compatibility/2006" xmlns:p159="http://schemas.microsoft.com/office/powerpoint/2015/09/main">
    <mc:Choice Requires="p159">
      <p:transition advTm="19381">
        <p159:morph option="byObject"/>
      </p:transition>
    </mc:Choice>
    <mc:Fallback xmlns="">
      <p:transition advTm="19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76C2-E4BB-449A-AFCA-0225E518D4FB}"/>
              </a:ext>
            </a:extLst>
          </p:cNvPr>
          <p:cNvSpPr>
            <a:spLocks noGrp="1"/>
          </p:cNvSpPr>
          <p:nvPr>
            <p:ph type="ctrTitle"/>
          </p:nvPr>
        </p:nvSpPr>
        <p:spPr>
          <a:xfrm>
            <a:off x="1154955" y="1219201"/>
            <a:ext cx="8825658" cy="861420"/>
          </a:xfrm>
        </p:spPr>
        <p:txBody>
          <a:bodyPr/>
          <a:lstStyle/>
          <a:p>
            <a:pPr algn="ctr"/>
            <a:r>
              <a:rPr lang="en-US" sz="3600" dirty="0">
                <a:solidFill>
                  <a:schemeClr val="tx1"/>
                </a:solidFill>
                <a:latin typeface="Arial" panose="020B0604020202020204" pitchFamily="34" charset="0"/>
                <a:cs typeface="Arial" panose="020B0604020202020204" pitchFamily="34" charset="0"/>
              </a:rPr>
              <a:t>WHAT IS HEALTHY NUTRITION?</a:t>
            </a:r>
          </a:p>
        </p:txBody>
      </p:sp>
      <p:sp>
        <p:nvSpPr>
          <p:cNvPr id="3" name="Subtitle 2">
            <a:extLst>
              <a:ext uri="{FF2B5EF4-FFF2-40B4-BE49-F238E27FC236}">
                <a16:creationId xmlns:a16="http://schemas.microsoft.com/office/drawing/2014/main" id="{2AA4A043-3462-47CB-82ED-65FC3BBAF4F2}"/>
              </a:ext>
            </a:extLst>
          </p:cNvPr>
          <p:cNvSpPr>
            <a:spLocks noGrp="1"/>
          </p:cNvSpPr>
          <p:nvPr>
            <p:ph type="subTitle" idx="1"/>
          </p:nvPr>
        </p:nvSpPr>
        <p:spPr>
          <a:xfrm>
            <a:off x="1802167" y="2648875"/>
            <a:ext cx="4935984" cy="3086100"/>
          </a:xfrm>
        </p:spPr>
        <p:txBody>
          <a:bodyPr>
            <a:norm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Healthy nutrition means your body gets all of the nutrients, vitamins, and minerals is needs to work its best. </a:t>
            </a:r>
          </a:p>
          <a:p>
            <a:pPr algn="ctr"/>
            <a:endParaRPr lang="en-US" dirty="0"/>
          </a:p>
        </p:txBody>
      </p:sp>
      <p:pic>
        <p:nvPicPr>
          <p:cNvPr id="5" name="Picture 4" descr="A picture containing paper, food, cake, truck&#10;&#10;Description automatically generated">
            <a:extLst>
              <a:ext uri="{FF2B5EF4-FFF2-40B4-BE49-F238E27FC236}">
                <a16:creationId xmlns:a16="http://schemas.microsoft.com/office/drawing/2014/main" id="{1C8F1A1A-9FFF-4192-8777-CE0D669F5B0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357739" y="2281096"/>
            <a:ext cx="3467100" cy="3086100"/>
          </a:xfrm>
          <a:prstGeom prst="rect">
            <a:avLst/>
          </a:prstGeom>
        </p:spPr>
      </p:pic>
      <p:sp>
        <p:nvSpPr>
          <p:cNvPr id="6" name="TextBox 5">
            <a:extLst>
              <a:ext uri="{FF2B5EF4-FFF2-40B4-BE49-F238E27FC236}">
                <a16:creationId xmlns:a16="http://schemas.microsoft.com/office/drawing/2014/main" id="{01EE0B52-863F-4296-81B3-3AEA10B30FBA}"/>
              </a:ext>
            </a:extLst>
          </p:cNvPr>
          <p:cNvSpPr txBox="1"/>
          <p:nvPr/>
        </p:nvSpPr>
        <p:spPr>
          <a:xfrm>
            <a:off x="7482026" y="5383005"/>
            <a:ext cx="3467100" cy="369332"/>
          </a:xfrm>
          <a:prstGeom prst="rect">
            <a:avLst/>
          </a:prstGeom>
          <a:noFill/>
        </p:spPr>
        <p:txBody>
          <a:bodyPr wrap="square" rtlCol="0">
            <a:spAutoFit/>
          </a:bodyPr>
          <a:lstStyle/>
          <a:p>
            <a:r>
              <a:rPr lang="en-US" sz="900" dirty="0">
                <a:hlinkClick r:id="rId6" tooltip="http://bilinguandia.blogspot.com/2012/01/unit-8-healthy-life.html"/>
              </a:rPr>
              <a:t>This Photo</a:t>
            </a:r>
            <a:r>
              <a:rPr lang="en-US" sz="900" dirty="0"/>
              <a:t> by Unknown Author is licensed under </a:t>
            </a:r>
            <a:r>
              <a:rPr lang="en-US" sz="900" dirty="0">
                <a:hlinkClick r:id="rId7" tooltip="https://creativecommons.org/licenses/by-nc-nd/3.0/"/>
              </a:rPr>
              <a:t>CC BY-NC-ND</a:t>
            </a:r>
            <a:endParaRPr lang="en-US" sz="900" dirty="0"/>
          </a:p>
        </p:txBody>
      </p:sp>
      <p:pic>
        <p:nvPicPr>
          <p:cNvPr id="4" name="Audio 3">
            <a:hlinkClick r:id="" action="ppaction://media"/>
            <a:extLst>
              <a:ext uri="{FF2B5EF4-FFF2-40B4-BE49-F238E27FC236}">
                <a16:creationId xmlns:a16="http://schemas.microsoft.com/office/drawing/2014/main" id="{292E81D8-EE97-4149-832A-2E0DD2BF9E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1993228"/>
      </p:ext>
    </p:extLst>
  </p:cSld>
  <p:clrMapOvr>
    <a:masterClrMapping/>
  </p:clrMapOvr>
  <mc:AlternateContent xmlns:mc="http://schemas.openxmlformats.org/markup-compatibility/2006" xmlns:p159="http://schemas.microsoft.com/office/powerpoint/2015/09/main">
    <mc:Choice Requires="p159">
      <p:transition advTm="29060">
        <p159:morph option="byObject"/>
      </p:transition>
    </mc:Choice>
    <mc:Fallback xmlns="">
      <p:transition advTm="29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76C2-E4BB-449A-AFCA-0225E518D4FB}"/>
              </a:ext>
            </a:extLst>
          </p:cNvPr>
          <p:cNvSpPr>
            <a:spLocks noGrp="1"/>
          </p:cNvSpPr>
          <p:nvPr>
            <p:ph type="ctrTitle"/>
          </p:nvPr>
        </p:nvSpPr>
        <p:spPr>
          <a:xfrm>
            <a:off x="1154955" y="901083"/>
            <a:ext cx="8825658" cy="688020"/>
          </a:xfrm>
        </p:spPr>
        <p:txBody>
          <a:bodyPr/>
          <a:lstStyle/>
          <a:p>
            <a:pPr algn="ctr"/>
            <a:r>
              <a:rPr lang="en-US" sz="3600" dirty="0">
                <a:solidFill>
                  <a:schemeClr val="tx1"/>
                </a:solidFill>
              </a:rPr>
              <a:t>WHY IS A HEALTHY DIET IMPORTANT?</a:t>
            </a:r>
          </a:p>
        </p:txBody>
      </p:sp>
      <p:sp>
        <p:nvSpPr>
          <p:cNvPr id="3" name="Subtitle 2">
            <a:extLst>
              <a:ext uri="{FF2B5EF4-FFF2-40B4-BE49-F238E27FC236}">
                <a16:creationId xmlns:a16="http://schemas.microsoft.com/office/drawing/2014/main" id="{2AA4A043-3462-47CB-82ED-65FC3BBAF4F2}"/>
              </a:ext>
            </a:extLst>
          </p:cNvPr>
          <p:cNvSpPr>
            <a:spLocks noGrp="1"/>
          </p:cNvSpPr>
          <p:nvPr>
            <p:ph type="subTitle" idx="1"/>
          </p:nvPr>
        </p:nvSpPr>
        <p:spPr>
          <a:xfrm>
            <a:off x="1122164" y="1961172"/>
            <a:ext cx="4845503" cy="1983545"/>
          </a:xfrm>
        </p:spPr>
        <p:txBody>
          <a:bodyPr>
            <a:normAutofit/>
          </a:bodyPr>
          <a:lstStyle/>
          <a:p>
            <a:pPr algn="ctr"/>
            <a:r>
              <a:rPr lang="en-US" sz="2400" b="1" dirty="0">
                <a:solidFill>
                  <a:schemeClr val="bg1"/>
                </a:solidFill>
              </a:rPr>
              <a:t>Poor Nutrition Is Making Our Nation Sick</a:t>
            </a:r>
          </a:p>
          <a:p>
            <a:pPr algn="ctr"/>
            <a:endParaRPr lang="en-US" sz="2400" b="1" dirty="0">
              <a:solidFill>
                <a:schemeClr val="bg1"/>
              </a:solidFill>
            </a:endParaRPr>
          </a:p>
          <a:p>
            <a:pPr algn="ctr"/>
            <a:r>
              <a:rPr lang="en-US" sz="2400" b="1" dirty="0">
                <a:solidFill>
                  <a:schemeClr val="bg1"/>
                </a:solidFill>
              </a:rPr>
              <a:t>What can we do?</a:t>
            </a:r>
          </a:p>
          <a:p>
            <a:pPr algn="ctr"/>
            <a:endParaRPr lang="en-US" sz="2000" dirty="0">
              <a:solidFill>
                <a:schemeClr val="bg1"/>
              </a:solidFill>
            </a:endParaRPr>
          </a:p>
          <a:p>
            <a:pPr marL="285750" indent="-285750">
              <a:buFont typeface="Wingdings" panose="05000000000000000000" pitchFamily="2" charset="2"/>
              <a:buChar char="§"/>
            </a:pPr>
            <a:endParaRPr lang="en-US" sz="1600" dirty="0">
              <a:solidFill>
                <a:schemeClr val="bg1"/>
              </a:solidFill>
            </a:endParaRPr>
          </a:p>
          <a:p>
            <a:pPr marL="285750" indent="-285750">
              <a:buFont typeface="Wingdings" panose="05000000000000000000" pitchFamily="2" charset="2"/>
              <a:buChar char="§"/>
            </a:pPr>
            <a:endParaRPr lang="en-US" dirty="0">
              <a:solidFill>
                <a:schemeClr val="bg1"/>
              </a:solidFill>
            </a:endParaRPr>
          </a:p>
          <a:p>
            <a:pPr marL="285750" indent="-285750">
              <a:buFont typeface="Wingdings" panose="05000000000000000000" pitchFamily="2" charset="2"/>
              <a:buChar char="§"/>
            </a:pPr>
            <a:endParaRPr lang="en-US" dirty="0">
              <a:solidFill>
                <a:schemeClr val="bg1"/>
              </a:solidFill>
            </a:endParaRPr>
          </a:p>
          <a:p>
            <a:pPr marL="285750" indent="-285750">
              <a:buFont typeface="Wingdings" panose="05000000000000000000" pitchFamily="2" charset="2"/>
              <a:buChar char="§"/>
            </a:pPr>
            <a:endParaRPr lang="en-US" dirty="0">
              <a:solidFill>
                <a:schemeClr val="bg1"/>
              </a:solidFill>
            </a:endParaRPr>
          </a:p>
          <a:p>
            <a:pPr algn="ctr"/>
            <a:endParaRPr lang="en-US" dirty="0"/>
          </a:p>
        </p:txBody>
      </p:sp>
      <p:pic>
        <p:nvPicPr>
          <p:cNvPr id="5" name="Picture 4" descr="A bunch of fruit sitting on a table&#10;&#10;Description automatically generated">
            <a:extLst>
              <a:ext uri="{FF2B5EF4-FFF2-40B4-BE49-F238E27FC236}">
                <a16:creationId xmlns:a16="http://schemas.microsoft.com/office/drawing/2014/main" id="{8B540FB8-9349-48EC-B302-D54C34327ED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38060" y="2194561"/>
            <a:ext cx="4786241" cy="3190826"/>
          </a:xfrm>
          <a:prstGeom prst="rect">
            <a:avLst/>
          </a:prstGeom>
        </p:spPr>
      </p:pic>
      <p:sp>
        <p:nvSpPr>
          <p:cNvPr id="6" name="TextBox 5">
            <a:extLst>
              <a:ext uri="{FF2B5EF4-FFF2-40B4-BE49-F238E27FC236}">
                <a16:creationId xmlns:a16="http://schemas.microsoft.com/office/drawing/2014/main" id="{1D039662-A6EA-4458-A0E0-E564CF63EC31}"/>
              </a:ext>
            </a:extLst>
          </p:cNvPr>
          <p:cNvSpPr txBox="1"/>
          <p:nvPr/>
        </p:nvSpPr>
        <p:spPr>
          <a:xfrm>
            <a:off x="7420190" y="5385386"/>
            <a:ext cx="2291348" cy="369332"/>
          </a:xfrm>
          <a:prstGeom prst="rect">
            <a:avLst/>
          </a:prstGeom>
          <a:noFill/>
        </p:spPr>
        <p:txBody>
          <a:bodyPr wrap="square" rtlCol="0">
            <a:spAutoFit/>
          </a:bodyPr>
          <a:lstStyle/>
          <a:p>
            <a:r>
              <a:rPr lang="en-US" sz="900" dirty="0">
                <a:hlinkClick r:id="rId6" tooltip="https://ja.wikipedia.org/wiki/%E6%9E%9C%E7%89%A9"/>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9" name="Audio 8">
            <a:hlinkClick r:id="" action="ppaction://media"/>
            <a:extLst>
              <a:ext uri="{FF2B5EF4-FFF2-40B4-BE49-F238E27FC236}">
                <a16:creationId xmlns:a16="http://schemas.microsoft.com/office/drawing/2014/main" id="{CC8326D6-6BBA-458F-A617-6952682ECC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8245437"/>
      </p:ext>
    </p:extLst>
  </p:cSld>
  <p:clrMapOvr>
    <a:masterClrMapping/>
  </p:clrMapOvr>
  <mc:AlternateContent xmlns:mc="http://schemas.openxmlformats.org/markup-compatibility/2006" xmlns:p159="http://schemas.microsoft.com/office/powerpoint/2015/09/main">
    <mc:Choice Requires="p159">
      <p:transition advTm="37586">
        <p159:morph option="byObject"/>
      </p:transition>
    </mc:Choice>
    <mc:Fallback xmlns="">
      <p:transition advTm="37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50EF4C-990E-4D92-A821-6F742977C0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CCE1B593-017D-4CAA-9E64-92F5EF85F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02770E66-D79F-4ACD-BC33-0E7F0AA14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56AA266-8E32-41F2-9919-33D431005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6F4A4880-A86F-4398-AFEB-CC4A694A2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F1390FC-32F5-4255-B81D-CF5B0962D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7578884-2B62-4724-BFB5-9D1C15EC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A946BFE-691A-42A2-BB69-AC4A8BF45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9A446F7-DA1A-4333-A02F-32835A2DF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E66E302E-B50B-46D6-9540-94BCF70B3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DA34A87-5D28-4516-B280-4F078A3923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A02B72A2-60A1-41E3-AD56-D2EE44156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F63B918C-605E-4767-B8B8-07EE8E5149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87A15320-BE68-4368-9AEC-EB121AA1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25">
              <a:extLst>
                <a:ext uri="{FF2B5EF4-FFF2-40B4-BE49-F238E27FC236}">
                  <a16:creationId xmlns:a16="http://schemas.microsoft.com/office/drawing/2014/main" id="{1397429F-B09A-4755-85D6-5EF9C8EC1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E79C0060-574D-48A1-896F-3BFA9E1D9A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342DA2D2-7E39-48E7-956A-5C5702872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008AB3D2-317E-4043-A5BE-6D078F589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7BE6F4C2-B396-47DA-9B43-7CBC55B98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42099893-51D2-4FDD-A8B8-99DE6A1F9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9B387B19-E01F-4F0A-A984-04315236E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994735CE-14A3-4759-8BDD-55844E0DA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Rectangle 33">
              <a:extLst>
                <a:ext uri="{FF2B5EF4-FFF2-40B4-BE49-F238E27FC236}">
                  <a16:creationId xmlns:a16="http://schemas.microsoft.com/office/drawing/2014/main" id="{3CD1763A-E8CE-4920-B58C-F41A62C86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5">
              <a:extLst>
                <a:ext uri="{FF2B5EF4-FFF2-40B4-BE49-F238E27FC236}">
                  <a16:creationId xmlns:a16="http://schemas.microsoft.com/office/drawing/2014/main" id="{3C445311-D23D-4257-8441-7D9AE2DDBF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EACA76C2-E4BB-449A-AFCA-0225E518D4FB}"/>
              </a:ext>
            </a:extLst>
          </p:cNvPr>
          <p:cNvSpPr>
            <a:spLocks noGrp="1"/>
          </p:cNvSpPr>
          <p:nvPr>
            <p:ph type="ctrTitle"/>
          </p:nvPr>
        </p:nvSpPr>
        <p:spPr>
          <a:xfrm>
            <a:off x="994087" y="1130603"/>
            <a:ext cx="3342442" cy="4596794"/>
          </a:xfrm>
        </p:spPr>
        <p:txBody>
          <a:bodyPr vert="horz" lIns="91440" tIns="45720" rIns="91440" bIns="45720" rtlCol="0" anchor="ctr">
            <a:normAutofit/>
          </a:bodyPr>
          <a:lstStyle/>
          <a:p>
            <a:r>
              <a:rPr lang="en-US" sz="3200" dirty="0">
                <a:solidFill>
                  <a:srgbClr val="EBEBEB"/>
                </a:solidFill>
              </a:rPr>
              <a:t>Tips for Eating Well</a:t>
            </a:r>
          </a:p>
        </p:txBody>
      </p:sp>
      <p:sp>
        <p:nvSpPr>
          <p:cNvPr id="3" name="Subtitle 2">
            <a:extLst>
              <a:ext uri="{FF2B5EF4-FFF2-40B4-BE49-F238E27FC236}">
                <a16:creationId xmlns:a16="http://schemas.microsoft.com/office/drawing/2014/main" id="{2AA4A043-3462-47CB-82ED-65FC3BBAF4F2}"/>
              </a:ext>
            </a:extLst>
          </p:cNvPr>
          <p:cNvSpPr>
            <a:spLocks noGrp="1"/>
          </p:cNvSpPr>
          <p:nvPr>
            <p:ph type="subTitle" idx="1"/>
          </p:nvPr>
        </p:nvSpPr>
        <p:spPr>
          <a:xfrm>
            <a:off x="5290077" y="338167"/>
            <a:ext cx="5116495" cy="4157633"/>
          </a:xfrm>
        </p:spPr>
        <p:txBody>
          <a:bodyPr vert="horz" lIns="91440" tIns="45720" rIns="91440" bIns="45720" rtlCol="0" anchor="ctr">
            <a:normAutofit/>
          </a:bodyPr>
          <a:lstStyle/>
          <a:p>
            <a:pPr>
              <a:buFont typeface="Wingdings 3" charset="2"/>
              <a:buChar char=""/>
            </a:pPr>
            <a:endParaRPr lang="en-US" sz="2400" dirty="0">
              <a:solidFill>
                <a:schemeClr val="tx1">
                  <a:lumMod val="75000"/>
                  <a:lumOff val="25000"/>
                </a:schemeClr>
              </a:solidFill>
            </a:endParaRPr>
          </a:p>
          <a:p>
            <a:pPr marL="342900" indent="-342900">
              <a:buFont typeface="Arial" panose="020B0604020202020204" pitchFamily="34" charset="0"/>
              <a:buChar char="•"/>
            </a:pPr>
            <a:r>
              <a:rPr lang="en-US" sz="2400" b="1" dirty="0">
                <a:solidFill>
                  <a:schemeClr val="tx1">
                    <a:lumMod val="75000"/>
                    <a:lumOff val="25000"/>
                  </a:schemeClr>
                </a:solidFill>
              </a:rPr>
              <a:t>Eat plenty of fruit </a:t>
            </a:r>
          </a:p>
          <a:p>
            <a:pPr marL="342900" indent="-342900">
              <a:buFont typeface="Arial" panose="020B0604020202020204" pitchFamily="34" charset="0"/>
              <a:buChar char="•"/>
            </a:pPr>
            <a:r>
              <a:rPr lang="en-US" sz="2400" b="1" dirty="0">
                <a:solidFill>
                  <a:schemeClr val="tx1">
                    <a:lumMod val="75000"/>
                    <a:lumOff val="25000"/>
                  </a:schemeClr>
                </a:solidFill>
              </a:rPr>
              <a:t>Eat plenty of vegetables </a:t>
            </a:r>
          </a:p>
          <a:p>
            <a:pPr marL="342900" indent="-342900">
              <a:buFont typeface="Arial" panose="020B0604020202020204" pitchFamily="34" charset="0"/>
              <a:buChar char="•"/>
            </a:pPr>
            <a:r>
              <a:rPr lang="en-US" sz="2400" b="1" dirty="0">
                <a:solidFill>
                  <a:schemeClr val="tx1">
                    <a:lumMod val="75000"/>
                    <a:lumOff val="25000"/>
                  </a:schemeClr>
                </a:solidFill>
              </a:rPr>
              <a:t>Eat plenty of whole grains </a:t>
            </a:r>
          </a:p>
          <a:p>
            <a:pPr marL="342900" indent="-342900">
              <a:buFont typeface="Arial" panose="020B0604020202020204" pitchFamily="34" charset="0"/>
              <a:buChar char="•"/>
            </a:pPr>
            <a:r>
              <a:rPr lang="en-US" sz="2400" b="1" dirty="0">
                <a:solidFill>
                  <a:schemeClr val="tx1">
                    <a:lumMod val="75000"/>
                    <a:lumOff val="25000"/>
                  </a:schemeClr>
                </a:solidFill>
              </a:rPr>
              <a:t>Choose lean meats </a:t>
            </a:r>
          </a:p>
          <a:p>
            <a:pPr marL="342900" indent="-342900">
              <a:buFont typeface="Arial" panose="020B0604020202020204" pitchFamily="34" charset="0"/>
              <a:buChar char="•"/>
            </a:pPr>
            <a:r>
              <a:rPr lang="en-US" sz="2400" b="1" dirty="0">
                <a:solidFill>
                  <a:schemeClr val="tx1">
                    <a:lumMod val="75000"/>
                    <a:lumOff val="25000"/>
                  </a:schemeClr>
                </a:solidFill>
              </a:rPr>
              <a:t>Try other healthy foods such as fish, beans, and nuts.</a:t>
            </a:r>
          </a:p>
          <a:p>
            <a:pPr marL="285750" indent="-285750">
              <a:buFont typeface="Wingdings 3" charset="2"/>
              <a:buChar char=""/>
            </a:pPr>
            <a:endParaRPr lang="en-US" sz="2000" dirty="0">
              <a:solidFill>
                <a:schemeClr val="tx1">
                  <a:lumMod val="75000"/>
                  <a:lumOff val="25000"/>
                </a:schemeClr>
              </a:solidFill>
            </a:endParaRPr>
          </a:p>
          <a:p>
            <a:pPr marL="285750" indent="-285750">
              <a:buFont typeface="Wingdings 3" charset="2"/>
              <a:buChar char=""/>
            </a:pPr>
            <a:endParaRPr lang="en-US" sz="2000" dirty="0">
              <a:solidFill>
                <a:schemeClr val="tx1">
                  <a:lumMod val="75000"/>
                  <a:lumOff val="25000"/>
                </a:schemeClr>
              </a:solidFill>
            </a:endParaRPr>
          </a:p>
          <a:p>
            <a:pPr>
              <a:buFont typeface="Wingdings 3" charset="2"/>
              <a:buChar char=""/>
            </a:pPr>
            <a:endParaRPr lang="en-US" sz="2000" dirty="0">
              <a:solidFill>
                <a:schemeClr val="tx1">
                  <a:lumMod val="75000"/>
                  <a:lumOff val="25000"/>
                </a:schemeClr>
              </a:solidFill>
            </a:endParaRPr>
          </a:p>
        </p:txBody>
      </p:sp>
      <p:pic>
        <p:nvPicPr>
          <p:cNvPr id="4" name="Audio 3">
            <a:hlinkClick r:id="" action="ppaction://media"/>
            <a:extLst>
              <a:ext uri="{FF2B5EF4-FFF2-40B4-BE49-F238E27FC236}">
                <a16:creationId xmlns:a16="http://schemas.microsoft.com/office/drawing/2014/main" id="{A5C73432-6AC8-43D4-81EA-24BB7C1271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 name="Picture 5" descr="A pile of oranges sitting on a wooden surface&#10;&#10;Description automatically generated">
            <a:extLst>
              <a:ext uri="{FF2B5EF4-FFF2-40B4-BE49-F238E27FC236}">
                <a16:creationId xmlns:a16="http://schemas.microsoft.com/office/drawing/2014/main" id="{D29580FC-91B3-4AC2-90E8-C77BCA73F6F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402066" y="3316333"/>
            <a:ext cx="2961866" cy="3339504"/>
          </a:xfrm>
          <a:prstGeom prst="rect">
            <a:avLst/>
          </a:prstGeom>
        </p:spPr>
      </p:pic>
      <p:sp>
        <p:nvSpPr>
          <p:cNvPr id="7" name="TextBox 6">
            <a:extLst>
              <a:ext uri="{FF2B5EF4-FFF2-40B4-BE49-F238E27FC236}">
                <a16:creationId xmlns:a16="http://schemas.microsoft.com/office/drawing/2014/main" id="{4FF6D1F4-1B4E-4707-9AC2-BCD8FA5AC47F}"/>
              </a:ext>
            </a:extLst>
          </p:cNvPr>
          <p:cNvSpPr txBox="1"/>
          <p:nvPr/>
        </p:nvSpPr>
        <p:spPr>
          <a:xfrm>
            <a:off x="7444706" y="6988306"/>
            <a:ext cx="2961866" cy="369332"/>
          </a:xfrm>
          <a:prstGeom prst="rect">
            <a:avLst/>
          </a:prstGeom>
          <a:noFill/>
        </p:spPr>
        <p:txBody>
          <a:bodyPr wrap="square" rtlCol="0">
            <a:spAutoFit/>
          </a:bodyPr>
          <a:lstStyle/>
          <a:p>
            <a:r>
              <a:rPr lang="en-US" sz="900" dirty="0">
                <a:hlinkClick r:id="rId8" tooltip="https://en.wikipedia.org/wiki/Orange_(word)"/>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3850582645"/>
      </p:ext>
    </p:extLst>
  </p:cSld>
  <p:clrMapOvr>
    <a:masterClrMapping/>
  </p:clrMapOvr>
  <mc:AlternateContent xmlns:mc="http://schemas.openxmlformats.org/markup-compatibility/2006" xmlns:p159="http://schemas.microsoft.com/office/powerpoint/2015/09/main">
    <mc:Choice Requires="p159">
      <p:transition advTm="33956">
        <p159:morph option="byObject"/>
      </p:transition>
    </mc:Choice>
    <mc:Fallback xmlns="">
      <p:transition advTm="33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55BD-C6C3-4D48-A932-739E6CBA63A2}"/>
              </a:ext>
            </a:extLst>
          </p:cNvPr>
          <p:cNvSpPr>
            <a:spLocks noGrp="1"/>
          </p:cNvSpPr>
          <p:nvPr>
            <p:ph type="title"/>
          </p:nvPr>
        </p:nvSpPr>
        <p:spPr/>
        <p:txBody>
          <a:bodyPr/>
          <a:lstStyle/>
          <a:p>
            <a:r>
              <a:rPr lang="en-US" dirty="0"/>
              <a:t>Thank you for taking the time to learn about a Career in the field of Nutrition!</a:t>
            </a:r>
          </a:p>
        </p:txBody>
      </p:sp>
      <p:sp>
        <p:nvSpPr>
          <p:cNvPr id="3" name="Content Placeholder 2">
            <a:extLst>
              <a:ext uri="{FF2B5EF4-FFF2-40B4-BE49-F238E27FC236}">
                <a16:creationId xmlns:a16="http://schemas.microsoft.com/office/drawing/2014/main" id="{8076EB7B-44BC-447B-9777-B3C9916548CE}"/>
              </a:ext>
            </a:extLst>
          </p:cNvPr>
          <p:cNvSpPr>
            <a:spLocks noGrp="1"/>
          </p:cNvSpPr>
          <p:nvPr>
            <p:ph idx="1"/>
          </p:nvPr>
        </p:nvSpPr>
        <p:spPr/>
        <p:txBody>
          <a:bodyPr/>
          <a:lstStyle/>
          <a:p>
            <a:r>
              <a:rPr lang="en-US" sz="3600" dirty="0"/>
              <a:t>Please feel free to contact Oregon Pacific Area Health Education Center for more information or any questions you may have.</a:t>
            </a:r>
          </a:p>
          <a:p>
            <a:pPr marL="0" indent="0">
              <a:buNone/>
            </a:pPr>
            <a:r>
              <a:rPr lang="en-US" sz="3600" dirty="0">
                <a:solidFill>
                  <a:schemeClr val="tx1"/>
                </a:solidFill>
                <a:hlinkClick r:id="rId4">
                  <a:extLst>
                    <a:ext uri="{A12FA001-AC4F-418D-AE19-62706E023703}">
                      <ahyp:hlinkClr xmlns:ahyp="http://schemas.microsoft.com/office/drawing/2018/hyperlinkcolor" val="tx"/>
                    </a:ext>
                  </a:extLst>
                </a:hlinkClick>
              </a:rPr>
              <a:t>www.OPAHEC.org</a:t>
            </a:r>
            <a:endParaRPr lang="en-US" sz="3600" dirty="0">
              <a:solidFill>
                <a:schemeClr val="tx1"/>
              </a:solidFill>
            </a:endParaRPr>
          </a:p>
          <a:p>
            <a:endParaRPr lang="en-US" dirty="0"/>
          </a:p>
        </p:txBody>
      </p:sp>
      <p:pic>
        <p:nvPicPr>
          <p:cNvPr id="5" name="Audio 4">
            <a:hlinkClick r:id="" action="ppaction://media"/>
            <a:extLst>
              <a:ext uri="{FF2B5EF4-FFF2-40B4-BE49-F238E27FC236}">
                <a16:creationId xmlns:a16="http://schemas.microsoft.com/office/drawing/2014/main" id="{E4A3C551-2F30-460F-9DA6-AEF8B38D4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0029422"/>
      </p:ext>
    </p:extLst>
  </p:cSld>
  <p:clrMapOvr>
    <a:masterClrMapping/>
  </p:clrMapOvr>
  <mc:AlternateContent xmlns:mc="http://schemas.openxmlformats.org/markup-compatibility/2006" xmlns:p159="http://schemas.microsoft.com/office/powerpoint/2015/09/main">
    <mc:Choice Requires="p159">
      <p:transition advTm="14864">
        <p159:morph option="byObject"/>
      </p:transition>
    </mc:Choice>
    <mc:Fallback xmlns="">
      <p:transition advTm="14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63B918C-605E-4767-B8B8-07EE8E5149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87A15320-BE68-4368-9AEC-EB121AA1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397429F-B09A-4755-85D6-5EF9C8EC1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79C0060-574D-48A1-896F-3BFA9E1D9A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42DA2D2-7E39-48E7-956A-5C5702872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008AB3D2-317E-4043-A5BE-6D078F589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BE6F4C2-B396-47DA-9B43-7CBC55B98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2099893-51D2-4FDD-A8B8-99DE6A1F9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B387B19-E01F-4F0A-A984-04315236E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994735CE-14A3-4759-8BDD-55844E0DA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Rectangle 19">
              <a:extLst>
                <a:ext uri="{FF2B5EF4-FFF2-40B4-BE49-F238E27FC236}">
                  <a16:creationId xmlns:a16="http://schemas.microsoft.com/office/drawing/2014/main" id="{3CD1763A-E8CE-4920-B58C-F41A62C86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3C445311-D23D-4257-8441-7D9AE2DDBF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11362363-1C6B-46F8-A6FA-975B101E8506}"/>
              </a:ext>
            </a:extLst>
          </p:cNvPr>
          <p:cNvSpPr>
            <a:spLocks noGrp="1"/>
          </p:cNvSpPr>
          <p:nvPr>
            <p:ph type="title"/>
          </p:nvPr>
        </p:nvSpPr>
        <p:spPr>
          <a:xfrm>
            <a:off x="994087" y="1130603"/>
            <a:ext cx="3342442" cy="4596794"/>
          </a:xfrm>
        </p:spPr>
        <p:txBody>
          <a:bodyPr anchor="ctr">
            <a:normAutofit/>
          </a:bodyPr>
          <a:lstStyle/>
          <a:p>
            <a:br>
              <a:rPr lang="en-US" sz="3200" dirty="0">
                <a:solidFill>
                  <a:srgbClr val="EBEBEB"/>
                </a:solidFill>
              </a:rPr>
            </a:br>
            <a:r>
              <a:rPr lang="en-US" sz="3200" dirty="0">
                <a:solidFill>
                  <a:srgbClr val="EBEBEB"/>
                </a:solidFill>
              </a:rPr>
              <a:t>Student Activity</a:t>
            </a:r>
            <a:br>
              <a:rPr lang="en-US" sz="3200" dirty="0">
                <a:solidFill>
                  <a:srgbClr val="EBEBEB"/>
                </a:solidFill>
              </a:rPr>
            </a:br>
            <a:r>
              <a:rPr lang="en-US" sz="3200" b="1" dirty="0">
                <a:solidFill>
                  <a:srgbClr val="EBEBEB"/>
                </a:solidFill>
              </a:rPr>
              <a:t>The Label Game</a:t>
            </a:r>
            <a:br>
              <a:rPr lang="en-US" sz="3200" dirty="0">
                <a:solidFill>
                  <a:srgbClr val="EBEBEB"/>
                </a:solidFill>
              </a:rPr>
            </a:br>
            <a:endParaRPr lang="en-US" sz="3200" dirty="0">
              <a:solidFill>
                <a:srgbClr val="EBEBEB"/>
              </a:solidFill>
            </a:endParaRPr>
          </a:p>
        </p:txBody>
      </p:sp>
      <p:sp>
        <p:nvSpPr>
          <p:cNvPr id="3" name="Content Placeholder 2">
            <a:extLst>
              <a:ext uri="{FF2B5EF4-FFF2-40B4-BE49-F238E27FC236}">
                <a16:creationId xmlns:a16="http://schemas.microsoft.com/office/drawing/2014/main" id="{1067F558-2268-4D1D-B4DF-536812557D52}"/>
              </a:ext>
            </a:extLst>
          </p:cNvPr>
          <p:cNvSpPr>
            <a:spLocks noGrp="1"/>
          </p:cNvSpPr>
          <p:nvPr>
            <p:ph idx="1"/>
          </p:nvPr>
        </p:nvSpPr>
        <p:spPr>
          <a:xfrm>
            <a:off x="5290077" y="437513"/>
            <a:ext cx="5502614" cy="5954325"/>
          </a:xfrm>
        </p:spPr>
        <p:txBody>
          <a:bodyPr anchor="ctr">
            <a:normAutofit/>
          </a:bodyPr>
          <a:lstStyle/>
          <a:p>
            <a:pPr marL="0" indent="0">
              <a:buNone/>
            </a:pPr>
            <a:r>
              <a:rPr lang="en-US" sz="2000" dirty="0"/>
              <a:t>1.	Obtain 10 food products with 	nutritional labels.</a:t>
            </a:r>
          </a:p>
          <a:p>
            <a:pPr marL="0" indent="0">
              <a:buNone/>
            </a:pPr>
            <a:r>
              <a:rPr lang="en-US" sz="2000" dirty="0"/>
              <a:t>2.	Look at the serving size and fill in those 	two columns on the answer sheet 	on the next slide.</a:t>
            </a:r>
          </a:p>
          <a:p>
            <a:pPr marL="0" lvl="0" indent="0">
              <a:buNone/>
            </a:pPr>
            <a:r>
              <a:rPr lang="en-US" sz="2000" dirty="0"/>
              <a:t>3.	Check out value to guess for that 	specific product.</a:t>
            </a:r>
          </a:p>
          <a:p>
            <a:pPr marL="0" indent="0">
              <a:buNone/>
            </a:pPr>
            <a:r>
              <a:rPr lang="en-US" sz="2000" dirty="0"/>
              <a:t>	</a:t>
            </a:r>
            <a:r>
              <a:rPr lang="en-US" sz="2000" b="1" dirty="0"/>
              <a:t>Examples: Calories, total fat in 	grams, Sodium in mg, Protein in grams, 	Dietary Fiber in % of daily value.</a:t>
            </a:r>
          </a:p>
          <a:p>
            <a:pPr marL="0" indent="0">
              <a:buNone/>
            </a:pPr>
            <a:r>
              <a:rPr lang="en-US" sz="2000" dirty="0"/>
              <a:t>4.    Examine your answers vs. what the 	labels state about the products. How 	close were you to the correct answers?</a:t>
            </a:r>
          </a:p>
          <a:p>
            <a:pPr marL="0" indent="0">
              <a:buNone/>
            </a:pPr>
            <a:endParaRPr lang="en-US" sz="2000" dirty="0"/>
          </a:p>
          <a:p>
            <a:pPr>
              <a:buFont typeface="+mj-lt"/>
              <a:buAutoNum type="arabicPeriod"/>
            </a:pPr>
            <a:endParaRPr lang="en-US" sz="2000" dirty="0"/>
          </a:p>
        </p:txBody>
      </p:sp>
    </p:spTree>
    <p:extLst>
      <p:ext uri="{BB962C8B-B14F-4D97-AF65-F5344CB8AC3E}">
        <p14:creationId xmlns:p14="http://schemas.microsoft.com/office/powerpoint/2010/main" val="1898321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FC4F-B110-4271-B67A-99B281A43CFD}"/>
              </a:ext>
            </a:extLst>
          </p:cNvPr>
          <p:cNvSpPr>
            <a:spLocks noGrp="1"/>
          </p:cNvSpPr>
          <p:nvPr>
            <p:ph type="ctrTitle"/>
          </p:nvPr>
        </p:nvSpPr>
        <p:spPr>
          <a:xfrm>
            <a:off x="1091953" y="900332"/>
            <a:ext cx="9304072" cy="815926"/>
          </a:xfrm>
        </p:spPr>
        <p:txBody>
          <a:bodyPr/>
          <a:lstStyle/>
          <a:p>
            <a:pPr algn="ctr"/>
            <a:br>
              <a:rPr lang="en-US" sz="4400" dirty="0">
                <a:solidFill>
                  <a:schemeClr val="tx1"/>
                </a:solidFill>
              </a:rPr>
            </a:br>
            <a:br>
              <a:rPr lang="en-US" sz="4400" dirty="0">
                <a:solidFill>
                  <a:schemeClr val="tx1"/>
                </a:solidFill>
              </a:rPr>
            </a:br>
            <a:br>
              <a:rPr lang="en-US" sz="4400" dirty="0">
                <a:solidFill>
                  <a:schemeClr val="tx1"/>
                </a:solidFill>
              </a:rPr>
            </a:br>
            <a:br>
              <a:rPr lang="en-US" sz="4400" dirty="0">
                <a:solidFill>
                  <a:schemeClr val="tx1"/>
                </a:solidFill>
              </a:rPr>
            </a:br>
            <a:br>
              <a:rPr lang="en-US" sz="4400" dirty="0">
                <a:solidFill>
                  <a:schemeClr val="tx1"/>
                </a:solidFill>
              </a:rPr>
            </a:br>
            <a:r>
              <a:rPr lang="en-US" sz="4400" dirty="0">
                <a:solidFill>
                  <a:schemeClr val="tx1"/>
                </a:solidFill>
                <a:latin typeface="Arial" panose="020B0604020202020204" pitchFamily="34" charset="0"/>
                <a:cs typeface="Arial" panose="020B0604020202020204" pitchFamily="34" charset="0"/>
              </a:rPr>
              <a:t>OVERVIEW:</a:t>
            </a:r>
            <a:endParaRPr lang="en-US" sz="4400"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6DAB163-80B6-4D17-AC08-975C564B5112}"/>
              </a:ext>
            </a:extLst>
          </p:cNvPr>
          <p:cNvSpPr>
            <a:spLocks noGrp="1"/>
          </p:cNvSpPr>
          <p:nvPr>
            <p:ph type="subTitle" idx="1"/>
          </p:nvPr>
        </p:nvSpPr>
        <p:spPr>
          <a:xfrm>
            <a:off x="2079674" y="2152356"/>
            <a:ext cx="8032651" cy="3805311"/>
          </a:xfrm>
          <a:solidFill>
            <a:schemeClr val="bg1"/>
          </a:solidFill>
        </p:spPr>
        <p:txBody>
          <a:bodyPr>
            <a:normAutofit/>
          </a:bodyPr>
          <a:lstStyle/>
          <a:p>
            <a:pPr marL="342900" indent="-342900">
              <a:buFont typeface="Arial" panose="020B0604020202020204" pitchFamily="34" charset="0"/>
              <a:buChar char="•"/>
            </a:pPr>
            <a:r>
              <a:rPr lang="en-US" sz="2400" dirty="0">
                <a:solidFill>
                  <a:schemeClr val="tx1"/>
                </a:solidFill>
              </a:rPr>
              <a:t>Gain knowledge about the field of nutrition</a:t>
            </a:r>
          </a:p>
          <a:p>
            <a:pPr marL="342900" indent="-342900">
              <a:buFont typeface="Arial" panose="020B0604020202020204" pitchFamily="34" charset="0"/>
              <a:buChar char="•"/>
            </a:pPr>
            <a:r>
              <a:rPr lang="en-US" sz="2400" dirty="0">
                <a:solidFill>
                  <a:schemeClr val="tx1"/>
                </a:solidFill>
              </a:rPr>
              <a:t>Learn about careers in nutrition</a:t>
            </a:r>
          </a:p>
          <a:p>
            <a:pPr marL="342900" indent="-342900">
              <a:buFont typeface="Arial" panose="020B0604020202020204" pitchFamily="34" charset="0"/>
              <a:buChar char="•"/>
            </a:pPr>
            <a:r>
              <a:rPr lang="en-US" sz="2400" dirty="0">
                <a:solidFill>
                  <a:schemeClr val="tx1"/>
                </a:solidFill>
              </a:rPr>
              <a:t>Discover educational pathways &amp; colleges in Oregon </a:t>
            </a:r>
          </a:p>
          <a:p>
            <a:pPr marL="342900" indent="-342900">
              <a:buFont typeface="Arial" panose="020B0604020202020204" pitchFamily="34" charset="0"/>
              <a:buChar char="•"/>
            </a:pPr>
            <a:r>
              <a:rPr lang="en-US" sz="2400" dirty="0">
                <a:solidFill>
                  <a:schemeClr val="tx1"/>
                </a:solidFill>
              </a:rPr>
              <a:t>Learn how advanced degree professionals are innovators</a:t>
            </a:r>
          </a:p>
          <a:p>
            <a:pPr marL="342900" indent="-342900">
              <a:buFont typeface="Arial" panose="020B0604020202020204" pitchFamily="34" charset="0"/>
              <a:buChar char="•"/>
            </a:pPr>
            <a:r>
              <a:rPr lang="en-US" sz="2400" dirty="0">
                <a:solidFill>
                  <a:schemeClr val="tx1"/>
                </a:solidFill>
              </a:rPr>
              <a:t>Understand basic skills &amp; competencies</a:t>
            </a:r>
          </a:p>
        </p:txBody>
      </p:sp>
      <p:pic>
        <p:nvPicPr>
          <p:cNvPr id="13" name="Audio 12">
            <a:hlinkClick r:id="" action="ppaction://media"/>
            <a:extLst>
              <a:ext uri="{FF2B5EF4-FFF2-40B4-BE49-F238E27FC236}">
                <a16:creationId xmlns:a16="http://schemas.microsoft.com/office/drawing/2014/main" id="{CDBE99B4-7C86-465E-BB17-7C06B42198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8230750"/>
      </p:ext>
    </p:extLst>
  </p:cSld>
  <p:clrMapOvr>
    <a:masterClrMapping/>
  </p:clrMapOvr>
  <mc:AlternateContent xmlns:mc="http://schemas.openxmlformats.org/markup-compatibility/2006" xmlns:p159="http://schemas.microsoft.com/office/powerpoint/2015/09/main">
    <mc:Choice Requires="p159">
      <p:transition advTm="19857">
        <p159:morph option="byObject"/>
      </p:transition>
    </mc:Choice>
    <mc:Fallback xmlns="">
      <p:transition advTm="19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CA844043-2B05-4A69-98C6-CF0F26946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Oval 10">
            <a:extLst>
              <a:ext uri="{FF2B5EF4-FFF2-40B4-BE49-F238E27FC236}">
                <a16:creationId xmlns:a16="http://schemas.microsoft.com/office/drawing/2014/main" id="{6C2AD7F1-D41F-4DC2-8C0D-28429DF70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D1E228D-CA9E-41E4-87C8-21C841EAD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5F3D31F-26BB-46A1-A3D3-A758FF02A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45B15905-1588-4FAB-9558-04F1B2186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C72FA550-997B-4EFC-9E96-6937BDAE2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A41FDE27-F763-46C3-B111-19C1535B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11362363-1C6B-46F8-A6FA-975B101E8506}"/>
              </a:ext>
            </a:extLst>
          </p:cNvPr>
          <p:cNvSpPr>
            <a:spLocks noGrp="1"/>
          </p:cNvSpPr>
          <p:nvPr>
            <p:ph type="title"/>
          </p:nvPr>
        </p:nvSpPr>
        <p:spPr>
          <a:xfrm>
            <a:off x="1154955" y="973667"/>
            <a:ext cx="2942210" cy="4833745"/>
          </a:xfrm>
        </p:spPr>
        <p:txBody>
          <a:bodyPr>
            <a:normAutofit/>
          </a:bodyPr>
          <a:lstStyle/>
          <a:p>
            <a:br>
              <a:rPr lang="en-US" dirty="0">
                <a:solidFill>
                  <a:srgbClr val="EBEBEB"/>
                </a:solidFill>
              </a:rPr>
            </a:br>
            <a:r>
              <a:rPr lang="en-US" dirty="0">
                <a:solidFill>
                  <a:srgbClr val="EBEBEB"/>
                </a:solidFill>
              </a:rPr>
              <a:t>Student Activity</a:t>
            </a:r>
            <a:br>
              <a:rPr lang="en-US" dirty="0">
                <a:solidFill>
                  <a:srgbClr val="EBEBEB"/>
                </a:solidFill>
              </a:rPr>
            </a:br>
            <a:r>
              <a:rPr lang="en-US" b="1" dirty="0">
                <a:solidFill>
                  <a:srgbClr val="EBEBEB"/>
                </a:solidFill>
              </a:rPr>
              <a:t>The Label Game</a:t>
            </a:r>
            <a:br>
              <a:rPr lang="en-US" dirty="0">
                <a:solidFill>
                  <a:srgbClr val="EBEBEB"/>
                </a:solidFill>
              </a:rPr>
            </a:br>
            <a:endParaRPr lang="en-US" dirty="0">
              <a:solidFill>
                <a:srgbClr val="EBEBEB"/>
              </a:solidFill>
            </a:endParaRPr>
          </a:p>
        </p:txBody>
      </p:sp>
      <p:sp>
        <p:nvSpPr>
          <p:cNvPr id="23" name="Rectangle 22">
            <a:extLst>
              <a:ext uri="{FF2B5EF4-FFF2-40B4-BE49-F238E27FC236}">
                <a16:creationId xmlns:a16="http://schemas.microsoft.com/office/drawing/2014/main" id="{F417D79A-45EF-4C57-ABEB-04910F333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4" name="Content Placeholder 3">
            <a:extLst>
              <a:ext uri="{FF2B5EF4-FFF2-40B4-BE49-F238E27FC236}">
                <a16:creationId xmlns:a16="http://schemas.microsoft.com/office/drawing/2014/main" id="{A8E28BC8-3730-4259-BF1F-64B1FA75369F}"/>
              </a:ext>
            </a:extLst>
          </p:cNvPr>
          <p:cNvGraphicFramePr>
            <a:graphicFrameLocks noGrp="1"/>
          </p:cNvGraphicFramePr>
          <p:nvPr>
            <p:ph idx="1"/>
          </p:nvPr>
        </p:nvGraphicFramePr>
        <p:xfrm>
          <a:off x="5194300" y="1253478"/>
          <a:ext cx="6391279" cy="4355808"/>
        </p:xfrm>
        <a:graphic>
          <a:graphicData uri="http://schemas.openxmlformats.org/drawingml/2006/table">
            <a:tbl>
              <a:tblPr firstRow="1" firstCol="1" bandRow="1">
                <a:tableStyleId>{5C22544A-7EE6-4342-B048-85BDC9FD1C3A}</a:tableStyleId>
              </a:tblPr>
              <a:tblGrid>
                <a:gridCol w="379358">
                  <a:extLst>
                    <a:ext uri="{9D8B030D-6E8A-4147-A177-3AD203B41FA5}">
                      <a16:colId xmlns:a16="http://schemas.microsoft.com/office/drawing/2014/main" val="3911177353"/>
                    </a:ext>
                  </a:extLst>
                </a:gridCol>
                <a:gridCol w="1063851">
                  <a:extLst>
                    <a:ext uri="{9D8B030D-6E8A-4147-A177-3AD203B41FA5}">
                      <a16:colId xmlns:a16="http://schemas.microsoft.com/office/drawing/2014/main" val="1316482196"/>
                    </a:ext>
                  </a:extLst>
                </a:gridCol>
                <a:gridCol w="1022011">
                  <a:extLst>
                    <a:ext uri="{9D8B030D-6E8A-4147-A177-3AD203B41FA5}">
                      <a16:colId xmlns:a16="http://schemas.microsoft.com/office/drawing/2014/main" val="385628943"/>
                    </a:ext>
                  </a:extLst>
                </a:gridCol>
                <a:gridCol w="977993">
                  <a:extLst>
                    <a:ext uri="{9D8B030D-6E8A-4147-A177-3AD203B41FA5}">
                      <a16:colId xmlns:a16="http://schemas.microsoft.com/office/drawing/2014/main" val="521917930"/>
                    </a:ext>
                  </a:extLst>
                </a:gridCol>
                <a:gridCol w="921651">
                  <a:extLst>
                    <a:ext uri="{9D8B030D-6E8A-4147-A177-3AD203B41FA5}">
                      <a16:colId xmlns:a16="http://schemas.microsoft.com/office/drawing/2014/main" val="2279516959"/>
                    </a:ext>
                  </a:extLst>
                </a:gridCol>
                <a:gridCol w="1106524">
                  <a:extLst>
                    <a:ext uri="{9D8B030D-6E8A-4147-A177-3AD203B41FA5}">
                      <a16:colId xmlns:a16="http://schemas.microsoft.com/office/drawing/2014/main" val="1590133385"/>
                    </a:ext>
                  </a:extLst>
                </a:gridCol>
                <a:gridCol w="919891">
                  <a:extLst>
                    <a:ext uri="{9D8B030D-6E8A-4147-A177-3AD203B41FA5}">
                      <a16:colId xmlns:a16="http://schemas.microsoft.com/office/drawing/2014/main" val="2255076986"/>
                    </a:ext>
                  </a:extLst>
                </a:gridCol>
              </a:tblGrid>
              <a:tr h="212269">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Product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Serving Size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Nutrient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My Guess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Actual Value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Difference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4094657638"/>
                  </a:ext>
                </a:extLst>
              </a:tr>
              <a:tr h="212269">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Skim milk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8 oz</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Protein in 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1301555889"/>
                  </a:ext>
                </a:extLst>
              </a:tr>
              <a:tr h="393127">
                <a:tc>
                  <a:txBody>
                    <a:bodyPr/>
                    <a:lstStyle/>
                    <a:p>
                      <a:pPr marL="0" marR="0">
                        <a:lnSpc>
                          <a:spcPct val="107000"/>
                        </a:lnSpc>
                        <a:spcBef>
                          <a:spcPts val="0"/>
                        </a:spcBef>
                        <a:spcAft>
                          <a:spcPts val="0"/>
                        </a:spcAft>
                      </a:pPr>
                      <a:r>
                        <a:rPr lang="en-US" sz="1100" dirty="0">
                          <a:effectLst/>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1750713813"/>
                  </a:ext>
                </a:extLst>
              </a:tr>
              <a:tr h="393127">
                <a:tc>
                  <a:txBody>
                    <a:bodyPr/>
                    <a:lstStyle/>
                    <a:p>
                      <a:pPr marL="0" marR="0">
                        <a:lnSpc>
                          <a:spcPct val="107000"/>
                        </a:lnSpc>
                        <a:spcBef>
                          <a:spcPts val="0"/>
                        </a:spcBef>
                        <a:spcAft>
                          <a:spcPts val="0"/>
                        </a:spcAft>
                      </a:pPr>
                      <a:r>
                        <a:rPr lang="en-US" sz="1100" dirty="0">
                          <a:effectLst/>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1099592146"/>
                  </a:ext>
                </a:extLst>
              </a:tr>
              <a:tr h="393127">
                <a:tc>
                  <a:txBody>
                    <a:bodyPr/>
                    <a:lstStyle/>
                    <a:p>
                      <a:pPr marL="0" marR="0">
                        <a:lnSpc>
                          <a:spcPct val="107000"/>
                        </a:lnSpc>
                        <a:spcBef>
                          <a:spcPts val="0"/>
                        </a:spcBef>
                        <a:spcAft>
                          <a:spcPts val="0"/>
                        </a:spcAft>
                      </a:pPr>
                      <a:r>
                        <a:rPr lang="en-US" sz="1100" dirty="0">
                          <a:effectLst/>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1579598100"/>
                  </a:ext>
                </a:extLst>
              </a:tr>
              <a:tr h="393127">
                <a:tc>
                  <a:txBody>
                    <a:bodyPr/>
                    <a:lstStyle/>
                    <a:p>
                      <a:pPr marL="0" marR="0">
                        <a:lnSpc>
                          <a:spcPct val="107000"/>
                        </a:lnSpc>
                        <a:spcBef>
                          <a:spcPts val="0"/>
                        </a:spcBef>
                        <a:spcAft>
                          <a:spcPts val="0"/>
                        </a:spcAft>
                      </a:pPr>
                      <a:r>
                        <a:rPr lang="en-US" sz="1100" dirty="0">
                          <a:effectLst/>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2463218727"/>
                  </a:ext>
                </a:extLst>
              </a:tr>
              <a:tr h="393127">
                <a:tc>
                  <a:txBody>
                    <a:bodyPr/>
                    <a:lstStyle/>
                    <a:p>
                      <a:pPr marL="0" marR="0">
                        <a:lnSpc>
                          <a:spcPct val="107000"/>
                        </a:lnSpc>
                        <a:spcBef>
                          <a:spcPts val="0"/>
                        </a:spcBef>
                        <a:spcAft>
                          <a:spcPts val="0"/>
                        </a:spcAft>
                      </a:pPr>
                      <a:r>
                        <a:rPr lang="en-US" sz="11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2992412546"/>
                  </a:ext>
                </a:extLst>
              </a:tr>
              <a:tr h="393127">
                <a:tc>
                  <a:txBody>
                    <a:bodyPr/>
                    <a:lstStyle/>
                    <a:p>
                      <a:pPr marL="0" marR="0">
                        <a:lnSpc>
                          <a:spcPct val="107000"/>
                        </a:lnSpc>
                        <a:spcBef>
                          <a:spcPts val="0"/>
                        </a:spcBef>
                        <a:spcAft>
                          <a:spcPts val="0"/>
                        </a:spcAft>
                      </a:pPr>
                      <a:r>
                        <a:rPr lang="en-US" sz="11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3825463047"/>
                  </a:ext>
                </a:extLst>
              </a:tr>
              <a:tr h="393127">
                <a:tc>
                  <a:txBody>
                    <a:bodyPr/>
                    <a:lstStyle/>
                    <a:p>
                      <a:pPr marL="0" marR="0">
                        <a:lnSpc>
                          <a:spcPct val="107000"/>
                        </a:lnSpc>
                        <a:spcBef>
                          <a:spcPts val="0"/>
                        </a:spcBef>
                        <a:spcAft>
                          <a:spcPts val="0"/>
                        </a:spcAft>
                      </a:pPr>
                      <a:r>
                        <a:rPr lang="en-US" sz="1100" dirty="0">
                          <a:effectLst/>
                        </a:rPr>
                        <a:t>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1435670420"/>
                  </a:ext>
                </a:extLst>
              </a:tr>
              <a:tr h="393127">
                <a:tc>
                  <a:txBody>
                    <a:bodyPr/>
                    <a:lstStyle/>
                    <a:p>
                      <a:pPr marL="0" marR="0">
                        <a:lnSpc>
                          <a:spcPct val="107000"/>
                        </a:lnSpc>
                        <a:spcBef>
                          <a:spcPts val="0"/>
                        </a:spcBef>
                        <a:spcAft>
                          <a:spcPts val="0"/>
                        </a:spcAft>
                      </a:pPr>
                      <a:r>
                        <a:rPr lang="en-US" sz="1100" dirty="0">
                          <a:effectLst/>
                        </a:rPr>
                        <a:t>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521312892"/>
                  </a:ext>
                </a:extLst>
              </a:tr>
              <a:tr h="393127">
                <a:tc>
                  <a:txBody>
                    <a:bodyPr/>
                    <a:lstStyle/>
                    <a:p>
                      <a:pPr marL="0" marR="0">
                        <a:lnSpc>
                          <a:spcPct val="107000"/>
                        </a:lnSpc>
                        <a:spcBef>
                          <a:spcPts val="0"/>
                        </a:spcBef>
                        <a:spcAft>
                          <a:spcPts val="0"/>
                        </a:spcAft>
                      </a:pPr>
                      <a:r>
                        <a:rPr lang="en-US" sz="1100" dirty="0">
                          <a:effectLst/>
                        </a:rPr>
                        <a:t>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710543340"/>
                  </a:ext>
                </a:extLst>
              </a:tr>
              <a:tr h="393127">
                <a:tc>
                  <a:txBody>
                    <a:bodyPr/>
                    <a:lstStyle/>
                    <a:p>
                      <a:pPr marL="0" marR="0">
                        <a:lnSpc>
                          <a:spcPct val="107000"/>
                        </a:lnSpc>
                        <a:spcBef>
                          <a:spcPts val="0"/>
                        </a:spcBef>
                        <a:spcAft>
                          <a:spcPts val="0"/>
                        </a:spcAft>
                      </a:pPr>
                      <a:r>
                        <a:rPr lang="en-US" sz="1100" dirty="0">
                          <a:effectLst/>
                        </a:rPr>
                        <a:t>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endParaRPr>
                    </a:p>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571" marR="56571" marT="0" marB="0"/>
                </a:tc>
                <a:extLst>
                  <a:ext uri="{0D108BD9-81ED-4DB2-BD59-A6C34878D82A}">
                    <a16:rowId xmlns:a16="http://schemas.microsoft.com/office/drawing/2014/main" val="2314482750"/>
                  </a:ext>
                </a:extLst>
              </a:tr>
            </a:tbl>
          </a:graphicData>
        </a:graphic>
      </p:graphicFrame>
    </p:spTree>
    <p:extLst>
      <p:ext uri="{BB962C8B-B14F-4D97-AF65-F5344CB8AC3E}">
        <p14:creationId xmlns:p14="http://schemas.microsoft.com/office/powerpoint/2010/main" val="36487116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55BD-C6C3-4D48-A932-739E6CBA63A2}"/>
              </a:ext>
            </a:extLst>
          </p:cNvPr>
          <p:cNvSpPr>
            <a:spLocks noGrp="1"/>
          </p:cNvSpPr>
          <p:nvPr>
            <p:ph type="title"/>
          </p:nvPr>
        </p:nvSpPr>
        <p:spPr>
          <a:xfrm>
            <a:off x="1365970" y="936674"/>
            <a:ext cx="8761413" cy="728480"/>
          </a:xfrm>
        </p:spPr>
        <p:txBody>
          <a:bodyPr/>
          <a:lstStyle/>
          <a:p>
            <a:pPr algn="ctr"/>
            <a:r>
              <a:rPr lang="en-US" dirty="0"/>
              <a:t>References:</a:t>
            </a:r>
          </a:p>
        </p:txBody>
      </p:sp>
      <p:sp>
        <p:nvSpPr>
          <p:cNvPr id="3" name="Content Placeholder 2">
            <a:extLst>
              <a:ext uri="{FF2B5EF4-FFF2-40B4-BE49-F238E27FC236}">
                <a16:creationId xmlns:a16="http://schemas.microsoft.com/office/drawing/2014/main" id="{8076EB7B-44BC-447B-9777-B3C9916548CE}"/>
              </a:ext>
            </a:extLst>
          </p:cNvPr>
          <p:cNvSpPr>
            <a:spLocks noGrp="1"/>
          </p:cNvSpPr>
          <p:nvPr>
            <p:ph idx="1"/>
          </p:nvPr>
        </p:nvSpPr>
        <p:spPr/>
        <p:txBody>
          <a:bodyPr>
            <a:normAutofit lnSpcReduction="10000"/>
          </a:bodyPr>
          <a:lstStyle/>
          <a:p>
            <a:r>
              <a:rPr lang="en-US" dirty="0">
                <a:solidFill>
                  <a:schemeClr val="tx1"/>
                </a:solidFill>
              </a:rPr>
              <a:t>Doctorate in Clinical Nutrition. (n.d.). Retrieved from </a:t>
            </a:r>
            <a:r>
              <a:rPr lang="en-US" dirty="0">
                <a:solidFill>
                  <a:schemeClr val="tx1"/>
                </a:solidFill>
                <a:hlinkClick r:id="rId4">
                  <a:extLst>
                    <a:ext uri="{A12FA001-AC4F-418D-AE19-62706E023703}">
                      <ahyp:hlinkClr xmlns:ahyp="http://schemas.microsoft.com/office/drawing/2018/hyperlinkcolor" val="tx"/>
                    </a:ext>
                  </a:extLst>
                </a:hlinkClick>
              </a:rPr>
              <a:t>https://www.unf.edu/brooks/nutrition/DCN.aspx</a:t>
            </a:r>
            <a:endParaRPr lang="en-US" dirty="0">
              <a:solidFill>
                <a:schemeClr val="tx1"/>
              </a:solidFill>
            </a:endParaRPr>
          </a:p>
          <a:p>
            <a:r>
              <a:rPr lang="en-US" dirty="0">
                <a:solidFill>
                  <a:schemeClr val="tx1"/>
                </a:solidFill>
              </a:rPr>
              <a:t>Association for Nutrition. (n.d.). Association for Nutrition. Retrieved from </a:t>
            </a:r>
            <a:r>
              <a:rPr lang="en-US" dirty="0">
                <a:solidFill>
                  <a:schemeClr val="tx1"/>
                </a:solidFill>
                <a:hlinkClick r:id="rId5">
                  <a:extLst>
                    <a:ext uri="{A12FA001-AC4F-418D-AE19-62706E023703}">
                      <ahyp:hlinkClr xmlns:ahyp="http://schemas.microsoft.com/office/drawing/2018/hyperlinkcolor" val="tx"/>
                    </a:ext>
                  </a:extLst>
                </a:hlinkClick>
              </a:rPr>
              <a:t>http://www.associationfornutrition.org/Default.aspx?tabid=145#Academia</a:t>
            </a:r>
            <a:endParaRPr lang="en-US" dirty="0">
              <a:solidFill>
                <a:schemeClr val="tx1"/>
              </a:solidFill>
            </a:endParaRPr>
          </a:p>
          <a:p>
            <a:r>
              <a:rPr lang="en-US" dirty="0">
                <a:solidFill>
                  <a:schemeClr val="tx1"/>
                </a:solidFill>
              </a:rPr>
              <a:t>What Is The Difference Between A Nutritionist And A Dietitian? (n.d.). Retrieved from </a:t>
            </a:r>
            <a:r>
              <a:rPr lang="en-US" dirty="0">
                <a:solidFill>
                  <a:schemeClr val="tx1"/>
                </a:solidFill>
                <a:hlinkClick r:id="rId6">
                  <a:extLst>
                    <a:ext uri="{A12FA001-AC4F-418D-AE19-62706E023703}">
                      <ahyp:hlinkClr xmlns:ahyp="http://schemas.microsoft.com/office/drawing/2018/hyperlinkcolor" val="tx"/>
                    </a:ext>
                  </a:extLst>
                </a:hlinkClick>
              </a:rPr>
              <a:t>https://nutritionsciencedegree.org/what-is-the-difference-between-a-nutritionist-and-a-dietician/</a:t>
            </a:r>
            <a:endParaRPr lang="en-US" dirty="0">
              <a:solidFill>
                <a:schemeClr val="tx1"/>
              </a:solidFill>
            </a:endParaRPr>
          </a:p>
          <a:p>
            <a:r>
              <a:rPr lang="en-US" dirty="0">
                <a:solidFill>
                  <a:schemeClr val="tx1"/>
                </a:solidFill>
              </a:rPr>
              <a:t>What is a Registered Dietician? (n.d.). Retrieved from </a:t>
            </a:r>
            <a:r>
              <a:rPr lang="en-US" dirty="0">
                <a:solidFill>
                  <a:schemeClr val="tx1"/>
                </a:solidFill>
                <a:hlinkClick r:id="rId7">
                  <a:extLst>
                    <a:ext uri="{A12FA001-AC4F-418D-AE19-62706E023703}">
                      <ahyp:hlinkClr xmlns:ahyp="http://schemas.microsoft.com/office/drawing/2018/hyperlinkcolor" val="tx"/>
                    </a:ext>
                  </a:extLst>
                </a:hlinkClick>
              </a:rPr>
              <a:t>https://www.healthcare-administration-degree.net/faq/what-is-a-registered-dietician/</a:t>
            </a:r>
            <a:endParaRPr lang="en-US" dirty="0">
              <a:solidFill>
                <a:schemeClr val="tx1"/>
              </a:solidFill>
            </a:endParaRPr>
          </a:p>
          <a:p>
            <a:endParaRPr lang="en-US" dirty="0">
              <a:solidFill>
                <a:schemeClr val="tx1"/>
              </a:solidFill>
            </a:endParaRPr>
          </a:p>
          <a:p>
            <a:endParaRPr lang="en-US" dirty="0"/>
          </a:p>
          <a:p>
            <a:endParaRPr lang="en-US" dirty="0"/>
          </a:p>
        </p:txBody>
      </p:sp>
      <p:pic>
        <p:nvPicPr>
          <p:cNvPr id="5" name="Audio 4">
            <a:hlinkClick r:id="" action="ppaction://media"/>
            <a:extLst>
              <a:ext uri="{FF2B5EF4-FFF2-40B4-BE49-F238E27FC236}">
                <a16:creationId xmlns:a16="http://schemas.microsoft.com/office/drawing/2014/main" id="{E4A3C551-2F30-460F-9DA6-AEF8B38D4E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5844778"/>
      </p:ext>
    </p:extLst>
  </p:cSld>
  <p:clrMapOvr>
    <a:masterClrMapping/>
  </p:clrMapOvr>
  <mc:AlternateContent xmlns:mc="http://schemas.openxmlformats.org/markup-compatibility/2006" xmlns:p159="http://schemas.microsoft.com/office/powerpoint/2015/09/main">
    <mc:Choice Requires="p159">
      <p:transition advTm="14864">
        <p159:morph option="byObject"/>
      </p:transition>
    </mc:Choice>
    <mc:Fallback xmlns="">
      <p:transition advTm="14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FC4F-B110-4271-B67A-99B281A43CFD}"/>
              </a:ext>
            </a:extLst>
          </p:cNvPr>
          <p:cNvSpPr>
            <a:spLocks noGrp="1"/>
          </p:cNvSpPr>
          <p:nvPr>
            <p:ph type="ctrTitle"/>
          </p:nvPr>
        </p:nvSpPr>
        <p:spPr>
          <a:xfrm>
            <a:off x="1091953" y="900332"/>
            <a:ext cx="9304072" cy="815926"/>
          </a:xfrm>
        </p:spPr>
        <p:txBody>
          <a:bodyPr/>
          <a:lstStyle/>
          <a:p>
            <a:pPr algn="ctr"/>
            <a:br>
              <a:rPr lang="en-US" sz="4400" dirty="0">
                <a:solidFill>
                  <a:schemeClr val="tx1"/>
                </a:solidFill>
              </a:rPr>
            </a:br>
            <a:br>
              <a:rPr lang="en-US" sz="4400" dirty="0">
                <a:solidFill>
                  <a:schemeClr val="tx1"/>
                </a:solidFill>
              </a:rPr>
            </a:br>
            <a:br>
              <a:rPr lang="en-US" sz="4400" dirty="0">
                <a:solidFill>
                  <a:schemeClr val="tx1"/>
                </a:solidFill>
              </a:rPr>
            </a:br>
            <a:br>
              <a:rPr lang="en-US" sz="4400" dirty="0">
                <a:solidFill>
                  <a:schemeClr val="tx1"/>
                </a:solidFill>
              </a:rPr>
            </a:br>
            <a:br>
              <a:rPr lang="en-US" sz="4400" dirty="0">
                <a:solidFill>
                  <a:schemeClr val="tx1"/>
                </a:solidFill>
              </a:rPr>
            </a:br>
            <a:r>
              <a:rPr lang="en-US" sz="4400" dirty="0">
                <a:solidFill>
                  <a:schemeClr val="tx1"/>
                </a:solidFill>
                <a:latin typeface="Arial" panose="020B0604020202020204" pitchFamily="34" charset="0"/>
                <a:cs typeface="Arial" panose="020B0604020202020204" pitchFamily="34" charset="0"/>
              </a:rPr>
              <a:t>OBJECTIVES</a:t>
            </a:r>
            <a:br>
              <a:rPr lang="en-US" sz="4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After viewing this presentation students will be able to:</a:t>
            </a:r>
            <a:endParaRPr lang="en-US" sz="2400"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6DAB163-80B6-4D17-AC08-975C564B5112}"/>
              </a:ext>
            </a:extLst>
          </p:cNvPr>
          <p:cNvSpPr>
            <a:spLocks noGrp="1"/>
          </p:cNvSpPr>
          <p:nvPr>
            <p:ph type="subTitle" idx="1"/>
          </p:nvPr>
        </p:nvSpPr>
        <p:spPr>
          <a:xfrm>
            <a:off x="2079674" y="2152356"/>
            <a:ext cx="8032651" cy="3805311"/>
          </a:xfrm>
          <a:solidFill>
            <a:schemeClr val="bg1"/>
          </a:solidFill>
        </p:spPr>
        <p:txBody>
          <a:bodyPr>
            <a:normAutofit/>
          </a:bodyPr>
          <a:lstStyle/>
          <a:p>
            <a:pPr marL="342900" indent="-342900">
              <a:buFont typeface="Arial" panose="020B0604020202020204" pitchFamily="34" charset="0"/>
              <a:buChar char="•"/>
            </a:pPr>
            <a:r>
              <a:rPr lang="en-US" sz="2400" dirty="0">
                <a:solidFill>
                  <a:schemeClr val="tx1"/>
                </a:solidFill>
              </a:rPr>
              <a:t>Discuss information about the general field of nutrition with teacher</a:t>
            </a:r>
          </a:p>
          <a:p>
            <a:pPr marL="342900" indent="-342900">
              <a:buFont typeface="Arial" panose="020B0604020202020204" pitchFamily="34" charset="0"/>
              <a:buChar char="•"/>
            </a:pPr>
            <a:r>
              <a:rPr lang="en-US" sz="2400" dirty="0">
                <a:solidFill>
                  <a:schemeClr val="tx1"/>
                </a:solidFill>
              </a:rPr>
              <a:t>List 2 careers in nutrition &amp; what they do</a:t>
            </a:r>
          </a:p>
          <a:p>
            <a:pPr marL="342900" indent="-342900">
              <a:buFont typeface="Arial" panose="020B0604020202020204" pitchFamily="34" charset="0"/>
              <a:buChar char="•"/>
            </a:pPr>
            <a:r>
              <a:rPr lang="en-US" sz="2400" dirty="0">
                <a:solidFill>
                  <a:schemeClr val="tx1"/>
                </a:solidFill>
              </a:rPr>
              <a:t>Discover 2 educational pathways &amp; colleges in Oregon </a:t>
            </a:r>
          </a:p>
          <a:p>
            <a:pPr marL="342900" indent="-342900">
              <a:buFont typeface="Arial" panose="020B0604020202020204" pitchFamily="34" charset="0"/>
              <a:buChar char="•"/>
            </a:pPr>
            <a:r>
              <a:rPr lang="en-US" sz="2400" dirty="0">
                <a:solidFill>
                  <a:schemeClr val="tx1"/>
                </a:solidFill>
              </a:rPr>
              <a:t>DISCUSS advanced degree professions AND THE IMPORTANCE OF RESEARCH</a:t>
            </a:r>
          </a:p>
          <a:p>
            <a:pPr marL="342900" indent="-342900">
              <a:buFont typeface="Arial" panose="020B0604020202020204" pitchFamily="34" charset="0"/>
              <a:buChar char="•"/>
            </a:pPr>
            <a:r>
              <a:rPr lang="en-US" sz="2400" dirty="0">
                <a:solidFill>
                  <a:schemeClr val="tx1"/>
                </a:solidFill>
              </a:rPr>
              <a:t>Describe 3 basic skills &amp; competencies</a:t>
            </a:r>
          </a:p>
        </p:txBody>
      </p:sp>
      <p:pic>
        <p:nvPicPr>
          <p:cNvPr id="6" name="Audio 5">
            <a:hlinkClick r:id="" action="ppaction://media"/>
            <a:extLst>
              <a:ext uri="{FF2B5EF4-FFF2-40B4-BE49-F238E27FC236}">
                <a16:creationId xmlns:a16="http://schemas.microsoft.com/office/drawing/2014/main" id="{158347EF-6F9D-46EC-BC5A-C247DBA68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687448"/>
      </p:ext>
    </p:extLst>
  </p:cSld>
  <p:clrMapOvr>
    <a:masterClrMapping/>
  </p:clrMapOvr>
  <mc:AlternateContent xmlns:mc="http://schemas.openxmlformats.org/markup-compatibility/2006" xmlns:p159="http://schemas.microsoft.com/office/powerpoint/2015/09/main">
    <mc:Choice Requires="p159">
      <p:transition advTm="26219">
        <p159:morph option="byObject"/>
      </p:transition>
    </mc:Choice>
    <mc:Fallback xmlns="">
      <p:transition advTm="26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CECC-C6A5-404C-A09F-3A106DD9C7D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INTERESTED IN A CAREER IN NUTRITION?</a:t>
            </a:r>
          </a:p>
        </p:txBody>
      </p:sp>
      <p:sp>
        <p:nvSpPr>
          <p:cNvPr id="8" name="TextBox 7">
            <a:extLst>
              <a:ext uri="{FF2B5EF4-FFF2-40B4-BE49-F238E27FC236}">
                <a16:creationId xmlns:a16="http://schemas.microsoft.com/office/drawing/2014/main" id="{12A0EDED-15C3-4DF2-B45F-E20A0D9E18F9}"/>
              </a:ext>
            </a:extLst>
          </p:cNvPr>
          <p:cNvSpPr txBox="1"/>
          <p:nvPr/>
        </p:nvSpPr>
        <p:spPr>
          <a:xfrm>
            <a:off x="6303246" y="2486545"/>
            <a:ext cx="4309819"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What's the Difference Between a Dietitian and a Nutritionist?</a:t>
            </a:r>
            <a:endParaRPr lang="en-US" sz="2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83CF8A3-FB3A-49EC-A514-F7111DA10106}"/>
              </a:ext>
            </a:extLst>
          </p:cNvPr>
          <p:cNvSpPr txBox="1"/>
          <p:nvPr/>
        </p:nvSpPr>
        <p:spPr>
          <a:xfrm>
            <a:off x="6985361" y="4460051"/>
            <a:ext cx="455506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Dietitians are nutritionists with specialized certification</a:t>
            </a:r>
            <a:r>
              <a:rPr lang="en-US" sz="2400" dirty="0">
                <a:latin typeface="Arial" panose="020B0604020202020204" pitchFamily="34" charset="0"/>
                <a:cs typeface="Arial" panose="020B0604020202020204" pitchFamily="34" charset="0"/>
              </a:rPr>
              <a:t>. </a:t>
            </a:r>
          </a:p>
        </p:txBody>
      </p:sp>
      <p:pic>
        <p:nvPicPr>
          <p:cNvPr id="6" name="Content Placeholder 5" descr="A table topped with different types of food&#10;&#10;Description automatically generated">
            <a:extLst>
              <a:ext uri="{FF2B5EF4-FFF2-40B4-BE49-F238E27FC236}">
                <a16:creationId xmlns:a16="http://schemas.microsoft.com/office/drawing/2014/main" id="{1FB8183C-2CCC-487E-8C63-121DD0C721C6}"/>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33690" y="2650382"/>
            <a:ext cx="4555066" cy="3416300"/>
          </a:xfrm>
        </p:spPr>
      </p:pic>
      <p:sp>
        <p:nvSpPr>
          <p:cNvPr id="7" name="TextBox 6">
            <a:extLst>
              <a:ext uri="{FF2B5EF4-FFF2-40B4-BE49-F238E27FC236}">
                <a16:creationId xmlns:a16="http://schemas.microsoft.com/office/drawing/2014/main" id="{4E3B50CE-80C8-4D7B-8B2E-C715F94360A6}"/>
              </a:ext>
            </a:extLst>
          </p:cNvPr>
          <p:cNvSpPr txBox="1"/>
          <p:nvPr/>
        </p:nvSpPr>
        <p:spPr>
          <a:xfrm>
            <a:off x="1333690" y="6066682"/>
            <a:ext cx="4555066" cy="230832"/>
          </a:xfrm>
          <a:prstGeom prst="rect">
            <a:avLst/>
          </a:prstGeom>
          <a:noFill/>
        </p:spPr>
        <p:txBody>
          <a:bodyPr wrap="square" rtlCol="0">
            <a:spAutoFit/>
          </a:bodyPr>
          <a:lstStyle/>
          <a:p>
            <a:r>
              <a:rPr lang="en-US" sz="900" dirty="0">
                <a:hlinkClick r:id="rId6" tooltip="http://sportsmedicine.wikidot.com/sports-nutrition"/>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0" name="Audio 9">
            <a:hlinkClick r:id="" action="ppaction://media"/>
            <a:extLst>
              <a:ext uri="{FF2B5EF4-FFF2-40B4-BE49-F238E27FC236}">
                <a16:creationId xmlns:a16="http://schemas.microsoft.com/office/drawing/2014/main" id="{0D7E18F3-248B-47A2-8EB2-51AB63C74D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4130948"/>
      </p:ext>
    </p:extLst>
  </p:cSld>
  <p:clrMapOvr>
    <a:masterClrMapping/>
  </p:clrMapOvr>
  <mc:AlternateContent xmlns:mc="http://schemas.openxmlformats.org/markup-compatibility/2006" xmlns:p159="http://schemas.microsoft.com/office/powerpoint/2015/09/main">
    <mc:Choice Requires="p159">
      <p:transition advTm="35027">
        <p159:morph option="byObject"/>
      </p:transition>
    </mc:Choice>
    <mc:Fallback xmlns="">
      <p:transition advTm="35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5" name="Rectangle 14">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70DC4CF4-2444-40EF-A0BE-F4C29F494539}"/>
              </a:ext>
            </a:extLst>
          </p:cNvPr>
          <p:cNvSpPr>
            <a:spLocks noGrp="1"/>
          </p:cNvSpPr>
          <p:nvPr>
            <p:ph type="title"/>
          </p:nvPr>
        </p:nvSpPr>
        <p:spPr>
          <a:xfrm>
            <a:off x="1000372" y="1209957"/>
            <a:ext cx="3034580" cy="4438087"/>
          </a:xfrm>
        </p:spPr>
        <p:txBody>
          <a:bodyPr anchor="ctr">
            <a:normAutofit/>
          </a:bodyPr>
          <a:lstStyle/>
          <a:p>
            <a:pPr algn="r"/>
            <a:r>
              <a:rPr lang="en-US" sz="3200" dirty="0">
                <a:solidFill>
                  <a:schemeClr val="tx1"/>
                </a:solidFill>
                <a:latin typeface="Arial" panose="020B0604020202020204" pitchFamily="34" charset="0"/>
                <a:cs typeface="Arial" panose="020B0604020202020204" pitchFamily="34" charset="0"/>
              </a:rPr>
              <a:t>What do Registered Dietitian Nutritionists do?</a:t>
            </a:r>
          </a:p>
        </p:txBody>
      </p:sp>
      <p:cxnSp>
        <p:nvCxnSpPr>
          <p:cNvPr id="18" name="Straight Connector 17">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4661D79A-9290-4EFC-ACEA-EFC01786D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TextBox 2">
            <a:extLst>
              <a:ext uri="{FF2B5EF4-FFF2-40B4-BE49-F238E27FC236}">
                <a16:creationId xmlns:a16="http://schemas.microsoft.com/office/drawing/2014/main" id="{BE00DF64-306E-4255-9732-163193B574F3}"/>
              </a:ext>
            </a:extLst>
          </p:cNvPr>
          <p:cNvSpPr txBox="1"/>
          <p:nvPr/>
        </p:nvSpPr>
        <p:spPr>
          <a:xfrm>
            <a:off x="4821051" y="1890087"/>
            <a:ext cx="5289252" cy="3046988"/>
          </a:xfrm>
          <a:prstGeom prst="rect">
            <a:avLst/>
          </a:prstGeom>
          <a:noFill/>
        </p:spPr>
        <p:txBody>
          <a:bodyPr wrap="square" rtlCol="0">
            <a:spAutoFit/>
          </a:bodyPr>
          <a:lstStyle/>
          <a:p>
            <a:r>
              <a:rPr lang="en-US" sz="3200" dirty="0"/>
              <a:t>PLAN</a:t>
            </a:r>
          </a:p>
          <a:p>
            <a:r>
              <a:rPr lang="en-US" sz="3200" dirty="0"/>
              <a:t>SUPERVISE</a:t>
            </a:r>
          </a:p>
          <a:p>
            <a:r>
              <a:rPr lang="en-US" sz="3200" dirty="0"/>
              <a:t>PROMOTE</a:t>
            </a:r>
          </a:p>
          <a:p>
            <a:r>
              <a:rPr lang="en-US" sz="3200" dirty="0"/>
              <a:t>COUNCEL</a:t>
            </a:r>
          </a:p>
          <a:p>
            <a:r>
              <a:rPr lang="en-US" sz="3200" dirty="0"/>
              <a:t>RESEARCH</a:t>
            </a:r>
          </a:p>
          <a:p>
            <a:r>
              <a:rPr lang="en-US" sz="3200" dirty="0"/>
              <a:t>EVALUATE</a:t>
            </a:r>
          </a:p>
        </p:txBody>
      </p:sp>
      <p:pic>
        <p:nvPicPr>
          <p:cNvPr id="5" name="Picture 4" descr="A picture containing drawing&#10;&#10;Description automatically generated">
            <a:extLst>
              <a:ext uri="{FF2B5EF4-FFF2-40B4-BE49-F238E27FC236}">
                <a16:creationId xmlns:a16="http://schemas.microsoft.com/office/drawing/2014/main" id="{915CBE39-588E-4A77-A4B1-3C270997F0E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18209" y="2721587"/>
            <a:ext cx="2856457" cy="1904305"/>
          </a:xfrm>
          <a:prstGeom prst="rect">
            <a:avLst/>
          </a:prstGeom>
        </p:spPr>
      </p:pic>
      <p:sp>
        <p:nvSpPr>
          <p:cNvPr id="7" name="TextBox 6">
            <a:extLst>
              <a:ext uri="{FF2B5EF4-FFF2-40B4-BE49-F238E27FC236}">
                <a16:creationId xmlns:a16="http://schemas.microsoft.com/office/drawing/2014/main" id="{5FEE804E-7AF9-483A-BCA2-D7FDA4043C87}"/>
              </a:ext>
            </a:extLst>
          </p:cNvPr>
          <p:cNvSpPr txBox="1"/>
          <p:nvPr/>
        </p:nvSpPr>
        <p:spPr>
          <a:xfrm>
            <a:off x="8482818" y="6986274"/>
            <a:ext cx="2756682" cy="369332"/>
          </a:xfrm>
          <a:prstGeom prst="rect">
            <a:avLst/>
          </a:prstGeom>
          <a:noFill/>
        </p:spPr>
        <p:txBody>
          <a:bodyPr wrap="square" rtlCol="0">
            <a:spAutoFit/>
          </a:bodyPr>
          <a:lstStyle/>
          <a:p>
            <a:r>
              <a:rPr lang="en-US" sz="900" dirty="0">
                <a:hlinkClick r:id="rId7" tooltip="http://picpedia.org/handwriting/p/plan.html"/>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522370393"/>
      </p:ext>
    </p:extLst>
  </p:cSld>
  <p:clrMapOvr>
    <a:masterClrMapping/>
  </p:clrMapOvr>
  <mc:AlternateContent xmlns:mc="http://schemas.openxmlformats.org/markup-compatibility/2006" xmlns:p159="http://schemas.microsoft.com/office/powerpoint/2015/09/main">
    <mc:Choice Requires="p159">
      <p:transition advTm="54551">
        <p159:morph option="byObject"/>
      </p:transition>
    </mc:Choice>
    <mc:Fallback xmlns="">
      <p:transition advTm="54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2B66-B3DA-4EB1-86FE-B8976FFC5750}"/>
              </a:ext>
            </a:extLst>
          </p:cNvPr>
          <p:cNvSpPr>
            <a:spLocks noGrp="1"/>
          </p:cNvSpPr>
          <p:nvPr>
            <p:ph type="title"/>
          </p:nvPr>
        </p:nvSpPr>
        <p:spPr>
          <a:xfrm>
            <a:off x="1154954" y="947920"/>
            <a:ext cx="8761413" cy="728480"/>
          </a:xfrm>
        </p:spPr>
        <p:txBody>
          <a:bodyPr/>
          <a:lstStyle/>
          <a:p>
            <a:r>
              <a:rPr lang="en-US" dirty="0">
                <a:latin typeface="Arial" panose="020B0604020202020204" pitchFamily="34" charset="0"/>
                <a:cs typeface="Arial" panose="020B0604020202020204" pitchFamily="34" charset="0"/>
              </a:rPr>
              <a:t>EDUCATION &amp; TRAINING</a:t>
            </a:r>
          </a:p>
        </p:txBody>
      </p:sp>
      <p:sp>
        <p:nvSpPr>
          <p:cNvPr id="5" name="TextBox 4">
            <a:extLst>
              <a:ext uri="{FF2B5EF4-FFF2-40B4-BE49-F238E27FC236}">
                <a16:creationId xmlns:a16="http://schemas.microsoft.com/office/drawing/2014/main" id="{1BC0CB29-CC36-4B54-BE62-8112CBA8D0A9}"/>
              </a:ext>
            </a:extLst>
          </p:cNvPr>
          <p:cNvSpPr txBox="1"/>
          <p:nvPr/>
        </p:nvSpPr>
        <p:spPr>
          <a:xfrm>
            <a:off x="1526960" y="2410685"/>
            <a:ext cx="950691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Working as a Dietitian and Nutritionist requires at least a bachelor’s degree, and most states have licensure/certification requirements as well.</a:t>
            </a:r>
          </a:p>
        </p:txBody>
      </p:sp>
      <p:sp>
        <p:nvSpPr>
          <p:cNvPr id="6" name="Oval 5">
            <a:extLst>
              <a:ext uri="{FF2B5EF4-FFF2-40B4-BE49-F238E27FC236}">
                <a16:creationId xmlns:a16="http://schemas.microsoft.com/office/drawing/2014/main" id="{6E21660A-ACEE-4EFB-87E3-79C0CF2E9AA4}"/>
              </a:ext>
            </a:extLst>
          </p:cNvPr>
          <p:cNvSpPr/>
          <p:nvPr/>
        </p:nvSpPr>
        <p:spPr>
          <a:xfrm>
            <a:off x="825194" y="3218281"/>
            <a:ext cx="4689341" cy="2877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Education</a:t>
            </a:r>
            <a:r>
              <a:rPr lang="en-US" sz="2000" dirty="0">
                <a:solidFill>
                  <a:schemeClr val="tx1"/>
                </a:solidFill>
                <a:latin typeface="Arial" panose="020B0604020202020204" pitchFamily="34" charset="0"/>
                <a:cs typeface="Arial" panose="020B0604020202020204" pitchFamily="34" charset="0"/>
              </a:rPr>
              <a:t>: Dietitians need at least a bachelor's degree in dietetics, foods, nutrition, food service systems management, or a related area</a:t>
            </a:r>
            <a:r>
              <a:rPr lang="en-US" sz="2000" dirty="0">
                <a:solidFill>
                  <a:schemeClr val="tx1"/>
                </a:solidFill>
              </a:rPr>
              <a:t>. </a:t>
            </a:r>
          </a:p>
        </p:txBody>
      </p:sp>
      <p:pic>
        <p:nvPicPr>
          <p:cNvPr id="8" name="Audio 7">
            <a:hlinkClick r:id="" action="ppaction://media"/>
            <a:extLst>
              <a:ext uri="{FF2B5EF4-FFF2-40B4-BE49-F238E27FC236}">
                <a16:creationId xmlns:a16="http://schemas.microsoft.com/office/drawing/2014/main" id="{FBC1E3D8-1F68-4320-B9FF-0A720120DE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 name="Content Placeholder 9" descr="A person holding a plate of food&#10;&#10;Description automatically generated">
            <a:extLst>
              <a:ext uri="{FF2B5EF4-FFF2-40B4-BE49-F238E27FC236}">
                <a16:creationId xmlns:a16="http://schemas.microsoft.com/office/drawing/2014/main" id="{3D83CBDD-6F41-42AD-A20D-8314B01DD1DF}"/>
              </a:ext>
            </a:extLst>
          </p:cNvPr>
          <p:cNvPicPr>
            <a:picLocks noGrp="1" noChangeAspect="1"/>
          </p:cNvPicPr>
          <p:nvPr>
            <p:ph sz="half" idx="2"/>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45238" y="3338672"/>
            <a:ext cx="4687887" cy="2636936"/>
          </a:xfrm>
        </p:spPr>
      </p:pic>
      <p:sp>
        <p:nvSpPr>
          <p:cNvPr id="11" name="TextBox 10">
            <a:extLst>
              <a:ext uri="{FF2B5EF4-FFF2-40B4-BE49-F238E27FC236}">
                <a16:creationId xmlns:a16="http://schemas.microsoft.com/office/drawing/2014/main" id="{49D2F53C-F18E-47D9-944F-FD6821DE02A2}"/>
              </a:ext>
            </a:extLst>
          </p:cNvPr>
          <p:cNvSpPr txBox="1"/>
          <p:nvPr/>
        </p:nvSpPr>
        <p:spPr>
          <a:xfrm>
            <a:off x="6345238" y="5975608"/>
            <a:ext cx="4687887" cy="230832"/>
          </a:xfrm>
          <a:prstGeom prst="rect">
            <a:avLst/>
          </a:prstGeom>
          <a:noFill/>
        </p:spPr>
        <p:txBody>
          <a:bodyPr wrap="square" rtlCol="0">
            <a:spAutoFit/>
          </a:bodyPr>
          <a:lstStyle/>
          <a:p>
            <a:r>
              <a:rPr lang="en-US" sz="900" dirty="0">
                <a:hlinkClick r:id="rId7" tooltip="https://www.mynextmove.org/profile/summary/29-2051.00?print=1"/>
              </a:rPr>
              <a:t>This Photo</a:t>
            </a:r>
            <a:r>
              <a:rPr lang="en-US" sz="900" dirty="0"/>
              <a:t> by Unknown Author is licensed under </a:t>
            </a:r>
            <a:r>
              <a:rPr lang="en-US" sz="900" dirty="0">
                <a:hlinkClick r:id="rId8" tooltip="https://creativecommons.org/licenses/by/3.0/"/>
              </a:rPr>
              <a:t>CC BY</a:t>
            </a:r>
            <a:endParaRPr lang="en-US" sz="900" dirty="0"/>
          </a:p>
        </p:txBody>
      </p:sp>
    </p:spTree>
    <p:extLst>
      <p:ext uri="{BB962C8B-B14F-4D97-AF65-F5344CB8AC3E}">
        <p14:creationId xmlns:p14="http://schemas.microsoft.com/office/powerpoint/2010/main" val="3060580388"/>
      </p:ext>
    </p:extLst>
  </p:cSld>
  <p:clrMapOvr>
    <a:masterClrMapping/>
  </p:clrMapOvr>
  <mc:AlternateContent xmlns:mc="http://schemas.openxmlformats.org/markup-compatibility/2006" xmlns:p159="http://schemas.microsoft.com/office/powerpoint/2015/09/main">
    <mc:Choice Requires="p159">
      <p:transition advTm="82300">
        <p159:morph option="byObject"/>
      </p:transition>
    </mc:Choice>
    <mc:Fallback xmlns="">
      <p:transition advTm="82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50EF4C-990E-4D92-A821-6F742977C0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CCE1B593-017D-4CAA-9E64-92F5EF85F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02770E66-D79F-4ACD-BC33-0E7F0AA14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56AA266-8E32-41F2-9919-33D431005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6F4A4880-A86F-4398-AFEB-CC4A694A2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F1390FC-32F5-4255-B81D-CF5B0962D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7578884-2B62-4724-BFB5-9D1C15EC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A946BFE-691A-42A2-BB69-AC4A8BF45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9A446F7-DA1A-4333-A02F-32835A2DF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E66E302E-B50B-46D6-9540-94BCF70B3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DA34A87-5D28-4516-B280-4F078A3923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A02B72A2-60A1-41E3-AD56-D2EE44156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5942EBAB-CD69-4B9D-A19F-43CBEAAC866A}"/>
              </a:ext>
            </a:extLst>
          </p:cNvPr>
          <p:cNvSpPr>
            <a:spLocks noGrp="1"/>
          </p:cNvSpPr>
          <p:nvPr>
            <p:ph type="ctrTitle"/>
          </p:nvPr>
        </p:nvSpPr>
        <p:spPr>
          <a:xfrm>
            <a:off x="1000372" y="1209957"/>
            <a:ext cx="3034580" cy="4438087"/>
          </a:xfrm>
        </p:spPr>
        <p:txBody>
          <a:bodyPr vert="horz" lIns="91440" tIns="45720" rIns="91440" bIns="45720" rtlCol="0" anchor="ctr">
            <a:normAutofit/>
          </a:bodyPr>
          <a:lstStyle/>
          <a:p>
            <a:pPr algn="r"/>
            <a:r>
              <a:rPr lang="en-US" sz="3200" dirty="0">
                <a:solidFill>
                  <a:schemeClr val="tx1"/>
                </a:solidFill>
              </a:rPr>
              <a:t>CAREERS IN NUTRITION</a:t>
            </a:r>
          </a:p>
        </p:txBody>
      </p:sp>
      <p:sp>
        <p:nvSpPr>
          <p:cNvPr id="3" name="Subtitle 2">
            <a:extLst>
              <a:ext uri="{FF2B5EF4-FFF2-40B4-BE49-F238E27FC236}">
                <a16:creationId xmlns:a16="http://schemas.microsoft.com/office/drawing/2014/main" id="{0B39745B-8078-46DA-B2B0-BD8F4B9C62BF}"/>
              </a:ext>
            </a:extLst>
          </p:cNvPr>
          <p:cNvSpPr>
            <a:spLocks noGrp="1"/>
          </p:cNvSpPr>
          <p:nvPr>
            <p:ph type="subTitle" idx="1"/>
          </p:nvPr>
        </p:nvSpPr>
        <p:spPr>
          <a:xfrm>
            <a:off x="4356688" y="1143000"/>
            <a:ext cx="5784512" cy="2148840"/>
          </a:xfrm>
        </p:spPr>
        <p:txBody>
          <a:bodyPr vert="horz" lIns="91440" tIns="45720" rIns="91440" bIns="45720" rtlCol="0" anchor="ctr">
            <a:normAutofit/>
          </a:bodyPr>
          <a:lstStyle/>
          <a:p>
            <a:pPr>
              <a:buFont typeface="Wingdings 3" charset="2"/>
              <a:buChar char=""/>
            </a:pPr>
            <a:r>
              <a:rPr lang="en-US" sz="2400" dirty="0">
                <a:solidFill>
                  <a:schemeClr val="tx1"/>
                </a:solidFill>
              </a:rPr>
              <a:t>Registered dietitian nutritionist       (RDN)</a:t>
            </a:r>
          </a:p>
          <a:p>
            <a:r>
              <a:rPr lang="en-US" sz="2400" dirty="0">
                <a:solidFill>
                  <a:schemeClr val="tx1"/>
                </a:solidFill>
              </a:rPr>
              <a:t>	  Median Annual salary: $60,370</a:t>
            </a:r>
          </a:p>
          <a:p>
            <a:pPr>
              <a:buFont typeface="Wingdings 3" charset="2"/>
              <a:buChar char=""/>
            </a:pPr>
            <a:endParaRPr lang="en-US" dirty="0">
              <a:solidFill>
                <a:schemeClr val="tx1"/>
              </a:solidFill>
            </a:endParaRPr>
          </a:p>
          <a:p>
            <a:pPr marL="285750" indent="-285750">
              <a:buFont typeface="Wingdings 3" charset="2"/>
              <a:buChar char=""/>
            </a:pPr>
            <a:endParaRPr lang="en-US" dirty="0">
              <a:solidFill>
                <a:schemeClr val="tx1"/>
              </a:solidFill>
            </a:endParaRPr>
          </a:p>
        </p:txBody>
      </p:sp>
      <p:cxnSp>
        <p:nvCxnSpPr>
          <p:cNvPr id="30" name="Straight Connector 29">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2FCF205B-5D5A-4F85-88EF-963578E78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FC60E0B4-E218-4BFE-B1F2-A98AD1C9473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764811" y="2667000"/>
            <a:ext cx="5704104" cy="3208558"/>
          </a:xfrm>
          <a:prstGeom prst="rect">
            <a:avLst/>
          </a:prstGeom>
        </p:spPr>
      </p:pic>
      <p:sp>
        <p:nvSpPr>
          <p:cNvPr id="6" name="TextBox 5">
            <a:extLst>
              <a:ext uri="{FF2B5EF4-FFF2-40B4-BE49-F238E27FC236}">
                <a16:creationId xmlns:a16="http://schemas.microsoft.com/office/drawing/2014/main" id="{BEA09949-E26D-49FB-A590-F0D79DA15107}"/>
              </a:ext>
            </a:extLst>
          </p:cNvPr>
          <p:cNvSpPr txBox="1"/>
          <p:nvPr/>
        </p:nvSpPr>
        <p:spPr>
          <a:xfrm>
            <a:off x="5844850" y="5878880"/>
            <a:ext cx="5704104" cy="230832"/>
          </a:xfrm>
          <a:prstGeom prst="rect">
            <a:avLst/>
          </a:prstGeom>
          <a:noFill/>
        </p:spPr>
        <p:txBody>
          <a:bodyPr wrap="square" rtlCol="0">
            <a:spAutoFit/>
          </a:bodyPr>
          <a:lstStyle/>
          <a:p>
            <a:r>
              <a:rPr lang="en-US" sz="900" dirty="0">
                <a:hlinkClick r:id="rId8" tooltip="https://www.mynextmove.org/profile/summary/29-1031.00"/>
              </a:rPr>
              <a:t>This Photo</a:t>
            </a:r>
            <a:r>
              <a:rPr lang="en-US" sz="900" dirty="0"/>
              <a:t> by Unknown Author is licensed under </a:t>
            </a:r>
            <a:r>
              <a:rPr lang="en-US" sz="900" dirty="0">
                <a:hlinkClick r:id="rId9" tooltip="https://creativecommons.org/licenses/by/3.0/"/>
              </a:rPr>
              <a:t>CC BY</a:t>
            </a:r>
            <a:endParaRPr lang="en-US" sz="900" dirty="0"/>
          </a:p>
        </p:txBody>
      </p:sp>
    </p:spTree>
    <p:extLst>
      <p:ext uri="{BB962C8B-B14F-4D97-AF65-F5344CB8AC3E}">
        <p14:creationId xmlns:p14="http://schemas.microsoft.com/office/powerpoint/2010/main" val="1003365564"/>
      </p:ext>
    </p:extLst>
  </p:cSld>
  <p:clrMapOvr>
    <a:masterClrMapping/>
  </p:clrMapOvr>
  <mc:AlternateContent xmlns:mc="http://schemas.openxmlformats.org/markup-compatibility/2006" xmlns:p159="http://schemas.microsoft.com/office/powerpoint/2015/09/main">
    <mc:Choice Requires="p159">
      <p:transition advTm="32781">
        <p159:morph option="byObject"/>
      </p:transition>
    </mc:Choice>
    <mc:Fallback xmlns="">
      <p:transition advTm="32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50EF4C-990E-4D92-A821-6F742977C0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CCE1B593-017D-4CAA-9E64-92F5EF85F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02770E66-D79F-4ACD-BC33-0E7F0AA14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56AA266-8E32-41F2-9919-33D431005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6F4A4880-A86F-4398-AFEB-CC4A694A2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F1390FC-32F5-4255-B81D-CF5B0962D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7578884-2B62-4724-BFB5-9D1C15EC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A946BFE-691A-42A2-BB69-AC4A8BF45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9A446F7-DA1A-4333-A02F-32835A2DF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E66E302E-B50B-46D6-9540-94BCF70B3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DA34A87-5D28-4516-B280-4F078A3923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A02B72A2-60A1-41E3-AD56-D2EE44156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9D03C439-5655-49B5-8827-E838E9F447B1}"/>
              </a:ext>
            </a:extLst>
          </p:cNvPr>
          <p:cNvSpPr>
            <a:spLocks noGrp="1"/>
          </p:cNvSpPr>
          <p:nvPr>
            <p:ph type="ctrTitle"/>
          </p:nvPr>
        </p:nvSpPr>
        <p:spPr>
          <a:xfrm>
            <a:off x="1000372" y="1209957"/>
            <a:ext cx="3034580" cy="4438087"/>
          </a:xfrm>
        </p:spPr>
        <p:txBody>
          <a:bodyPr vert="horz" lIns="91440" tIns="45720" rIns="91440" bIns="45720" rtlCol="0" anchor="ctr">
            <a:normAutofit/>
          </a:bodyPr>
          <a:lstStyle/>
          <a:p>
            <a:pPr algn="r"/>
            <a:r>
              <a:rPr lang="en-US" sz="3200" dirty="0">
                <a:solidFill>
                  <a:schemeClr val="tx1"/>
                </a:solidFill>
              </a:rPr>
              <a:t>CAREERS IN NUTRITION</a:t>
            </a:r>
          </a:p>
        </p:txBody>
      </p:sp>
      <p:sp>
        <p:nvSpPr>
          <p:cNvPr id="3" name="Subtitle 2">
            <a:extLst>
              <a:ext uri="{FF2B5EF4-FFF2-40B4-BE49-F238E27FC236}">
                <a16:creationId xmlns:a16="http://schemas.microsoft.com/office/drawing/2014/main" id="{E5447A10-D84A-47E6-BE0B-0750FAA28F58}"/>
              </a:ext>
            </a:extLst>
          </p:cNvPr>
          <p:cNvSpPr>
            <a:spLocks noGrp="1"/>
          </p:cNvSpPr>
          <p:nvPr>
            <p:ph type="subTitle" idx="1"/>
          </p:nvPr>
        </p:nvSpPr>
        <p:spPr>
          <a:xfrm>
            <a:off x="4575818" y="910883"/>
            <a:ext cx="5963084" cy="2594408"/>
          </a:xfrm>
        </p:spPr>
        <p:txBody>
          <a:bodyPr vert="horz" lIns="91440" tIns="45720" rIns="91440" bIns="45720" rtlCol="0" anchor="ctr">
            <a:normAutofit fontScale="92500"/>
          </a:bodyPr>
          <a:lstStyle/>
          <a:p>
            <a:pPr>
              <a:lnSpc>
                <a:spcPct val="90000"/>
              </a:lnSpc>
              <a:buFont typeface="Wingdings 3" charset="2"/>
              <a:buChar char=""/>
            </a:pPr>
            <a:r>
              <a:rPr lang="en-US" sz="2600" dirty="0">
                <a:solidFill>
                  <a:schemeClr val="tx1"/>
                </a:solidFill>
              </a:rPr>
              <a:t>Nutritionist</a:t>
            </a:r>
          </a:p>
          <a:p>
            <a:pPr>
              <a:lnSpc>
                <a:spcPct val="90000"/>
              </a:lnSpc>
            </a:pPr>
            <a:r>
              <a:rPr lang="en-US" sz="2600" dirty="0">
                <a:solidFill>
                  <a:schemeClr val="tx1"/>
                </a:solidFill>
              </a:rPr>
              <a:t>	Median Annual salary: 	$60,370</a:t>
            </a:r>
          </a:p>
          <a:p>
            <a:pPr>
              <a:lnSpc>
                <a:spcPct val="90000"/>
              </a:lnSpc>
              <a:buFont typeface="Wingdings 3" charset="2"/>
              <a:buChar char=""/>
            </a:pPr>
            <a:endParaRPr lang="en-US" sz="2600" dirty="0">
              <a:solidFill>
                <a:schemeClr val="tx1"/>
              </a:solidFill>
            </a:endParaRPr>
          </a:p>
          <a:p>
            <a:pPr>
              <a:lnSpc>
                <a:spcPct val="90000"/>
              </a:lnSpc>
              <a:buFont typeface="Wingdings 3" charset="2"/>
              <a:buChar char=""/>
            </a:pPr>
            <a:r>
              <a:rPr lang="en-US" sz="2600" dirty="0">
                <a:solidFill>
                  <a:schemeClr val="tx1"/>
                </a:solidFill>
              </a:rPr>
              <a:t>Nutrition educator</a:t>
            </a:r>
          </a:p>
          <a:p>
            <a:pPr>
              <a:lnSpc>
                <a:spcPct val="90000"/>
              </a:lnSpc>
            </a:pPr>
            <a:r>
              <a:rPr lang="en-US" sz="2600" dirty="0">
                <a:solidFill>
                  <a:schemeClr val="tx1"/>
                </a:solidFill>
              </a:rPr>
              <a:t>	Median Annual salary: 	$41,335</a:t>
            </a:r>
          </a:p>
          <a:p>
            <a:pPr>
              <a:lnSpc>
                <a:spcPct val="90000"/>
              </a:lnSpc>
              <a:buFont typeface="Wingdings 3" charset="2"/>
              <a:buChar char=""/>
            </a:pPr>
            <a:endParaRPr lang="en-US" sz="1300" dirty="0">
              <a:solidFill>
                <a:schemeClr val="tx1"/>
              </a:solidFill>
            </a:endParaRPr>
          </a:p>
          <a:p>
            <a:pPr>
              <a:lnSpc>
                <a:spcPct val="90000"/>
              </a:lnSpc>
              <a:buFont typeface="Wingdings 3" charset="2"/>
              <a:buChar char=""/>
            </a:pPr>
            <a:endParaRPr lang="en-US" sz="1300" dirty="0">
              <a:solidFill>
                <a:schemeClr val="tx1"/>
              </a:solidFill>
            </a:endParaRPr>
          </a:p>
        </p:txBody>
      </p:sp>
      <p:cxnSp>
        <p:nvCxnSpPr>
          <p:cNvPr id="30" name="Straight Connector 29">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66A49E2B-257B-49D5-9C49-AB149C549F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5" name="Picture 4" descr="A close up of food&#10;&#10;Description automatically generated">
            <a:extLst>
              <a:ext uri="{FF2B5EF4-FFF2-40B4-BE49-F238E27FC236}">
                <a16:creationId xmlns:a16="http://schemas.microsoft.com/office/drawing/2014/main" id="{37D6C2B6-DD58-49CB-98CD-37AB6A2FC71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13482" y="3319902"/>
            <a:ext cx="4981575" cy="2594408"/>
          </a:xfrm>
          <a:prstGeom prst="rect">
            <a:avLst/>
          </a:prstGeom>
        </p:spPr>
      </p:pic>
      <p:sp>
        <p:nvSpPr>
          <p:cNvPr id="6" name="TextBox 5">
            <a:extLst>
              <a:ext uri="{FF2B5EF4-FFF2-40B4-BE49-F238E27FC236}">
                <a16:creationId xmlns:a16="http://schemas.microsoft.com/office/drawing/2014/main" id="{2AD43FA7-9DC3-4994-A3B1-A200D2844CFE}"/>
              </a:ext>
            </a:extLst>
          </p:cNvPr>
          <p:cNvSpPr txBox="1"/>
          <p:nvPr/>
        </p:nvSpPr>
        <p:spPr>
          <a:xfrm>
            <a:off x="5829733" y="5926861"/>
            <a:ext cx="4981575" cy="230832"/>
          </a:xfrm>
          <a:prstGeom prst="rect">
            <a:avLst/>
          </a:prstGeom>
          <a:noFill/>
        </p:spPr>
        <p:txBody>
          <a:bodyPr wrap="square" rtlCol="0">
            <a:spAutoFit/>
          </a:bodyPr>
          <a:lstStyle/>
          <a:p>
            <a:r>
              <a:rPr lang="en-US" sz="900" dirty="0">
                <a:hlinkClick r:id="rId8" tooltip="https://phoenixajournal.wordpress.com/tag/diet/"/>
              </a:rPr>
              <a:t>This Photo</a:t>
            </a:r>
            <a:r>
              <a:rPr lang="en-US" sz="900" dirty="0"/>
              <a:t> by Unknown Author is licensed under </a:t>
            </a:r>
            <a:r>
              <a:rPr lang="en-US" sz="900" dirty="0">
                <a:hlinkClick r:id="rId9" tooltip="https://creativecommons.org/licenses/by/3.0/"/>
              </a:rPr>
              <a:t>CC BY</a:t>
            </a:r>
            <a:endParaRPr lang="en-US" sz="900" dirty="0"/>
          </a:p>
        </p:txBody>
      </p:sp>
    </p:spTree>
    <p:extLst>
      <p:ext uri="{BB962C8B-B14F-4D97-AF65-F5344CB8AC3E}">
        <p14:creationId xmlns:p14="http://schemas.microsoft.com/office/powerpoint/2010/main" val="908592960"/>
      </p:ext>
    </p:extLst>
  </p:cSld>
  <p:clrMapOvr>
    <a:masterClrMapping/>
  </p:clrMapOvr>
  <mc:AlternateContent xmlns:mc="http://schemas.openxmlformats.org/markup-compatibility/2006" xmlns:p159="http://schemas.microsoft.com/office/powerpoint/2015/09/main">
    <mc:Choice Requires="p159">
      <p:transition advTm="59038">
        <p159:morph option="byObject"/>
      </p:transition>
    </mc:Choice>
    <mc:Fallback xmlns="">
      <p:transition advTm="590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50EF4C-990E-4D92-A821-6F742977C0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CCE1B593-017D-4CAA-9E64-92F5EF85F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02770E66-D79F-4ACD-BC33-0E7F0AA14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56AA266-8E32-41F2-9919-33D431005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6F4A4880-A86F-4398-AFEB-CC4A694A2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F1390FC-32F5-4255-B81D-CF5B0962D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7578884-2B62-4724-BFB5-9D1C15EC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A946BFE-691A-42A2-BB69-AC4A8BF45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9A446F7-DA1A-4333-A02F-32835A2DF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E66E302E-B50B-46D6-9540-94BCF70B3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DA34A87-5D28-4516-B280-4F078A3923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A02B72A2-60A1-41E3-AD56-D2EE44156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EACA76C2-E4BB-449A-AFCA-0225E518D4FB}"/>
              </a:ext>
            </a:extLst>
          </p:cNvPr>
          <p:cNvSpPr>
            <a:spLocks noGrp="1"/>
          </p:cNvSpPr>
          <p:nvPr>
            <p:ph type="ctrTitle"/>
          </p:nvPr>
        </p:nvSpPr>
        <p:spPr>
          <a:xfrm>
            <a:off x="1000372" y="1209957"/>
            <a:ext cx="3034580" cy="4438087"/>
          </a:xfrm>
        </p:spPr>
        <p:txBody>
          <a:bodyPr vert="horz" lIns="91440" tIns="45720" rIns="91440" bIns="45720" rtlCol="0" anchor="ctr">
            <a:normAutofit/>
          </a:bodyPr>
          <a:lstStyle/>
          <a:p>
            <a:pPr algn="r"/>
            <a:r>
              <a:rPr lang="en-US" sz="3200" dirty="0">
                <a:solidFill>
                  <a:schemeClr val="tx1"/>
                </a:solidFill>
              </a:rPr>
              <a:t>CAREERS IN NUTRITION</a:t>
            </a:r>
          </a:p>
        </p:txBody>
      </p:sp>
      <p:sp>
        <p:nvSpPr>
          <p:cNvPr id="3" name="Subtitle 2">
            <a:extLst>
              <a:ext uri="{FF2B5EF4-FFF2-40B4-BE49-F238E27FC236}">
                <a16:creationId xmlns:a16="http://schemas.microsoft.com/office/drawing/2014/main" id="{2AA4A043-3462-47CB-82ED-65FC3BBAF4F2}"/>
              </a:ext>
            </a:extLst>
          </p:cNvPr>
          <p:cNvSpPr>
            <a:spLocks noGrp="1"/>
          </p:cNvSpPr>
          <p:nvPr>
            <p:ph type="subTitle" idx="1"/>
          </p:nvPr>
        </p:nvSpPr>
        <p:spPr>
          <a:xfrm>
            <a:off x="1562686" y="904662"/>
            <a:ext cx="8641981" cy="1790657"/>
          </a:xfrm>
        </p:spPr>
        <p:txBody>
          <a:bodyPr vert="horz" lIns="91440" tIns="45720" rIns="91440" bIns="45720" rtlCol="0" anchor="ctr">
            <a:normAutofit/>
          </a:bodyPr>
          <a:lstStyle/>
          <a:p>
            <a:pPr>
              <a:lnSpc>
                <a:spcPct val="90000"/>
              </a:lnSpc>
              <a:buFont typeface="Wingdings 3" charset="2"/>
              <a:buChar char=""/>
            </a:pPr>
            <a:r>
              <a:rPr lang="en-US" sz="2400" dirty="0">
                <a:solidFill>
                  <a:schemeClr val="tx1"/>
                </a:solidFill>
              </a:rPr>
              <a:t>Sports nutritionists </a:t>
            </a:r>
          </a:p>
          <a:p>
            <a:pPr>
              <a:lnSpc>
                <a:spcPct val="90000"/>
              </a:lnSpc>
            </a:pPr>
            <a:r>
              <a:rPr lang="en-US" sz="2400" dirty="0">
                <a:solidFill>
                  <a:schemeClr val="tx1"/>
                </a:solidFill>
              </a:rPr>
              <a:t>	 						</a:t>
            </a:r>
            <a:r>
              <a:rPr lang="en-US" dirty="0">
                <a:solidFill>
                  <a:schemeClr val="tx1"/>
                </a:solidFill>
              </a:rPr>
              <a:t>median annual salary of 	$57,910</a:t>
            </a:r>
          </a:p>
          <a:p>
            <a:pPr>
              <a:lnSpc>
                <a:spcPct val="90000"/>
              </a:lnSpc>
              <a:buFont typeface="Wingdings 3" charset="2"/>
              <a:buChar char=""/>
            </a:pPr>
            <a:endParaRPr lang="en-US" sz="1700" dirty="0">
              <a:solidFill>
                <a:schemeClr val="tx1"/>
              </a:solidFill>
            </a:endParaRPr>
          </a:p>
          <a:p>
            <a:pPr>
              <a:lnSpc>
                <a:spcPct val="90000"/>
              </a:lnSpc>
              <a:buFont typeface="Wingdings 3" charset="2"/>
              <a:buChar char=""/>
            </a:pPr>
            <a:endParaRPr lang="en-US" sz="1700" dirty="0">
              <a:solidFill>
                <a:schemeClr val="tx1"/>
              </a:solidFill>
            </a:endParaRPr>
          </a:p>
        </p:txBody>
      </p:sp>
      <p:cxnSp>
        <p:nvCxnSpPr>
          <p:cNvPr id="30" name="Straight Connector 29">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46125511-127E-481F-A253-06DCFD745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 name="Picture 5" descr="A picture containing grass, game, person, soccer&#10;&#10;Description automatically generated">
            <a:extLst>
              <a:ext uri="{FF2B5EF4-FFF2-40B4-BE49-F238E27FC236}">
                <a16:creationId xmlns:a16="http://schemas.microsoft.com/office/drawing/2014/main" id="{68E6DF14-BB33-4FEF-9C55-DEEAA57E44B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779498" y="2103501"/>
            <a:ext cx="5849816" cy="3992499"/>
          </a:xfrm>
          <a:prstGeom prst="rect">
            <a:avLst/>
          </a:prstGeom>
        </p:spPr>
      </p:pic>
      <p:sp>
        <p:nvSpPr>
          <p:cNvPr id="7" name="TextBox 6">
            <a:extLst>
              <a:ext uri="{FF2B5EF4-FFF2-40B4-BE49-F238E27FC236}">
                <a16:creationId xmlns:a16="http://schemas.microsoft.com/office/drawing/2014/main" id="{4AF6D539-D526-4B8B-8ABC-362E9C78AAAE}"/>
              </a:ext>
            </a:extLst>
          </p:cNvPr>
          <p:cNvSpPr txBox="1"/>
          <p:nvPr/>
        </p:nvSpPr>
        <p:spPr>
          <a:xfrm>
            <a:off x="4764811" y="8803001"/>
            <a:ext cx="5678917" cy="230832"/>
          </a:xfrm>
          <a:prstGeom prst="rect">
            <a:avLst/>
          </a:prstGeom>
          <a:noFill/>
        </p:spPr>
        <p:txBody>
          <a:bodyPr wrap="square" rtlCol="0">
            <a:spAutoFit/>
          </a:bodyPr>
          <a:lstStyle/>
          <a:p>
            <a:r>
              <a:rPr lang="en-US" sz="900" dirty="0">
                <a:hlinkClick r:id="rId8" tooltip="https://en.wikiversity.org/wiki/Nutrition_and_Wellness/Chapter_1:_Wellness_and_Food_Choices"/>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4070405232"/>
      </p:ext>
    </p:extLst>
  </p:cSld>
  <p:clrMapOvr>
    <a:masterClrMapping/>
  </p:clrMapOvr>
  <mc:AlternateContent xmlns:mc="http://schemas.openxmlformats.org/markup-compatibility/2006" xmlns:p159="http://schemas.microsoft.com/office/powerpoint/2015/09/main">
    <mc:Choice Requires="p159">
      <p:transition advTm="49800">
        <p159:morph option="byObject"/>
      </p:transition>
    </mc:Choice>
    <mc:Fallback xmlns="">
      <p:transition advTm="49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3003</Words>
  <Application>Microsoft Macintosh PowerPoint</Application>
  <PresentationFormat>Widescreen</PresentationFormat>
  <Paragraphs>340</Paragraphs>
  <Slides>21</Slides>
  <Notes>14</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Times New Roman</vt:lpstr>
      <vt:lpstr>Wingdings</vt:lpstr>
      <vt:lpstr>Wingdings 3</vt:lpstr>
      <vt:lpstr>Ion Boardroom</vt:lpstr>
      <vt:lpstr>Careers in Nutrition </vt:lpstr>
      <vt:lpstr>     OVERVIEW:</vt:lpstr>
      <vt:lpstr>     OBJECTIVES After viewing this presentation students will be able to:</vt:lpstr>
      <vt:lpstr>INTERESTED IN A CAREER IN NUTRITION?</vt:lpstr>
      <vt:lpstr>What do Registered Dietitian Nutritionists do?</vt:lpstr>
      <vt:lpstr>EDUCATION &amp; TRAINING</vt:lpstr>
      <vt:lpstr>CAREERS IN NUTRITION</vt:lpstr>
      <vt:lpstr>CAREERS IN NUTRITION</vt:lpstr>
      <vt:lpstr>CAREERS IN NUTRITION</vt:lpstr>
      <vt:lpstr>ADVANCED EDUCATION – Dietetics</vt:lpstr>
      <vt:lpstr>ADVANCED EDUCATION  Doctorate in Clinical Nutrition</vt:lpstr>
      <vt:lpstr>ADVANCED EDUCATION  NUTRITION RESEARCHER  </vt:lpstr>
      <vt:lpstr>Skills &amp; Competencies  </vt:lpstr>
      <vt:lpstr>COLLEGES IN OREGON  </vt:lpstr>
      <vt:lpstr>WHAT IS HEALTHY NUTRITION?</vt:lpstr>
      <vt:lpstr>WHY IS A HEALTHY DIET IMPORTANT?</vt:lpstr>
      <vt:lpstr>Tips for Eating Well</vt:lpstr>
      <vt:lpstr>Thank you for taking the time to learn about a Career in the field of Nutrition!</vt:lpstr>
      <vt:lpstr> Student Activity The Label Game </vt:lpstr>
      <vt:lpstr> Student Activity The Label Game </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 Nutrition</dc:title>
  <dc:creator>Julia Labahn</dc:creator>
  <cp:lastModifiedBy>Petra Gutierrez</cp:lastModifiedBy>
  <cp:revision>39</cp:revision>
  <dcterms:created xsi:type="dcterms:W3CDTF">2020-03-17T16:14:18Z</dcterms:created>
  <dcterms:modified xsi:type="dcterms:W3CDTF">2020-04-16T19:28:35Z</dcterms:modified>
</cp:coreProperties>
</file>