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696" r:id="rId2"/>
    <p:sldMasterId id="2147483717" r:id="rId3"/>
  </p:sldMasterIdLst>
  <p:notesMasterIdLst>
    <p:notesMasterId r:id="rId26"/>
  </p:notesMasterIdLst>
  <p:sldIdLst>
    <p:sldId id="256" r:id="rId4"/>
    <p:sldId id="257" r:id="rId5"/>
    <p:sldId id="258" r:id="rId6"/>
    <p:sldId id="259" r:id="rId7"/>
    <p:sldId id="268" r:id="rId8"/>
    <p:sldId id="267" r:id="rId9"/>
    <p:sldId id="261" r:id="rId10"/>
    <p:sldId id="269" r:id="rId11"/>
    <p:sldId id="270" r:id="rId12"/>
    <p:sldId id="271" r:id="rId13"/>
    <p:sldId id="263" r:id="rId14"/>
    <p:sldId id="264" r:id="rId15"/>
    <p:sldId id="266" r:id="rId16"/>
    <p:sldId id="272" r:id="rId17"/>
    <p:sldId id="273" r:id="rId18"/>
    <p:sldId id="274" r:id="rId19"/>
    <p:sldId id="275" r:id="rId20"/>
    <p:sldId id="276" r:id="rId21"/>
    <p:sldId id="374" r:id="rId22"/>
    <p:sldId id="278" r:id="rId23"/>
    <p:sldId id="373"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1" autoAdjust="0"/>
    <p:restoredTop sz="86739" autoAdjust="0"/>
  </p:normalViewPr>
  <p:slideViewPr>
    <p:cSldViewPr snapToGrid="0">
      <p:cViewPr varScale="1">
        <p:scale>
          <a:sx n="95" d="100"/>
          <a:sy n="95" d="100"/>
        </p:scale>
        <p:origin x="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92050-0094-4530-AC11-3A7C305B0B66}"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A3467054-766B-46E2-AF09-15F2F960A118}">
      <dgm:prSet/>
      <dgm:spPr/>
      <dgm:t>
        <a:bodyPr/>
        <a:lstStyle/>
        <a:p>
          <a:r>
            <a:rPr lang="en-US" dirty="0"/>
            <a:t>LIST</a:t>
          </a:r>
        </a:p>
      </dgm:t>
    </dgm:pt>
    <dgm:pt modelId="{DAD20B34-DD03-4DBE-9956-9D9FBC9F8053}" type="parTrans" cxnId="{991DFF9E-C0C9-4D52-B86C-F423DA63EC80}">
      <dgm:prSet/>
      <dgm:spPr/>
      <dgm:t>
        <a:bodyPr/>
        <a:lstStyle/>
        <a:p>
          <a:endParaRPr lang="en-US"/>
        </a:p>
      </dgm:t>
    </dgm:pt>
    <dgm:pt modelId="{1DDFC661-03CF-4059-87C6-33A37D60347D}" type="sibTrans" cxnId="{991DFF9E-C0C9-4D52-B86C-F423DA63EC80}">
      <dgm:prSet/>
      <dgm:spPr/>
      <dgm:t>
        <a:bodyPr/>
        <a:lstStyle/>
        <a:p>
          <a:endParaRPr lang="en-US"/>
        </a:p>
      </dgm:t>
    </dgm:pt>
    <dgm:pt modelId="{16B1D974-EA6C-4225-92B0-5BCA911D19B7}">
      <dgm:prSet/>
      <dgm:spPr/>
      <dgm:t>
        <a:bodyPr/>
        <a:lstStyle/>
        <a:p>
          <a:r>
            <a:rPr lang="en-US" dirty="0"/>
            <a:t>LIST TWO CAREERS IN VACCINE DEVELOPMENT RESEARCH</a:t>
          </a:r>
        </a:p>
      </dgm:t>
    </dgm:pt>
    <dgm:pt modelId="{16320283-9081-42FF-A685-E64F043E251D}" type="parTrans" cxnId="{A25E0759-0759-4FCE-8DD6-4BD1D6F0E6E6}">
      <dgm:prSet/>
      <dgm:spPr/>
      <dgm:t>
        <a:bodyPr/>
        <a:lstStyle/>
        <a:p>
          <a:endParaRPr lang="en-US"/>
        </a:p>
      </dgm:t>
    </dgm:pt>
    <dgm:pt modelId="{7FF43FAF-16C8-42FC-9ED6-600443F282D6}" type="sibTrans" cxnId="{A25E0759-0759-4FCE-8DD6-4BD1D6F0E6E6}">
      <dgm:prSet/>
      <dgm:spPr/>
      <dgm:t>
        <a:bodyPr/>
        <a:lstStyle/>
        <a:p>
          <a:endParaRPr lang="en-US"/>
        </a:p>
      </dgm:t>
    </dgm:pt>
    <dgm:pt modelId="{B4AD6C0B-523E-4E6E-B1DE-FE296FBC0DC5}">
      <dgm:prSet/>
      <dgm:spPr/>
      <dgm:t>
        <a:bodyPr/>
        <a:lstStyle/>
        <a:p>
          <a:r>
            <a:rPr lang="en-US" dirty="0"/>
            <a:t>DESCRIBE</a:t>
          </a:r>
        </a:p>
      </dgm:t>
    </dgm:pt>
    <dgm:pt modelId="{A12629E4-CB98-4D64-995B-075BE3367F20}" type="parTrans" cxnId="{4558BE58-1A9F-483F-B30A-EB6F0ADEEF97}">
      <dgm:prSet/>
      <dgm:spPr/>
      <dgm:t>
        <a:bodyPr/>
        <a:lstStyle/>
        <a:p>
          <a:endParaRPr lang="en-US"/>
        </a:p>
      </dgm:t>
    </dgm:pt>
    <dgm:pt modelId="{CAD77341-A2B5-4356-929D-97A12DCCE6AE}" type="sibTrans" cxnId="{4558BE58-1A9F-483F-B30A-EB6F0ADEEF97}">
      <dgm:prSet/>
      <dgm:spPr/>
      <dgm:t>
        <a:bodyPr/>
        <a:lstStyle/>
        <a:p>
          <a:endParaRPr lang="en-US"/>
        </a:p>
      </dgm:t>
    </dgm:pt>
    <dgm:pt modelId="{DDC26CE8-A095-4693-8BF2-7E50C07CEAA6}">
      <dgm:prSet/>
      <dgm:spPr/>
      <dgm:t>
        <a:bodyPr/>
        <a:lstStyle/>
        <a:p>
          <a:r>
            <a:rPr lang="en-US" dirty="0"/>
            <a:t>DESCRIBE THE JOB OF THE FDA RELATED TO VACCINES</a:t>
          </a:r>
        </a:p>
      </dgm:t>
    </dgm:pt>
    <dgm:pt modelId="{6982AB14-388B-4B03-A768-8EB358C1FC18}" type="parTrans" cxnId="{FCA608A4-AF18-46A5-957D-2FD48512CF90}">
      <dgm:prSet/>
      <dgm:spPr/>
      <dgm:t>
        <a:bodyPr/>
        <a:lstStyle/>
        <a:p>
          <a:endParaRPr lang="en-US"/>
        </a:p>
      </dgm:t>
    </dgm:pt>
    <dgm:pt modelId="{22BCF02F-7E5E-4F2D-A7A2-8BEF98CF6B94}" type="sibTrans" cxnId="{FCA608A4-AF18-46A5-957D-2FD48512CF90}">
      <dgm:prSet/>
      <dgm:spPr/>
      <dgm:t>
        <a:bodyPr/>
        <a:lstStyle/>
        <a:p>
          <a:endParaRPr lang="en-US"/>
        </a:p>
      </dgm:t>
    </dgm:pt>
    <dgm:pt modelId="{4F6B0396-02E9-40CC-93D2-BD2869BCFC4C}">
      <dgm:prSet/>
      <dgm:spPr/>
      <dgm:t>
        <a:bodyPr/>
        <a:lstStyle/>
        <a:p>
          <a:r>
            <a:rPr lang="en-US" dirty="0"/>
            <a:t>DISCUSS</a:t>
          </a:r>
        </a:p>
      </dgm:t>
    </dgm:pt>
    <dgm:pt modelId="{9C0C3D1C-7890-4904-95A1-DDBA8C02A218}" type="parTrans" cxnId="{0110B3BB-7BD8-4D62-965C-55A078CDFEF4}">
      <dgm:prSet/>
      <dgm:spPr/>
      <dgm:t>
        <a:bodyPr/>
        <a:lstStyle/>
        <a:p>
          <a:endParaRPr lang="en-US"/>
        </a:p>
      </dgm:t>
    </dgm:pt>
    <dgm:pt modelId="{091D2235-FF37-4510-8E4A-907DC6E544DA}" type="sibTrans" cxnId="{0110B3BB-7BD8-4D62-965C-55A078CDFEF4}">
      <dgm:prSet/>
      <dgm:spPr/>
      <dgm:t>
        <a:bodyPr/>
        <a:lstStyle/>
        <a:p>
          <a:endParaRPr lang="en-US"/>
        </a:p>
      </dgm:t>
    </dgm:pt>
    <dgm:pt modelId="{6A52C642-8806-44EA-9C2D-3ABEA9D0A4A2}">
      <dgm:prSet/>
      <dgm:spPr/>
      <dgm:t>
        <a:bodyPr/>
        <a:lstStyle/>
        <a:p>
          <a:r>
            <a:rPr lang="en-US" dirty="0"/>
            <a:t>DISCUSS TWO PROPERTIES A BASIC SCIENCE RESEARCHER WORKS WITH</a:t>
          </a:r>
        </a:p>
      </dgm:t>
    </dgm:pt>
    <dgm:pt modelId="{9EC4A81D-AF46-4053-8D36-49BD154DEDB6}" type="parTrans" cxnId="{F01FC6B3-8BE8-497E-BFCC-B672F52889BE}">
      <dgm:prSet/>
      <dgm:spPr/>
      <dgm:t>
        <a:bodyPr/>
        <a:lstStyle/>
        <a:p>
          <a:endParaRPr lang="en-US"/>
        </a:p>
      </dgm:t>
    </dgm:pt>
    <dgm:pt modelId="{447A02DE-E834-4124-A122-26AD169561EB}" type="sibTrans" cxnId="{F01FC6B3-8BE8-497E-BFCC-B672F52889BE}">
      <dgm:prSet/>
      <dgm:spPr/>
      <dgm:t>
        <a:bodyPr/>
        <a:lstStyle/>
        <a:p>
          <a:endParaRPr lang="en-US"/>
        </a:p>
      </dgm:t>
    </dgm:pt>
    <dgm:pt modelId="{9654659F-5C6C-4771-9EB2-B412B2CE698A}">
      <dgm:prSet/>
      <dgm:spPr/>
      <dgm:t>
        <a:bodyPr/>
        <a:lstStyle/>
        <a:p>
          <a:r>
            <a:rPr lang="en-US" dirty="0"/>
            <a:t>LIST</a:t>
          </a:r>
        </a:p>
      </dgm:t>
    </dgm:pt>
    <dgm:pt modelId="{C5876D71-A12E-4489-B785-76E140090653}" type="parTrans" cxnId="{021EF22A-D9A1-45CF-812C-D2513C0994ED}">
      <dgm:prSet/>
      <dgm:spPr/>
      <dgm:t>
        <a:bodyPr/>
        <a:lstStyle/>
        <a:p>
          <a:endParaRPr lang="en-US"/>
        </a:p>
      </dgm:t>
    </dgm:pt>
    <dgm:pt modelId="{2C094BFE-702A-49D8-874F-FBCB09629D4E}" type="sibTrans" cxnId="{021EF22A-D9A1-45CF-812C-D2513C0994ED}">
      <dgm:prSet/>
      <dgm:spPr/>
      <dgm:t>
        <a:bodyPr/>
        <a:lstStyle/>
        <a:p>
          <a:endParaRPr lang="en-US"/>
        </a:p>
      </dgm:t>
    </dgm:pt>
    <dgm:pt modelId="{48D1971A-DC7F-4FEF-94B2-E6D642EC06FC}">
      <dgm:prSet/>
      <dgm:spPr/>
      <dgm:t>
        <a:bodyPr/>
        <a:lstStyle/>
        <a:p>
          <a:r>
            <a:rPr lang="en-US" dirty="0"/>
            <a:t>LIST THE THREE PHASES OF CLINICAL TRIALS FOR A INVESTIGATIONAL VACCINE</a:t>
          </a:r>
        </a:p>
      </dgm:t>
    </dgm:pt>
    <dgm:pt modelId="{600D372F-3F75-4613-ABC5-A3986B23D129}" type="parTrans" cxnId="{36709773-CE15-4773-8C83-B1DA45F82AEB}">
      <dgm:prSet/>
      <dgm:spPr/>
      <dgm:t>
        <a:bodyPr/>
        <a:lstStyle/>
        <a:p>
          <a:endParaRPr lang="en-US"/>
        </a:p>
      </dgm:t>
    </dgm:pt>
    <dgm:pt modelId="{7567E302-8ACB-4BAB-A3E0-84A68F57F75F}" type="sibTrans" cxnId="{36709773-CE15-4773-8C83-B1DA45F82AEB}">
      <dgm:prSet/>
      <dgm:spPr/>
      <dgm:t>
        <a:bodyPr/>
        <a:lstStyle/>
        <a:p>
          <a:endParaRPr lang="en-US"/>
        </a:p>
      </dgm:t>
    </dgm:pt>
    <dgm:pt modelId="{8A367B3F-5342-424D-A46B-1F6D2AC5C641}">
      <dgm:prSet/>
      <dgm:spPr/>
      <dgm:t>
        <a:bodyPr/>
        <a:lstStyle/>
        <a:p>
          <a:r>
            <a:rPr lang="en-US" dirty="0"/>
            <a:t>DESCRIBE</a:t>
          </a:r>
        </a:p>
      </dgm:t>
    </dgm:pt>
    <dgm:pt modelId="{B8CA1373-2793-4AC3-8237-086CC135CC0D}" type="parTrans" cxnId="{F62D6F03-FD10-4782-A64B-C634D958C27F}">
      <dgm:prSet/>
      <dgm:spPr/>
      <dgm:t>
        <a:bodyPr/>
        <a:lstStyle/>
        <a:p>
          <a:endParaRPr lang="en-US"/>
        </a:p>
      </dgm:t>
    </dgm:pt>
    <dgm:pt modelId="{E8CDEF49-366B-42C5-AB77-6F83A281C0D5}" type="sibTrans" cxnId="{F62D6F03-FD10-4782-A64B-C634D958C27F}">
      <dgm:prSet/>
      <dgm:spPr/>
      <dgm:t>
        <a:bodyPr/>
        <a:lstStyle/>
        <a:p>
          <a:endParaRPr lang="en-US"/>
        </a:p>
      </dgm:t>
    </dgm:pt>
    <dgm:pt modelId="{D58D6684-428E-4154-A071-C1209BA13396}">
      <dgm:prSet/>
      <dgm:spPr/>
      <dgm:t>
        <a:bodyPr/>
        <a:lstStyle/>
        <a:p>
          <a:r>
            <a:rPr lang="en-US" dirty="0"/>
            <a:t>DESCRIBE THE JOB DESCRIPTION OF A BIOSTATISTICIAN </a:t>
          </a:r>
        </a:p>
      </dgm:t>
    </dgm:pt>
    <dgm:pt modelId="{7DBDE072-E9D9-4578-AF8C-FFB2869D363A}" type="parTrans" cxnId="{8C2BED41-4A22-4819-8010-30C2139452FA}">
      <dgm:prSet/>
      <dgm:spPr/>
      <dgm:t>
        <a:bodyPr/>
        <a:lstStyle/>
        <a:p>
          <a:endParaRPr lang="en-US"/>
        </a:p>
      </dgm:t>
    </dgm:pt>
    <dgm:pt modelId="{E28F9D2D-69C7-4C44-B1CD-A6B07EE24393}" type="sibTrans" cxnId="{8C2BED41-4A22-4819-8010-30C2139452FA}">
      <dgm:prSet/>
      <dgm:spPr/>
      <dgm:t>
        <a:bodyPr/>
        <a:lstStyle/>
        <a:p>
          <a:endParaRPr lang="en-US"/>
        </a:p>
      </dgm:t>
    </dgm:pt>
    <dgm:pt modelId="{6672D259-A9B2-4C28-89FA-4B34C61B92A5}" type="pres">
      <dgm:prSet presAssocID="{8A392050-0094-4530-AC11-3A7C305B0B66}" presName="Name0" presStyleCnt="0">
        <dgm:presLayoutVars>
          <dgm:dir/>
          <dgm:animLvl val="lvl"/>
          <dgm:resizeHandles val="exact"/>
        </dgm:presLayoutVars>
      </dgm:prSet>
      <dgm:spPr/>
    </dgm:pt>
    <dgm:pt modelId="{226EB345-7C81-4301-9888-041225E24A30}" type="pres">
      <dgm:prSet presAssocID="{A3467054-766B-46E2-AF09-15F2F960A118}" presName="linNode" presStyleCnt="0"/>
      <dgm:spPr/>
    </dgm:pt>
    <dgm:pt modelId="{5DDB444B-4CDD-4AE8-86F2-07A0CC664978}" type="pres">
      <dgm:prSet presAssocID="{A3467054-766B-46E2-AF09-15F2F960A118}" presName="parentText" presStyleLbl="solidFgAcc1" presStyleIdx="0" presStyleCnt="5">
        <dgm:presLayoutVars>
          <dgm:chMax val="1"/>
          <dgm:bulletEnabled/>
        </dgm:presLayoutVars>
      </dgm:prSet>
      <dgm:spPr/>
    </dgm:pt>
    <dgm:pt modelId="{3F9AB603-9C4C-4794-9DF8-072414D6956B}" type="pres">
      <dgm:prSet presAssocID="{A3467054-766B-46E2-AF09-15F2F960A118}" presName="descendantText" presStyleLbl="alignNode1" presStyleIdx="0" presStyleCnt="5">
        <dgm:presLayoutVars>
          <dgm:bulletEnabled/>
        </dgm:presLayoutVars>
      </dgm:prSet>
      <dgm:spPr/>
    </dgm:pt>
    <dgm:pt modelId="{7056B496-4062-4F10-A7BC-558B1449CAFC}" type="pres">
      <dgm:prSet presAssocID="{1DDFC661-03CF-4059-87C6-33A37D60347D}" presName="sp" presStyleCnt="0"/>
      <dgm:spPr/>
    </dgm:pt>
    <dgm:pt modelId="{BF86ECCA-A666-446A-9C9B-4E41570857E8}" type="pres">
      <dgm:prSet presAssocID="{B4AD6C0B-523E-4E6E-B1DE-FE296FBC0DC5}" presName="linNode" presStyleCnt="0"/>
      <dgm:spPr/>
    </dgm:pt>
    <dgm:pt modelId="{0B0D017F-D624-4241-A9C5-3C87F8AA1016}" type="pres">
      <dgm:prSet presAssocID="{B4AD6C0B-523E-4E6E-B1DE-FE296FBC0DC5}" presName="parentText" presStyleLbl="solidFgAcc1" presStyleIdx="1" presStyleCnt="5">
        <dgm:presLayoutVars>
          <dgm:chMax val="1"/>
          <dgm:bulletEnabled/>
        </dgm:presLayoutVars>
      </dgm:prSet>
      <dgm:spPr/>
    </dgm:pt>
    <dgm:pt modelId="{D66172A2-0D0C-4960-8674-1BEC6411E0C7}" type="pres">
      <dgm:prSet presAssocID="{B4AD6C0B-523E-4E6E-B1DE-FE296FBC0DC5}" presName="descendantText" presStyleLbl="alignNode1" presStyleIdx="1" presStyleCnt="5">
        <dgm:presLayoutVars>
          <dgm:bulletEnabled/>
        </dgm:presLayoutVars>
      </dgm:prSet>
      <dgm:spPr/>
    </dgm:pt>
    <dgm:pt modelId="{84CF4D7D-CA16-4F17-AB2A-97106BF7FA9D}" type="pres">
      <dgm:prSet presAssocID="{CAD77341-A2B5-4356-929D-97A12DCCE6AE}" presName="sp" presStyleCnt="0"/>
      <dgm:spPr/>
    </dgm:pt>
    <dgm:pt modelId="{4DA32ACF-B758-4586-90DD-13446B5278F2}" type="pres">
      <dgm:prSet presAssocID="{4F6B0396-02E9-40CC-93D2-BD2869BCFC4C}" presName="linNode" presStyleCnt="0"/>
      <dgm:spPr/>
    </dgm:pt>
    <dgm:pt modelId="{85DAF9F6-D0E7-41A6-BF45-E30AF40D4E29}" type="pres">
      <dgm:prSet presAssocID="{4F6B0396-02E9-40CC-93D2-BD2869BCFC4C}" presName="parentText" presStyleLbl="solidFgAcc1" presStyleIdx="2" presStyleCnt="5">
        <dgm:presLayoutVars>
          <dgm:chMax val="1"/>
          <dgm:bulletEnabled/>
        </dgm:presLayoutVars>
      </dgm:prSet>
      <dgm:spPr/>
    </dgm:pt>
    <dgm:pt modelId="{CDFC661B-00C2-43A1-92F1-7B1BD6DD96CD}" type="pres">
      <dgm:prSet presAssocID="{4F6B0396-02E9-40CC-93D2-BD2869BCFC4C}" presName="descendantText" presStyleLbl="alignNode1" presStyleIdx="2" presStyleCnt="5">
        <dgm:presLayoutVars>
          <dgm:bulletEnabled/>
        </dgm:presLayoutVars>
      </dgm:prSet>
      <dgm:spPr/>
    </dgm:pt>
    <dgm:pt modelId="{1B35834E-4FDD-41DD-AAD2-9AA636FBC1B0}" type="pres">
      <dgm:prSet presAssocID="{091D2235-FF37-4510-8E4A-907DC6E544DA}" presName="sp" presStyleCnt="0"/>
      <dgm:spPr/>
    </dgm:pt>
    <dgm:pt modelId="{6A6ECD13-436A-4885-9C8D-74DF6750C4D2}" type="pres">
      <dgm:prSet presAssocID="{9654659F-5C6C-4771-9EB2-B412B2CE698A}" presName="linNode" presStyleCnt="0"/>
      <dgm:spPr/>
    </dgm:pt>
    <dgm:pt modelId="{D04CD736-A438-4A23-825E-6E32CE65104E}" type="pres">
      <dgm:prSet presAssocID="{9654659F-5C6C-4771-9EB2-B412B2CE698A}" presName="parentText" presStyleLbl="solidFgAcc1" presStyleIdx="3" presStyleCnt="5">
        <dgm:presLayoutVars>
          <dgm:chMax val="1"/>
          <dgm:bulletEnabled/>
        </dgm:presLayoutVars>
      </dgm:prSet>
      <dgm:spPr/>
    </dgm:pt>
    <dgm:pt modelId="{60914637-77FB-4E73-8DF8-1E2DD4D62AE5}" type="pres">
      <dgm:prSet presAssocID="{9654659F-5C6C-4771-9EB2-B412B2CE698A}" presName="descendantText" presStyleLbl="alignNode1" presStyleIdx="3" presStyleCnt="5">
        <dgm:presLayoutVars>
          <dgm:bulletEnabled/>
        </dgm:presLayoutVars>
      </dgm:prSet>
      <dgm:spPr/>
    </dgm:pt>
    <dgm:pt modelId="{802A3DC5-05F1-4A49-94C5-2E239BA88CA0}" type="pres">
      <dgm:prSet presAssocID="{2C094BFE-702A-49D8-874F-FBCB09629D4E}" presName="sp" presStyleCnt="0"/>
      <dgm:spPr/>
    </dgm:pt>
    <dgm:pt modelId="{E1395690-4223-45E6-A744-4C9D3FFE74CC}" type="pres">
      <dgm:prSet presAssocID="{8A367B3F-5342-424D-A46B-1F6D2AC5C641}" presName="linNode" presStyleCnt="0"/>
      <dgm:spPr/>
    </dgm:pt>
    <dgm:pt modelId="{8F099E28-673E-404A-9EE8-52218468DAC3}" type="pres">
      <dgm:prSet presAssocID="{8A367B3F-5342-424D-A46B-1F6D2AC5C641}" presName="parentText" presStyleLbl="solidFgAcc1" presStyleIdx="4" presStyleCnt="5">
        <dgm:presLayoutVars>
          <dgm:chMax val="1"/>
          <dgm:bulletEnabled/>
        </dgm:presLayoutVars>
      </dgm:prSet>
      <dgm:spPr/>
    </dgm:pt>
    <dgm:pt modelId="{C37679EB-1F6D-4567-B7C9-A5A9A4369789}" type="pres">
      <dgm:prSet presAssocID="{8A367B3F-5342-424D-A46B-1F6D2AC5C641}" presName="descendantText" presStyleLbl="alignNode1" presStyleIdx="4" presStyleCnt="5">
        <dgm:presLayoutVars>
          <dgm:bulletEnabled/>
        </dgm:presLayoutVars>
      </dgm:prSet>
      <dgm:spPr/>
    </dgm:pt>
  </dgm:ptLst>
  <dgm:cxnLst>
    <dgm:cxn modelId="{F62D6F03-FD10-4782-A64B-C634D958C27F}" srcId="{8A392050-0094-4530-AC11-3A7C305B0B66}" destId="{8A367B3F-5342-424D-A46B-1F6D2AC5C641}" srcOrd="4" destOrd="0" parTransId="{B8CA1373-2793-4AC3-8237-086CC135CC0D}" sibTransId="{E8CDEF49-366B-42C5-AB77-6F83A281C0D5}"/>
    <dgm:cxn modelId="{378E550A-AB5B-482F-89B1-8ADC5A22FBB1}" type="presOf" srcId="{16B1D974-EA6C-4225-92B0-5BCA911D19B7}" destId="{3F9AB603-9C4C-4794-9DF8-072414D6956B}" srcOrd="0" destOrd="0" presId="urn:microsoft.com/office/officeart/2016/7/layout/VerticalHollowActionList"/>
    <dgm:cxn modelId="{021EF22A-D9A1-45CF-812C-D2513C0994ED}" srcId="{8A392050-0094-4530-AC11-3A7C305B0B66}" destId="{9654659F-5C6C-4771-9EB2-B412B2CE698A}" srcOrd="3" destOrd="0" parTransId="{C5876D71-A12E-4489-B785-76E140090653}" sibTransId="{2C094BFE-702A-49D8-874F-FBCB09629D4E}"/>
    <dgm:cxn modelId="{2CF5F836-4093-485E-97F4-FB52C1D42FF1}" type="presOf" srcId="{4F6B0396-02E9-40CC-93D2-BD2869BCFC4C}" destId="{85DAF9F6-D0E7-41A6-BF45-E30AF40D4E29}" srcOrd="0" destOrd="0" presId="urn:microsoft.com/office/officeart/2016/7/layout/VerticalHollowActionList"/>
    <dgm:cxn modelId="{4BC9D53F-735D-47B3-A524-3AD1CF155885}" type="presOf" srcId="{48D1971A-DC7F-4FEF-94B2-E6D642EC06FC}" destId="{60914637-77FB-4E73-8DF8-1E2DD4D62AE5}" srcOrd="0" destOrd="0" presId="urn:microsoft.com/office/officeart/2016/7/layout/VerticalHollowActionList"/>
    <dgm:cxn modelId="{4BD0E141-3C18-4D86-856F-CF676122B2FD}" type="presOf" srcId="{DDC26CE8-A095-4693-8BF2-7E50C07CEAA6}" destId="{D66172A2-0D0C-4960-8674-1BEC6411E0C7}" srcOrd="0" destOrd="0" presId="urn:microsoft.com/office/officeart/2016/7/layout/VerticalHollowActionList"/>
    <dgm:cxn modelId="{8C2BED41-4A22-4819-8010-30C2139452FA}" srcId="{8A367B3F-5342-424D-A46B-1F6D2AC5C641}" destId="{D58D6684-428E-4154-A071-C1209BA13396}" srcOrd="0" destOrd="0" parTransId="{7DBDE072-E9D9-4578-AF8C-FFB2869D363A}" sibTransId="{E28F9D2D-69C7-4C44-B1CD-A6B07EE24393}"/>
    <dgm:cxn modelId="{661E864A-1526-4F3F-B5E3-7DBC584EF810}" type="presOf" srcId="{8A392050-0094-4530-AC11-3A7C305B0B66}" destId="{6672D259-A9B2-4C28-89FA-4B34C61B92A5}" srcOrd="0" destOrd="0" presId="urn:microsoft.com/office/officeart/2016/7/layout/VerticalHollowActionList"/>
    <dgm:cxn modelId="{46D52C4C-9C38-4A60-8EE8-4D23D1E79FA2}" type="presOf" srcId="{9654659F-5C6C-4771-9EB2-B412B2CE698A}" destId="{D04CD736-A438-4A23-825E-6E32CE65104E}" srcOrd="0" destOrd="0" presId="urn:microsoft.com/office/officeart/2016/7/layout/VerticalHollowActionList"/>
    <dgm:cxn modelId="{B1C8CA51-E313-4913-B635-3B7BF7FBBF20}" type="presOf" srcId="{D58D6684-428E-4154-A071-C1209BA13396}" destId="{C37679EB-1F6D-4567-B7C9-A5A9A4369789}" srcOrd="0" destOrd="0" presId="urn:microsoft.com/office/officeart/2016/7/layout/VerticalHollowActionList"/>
    <dgm:cxn modelId="{4558BE58-1A9F-483F-B30A-EB6F0ADEEF97}" srcId="{8A392050-0094-4530-AC11-3A7C305B0B66}" destId="{B4AD6C0B-523E-4E6E-B1DE-FE296FBC0DC5}" srcOrd="1" destOrd="0" parTransId="{A12629E4-CB98-4D64-995B-075BE3367F20}" sibTransId="{CAD77341-A2B5-4356-929D-97A12DCCE6AE}"/>
    <dgm:cxn modelId="{A25E0759-0759-4FCE-8DD6-4BD1D6F0E6E6}" srcId="{A3467054-766B-46E2-AF09-15F2F960A118}" destId="{16B1D974-EA6C-4225-92B0-5BCA911D19B7}" srcOrd="0" destOrd="0" parTransId="{16320283-9081-42FF-A685-E64F043E251D}" sibTransId="{7FF43FAF-16C8-42FC-9ED6-600443F282D6}"/>
    <dgm:cxn modelId="{36709773-CE15-4773-8C83-B1DA45F82AEB}" srcId="{9654659F-5C6C-4771-9EB2-B412B2CE698A}" destId="{48D1971A-DC7F-4FEF-94B2-E6D642EC06FC}" srcOrd="0" destOrd="0" parTransId="{600D372F-3F75-4613-ABC5-A3986B23D129}" sibTransId="{7567E302-8ACB-4BAB-A3E0-84A68F57F75F}"/>
    <dgm:cxn modelId="{991DFF9E-C0C9-4D52-B86C-F423DA63EC80}" srcId="{8A392050-0094-4530-AC11-3A7C305B0B66}" destId="{A3467054-766B-46E2-AF09-15F2F960A118}" srcOrd="0" destOrd="0" parTransId="{DAD20B34-DD03-4DBE-9956-9D9FBC9F8053}" sibTransId="{1DDFC661-03CF-4059-87C6-33A37D60347D}"/>
    <dgm:cxn modelId="{FCA608A4-AF18-46A5-957D-2FD48512CF90}" srcId="{B4AD6C0B-523E-4E6E-B1DE-FE296FBC0DC5}" destId="{DDC26CE8-A095-4693-8BF2-7E50C07CEAA6}" srcOrd="0" destOrd="0" parTransId="{6982AB14-388B-4B03-A768-8EB358C1FC18}" sibTransId="{22BCF02F-7E5E-4F2D-A7A2-8BEF98CF6B94}"/>
    <dgm:cxn modelId="{D2DC4AA7-87A5-4900-9F08-075FF7D1537B}" type="presOf" srcId="{B4AD6C0B-523E-4E6E-B1DE-FE296FBC0DC5}" destId="{0B0D017F-D624-4241-A9C5-3C87F8AA1016}" srcOrd="0" destOrd="0" presId="urn:microsoft.com/office/officeart/2016/7/layout/VerticalHollowActionList"/>
    <dgm:cxn modelId="{F01FC6B3-8BE8-497E-BFCC-B672F52889BE}" srcId="{4F6B0396-02E9-40CC-93D2-BD2869BCFC4C}" destId="{6A52C642-8806-44EA-9C2D-3ABEA9D0A4A2}" srcOrd="0" destOrd="0" parTransId="{9EC4A81D-AF46-4053-8D36-49BD154DEDB6}" sibTransId="{447A02DE-E834-4124-A122-26AD169561EB}"/>
    <dgm:cxn modelId="{0110B3BB-7BD8-4D62-965C-55A078CDFEF4}" srcId="{8A392050-0094-4530-AC11-3A7C305B0B66}" destId="{4F6B0396-02E9-40CC-93D2-BD2869BCFC4C}" srcOrd="2" destOrd="0" parTransId="{9C0C3D1C-7890-4904-95A1-DDBA8C02A218}" sibTransId="{091D2235-FF37-4510-8E4A-907DC6E544DA}"/>
    <dgm:cxn modelId="{CC4D9DBD-BCDA-418D-87FE-25B837111FE1}" type="presOf" srcId="{A3467054-766B-46E2-AF09-15F2F960A118}" destId="{5DDB444B-4CDD-4AE8-86F2-07A0CC664978}" srcOrd="0" destOrd="0" presId="urn:microsoft.com/office/officeart/2016/7/layout/VerticalHollowActionList"/>
    <dgm:cxn modelId="{8E8785DD-9166-406D-B319-14A90ED17154}" type="presOf" srcId="{6A52C642-8806-44EA-9C2D-3ABEA9D0A4A2}" destId="{CDFC661B-00C2-43A1-92F1-7B1BD6DD96CD}" srcOrd="0" destOrd="0" presId="urn:microsoft.com/office/officeart/2016/7/layout/VerticalHollowActionList"/>
    <dgm:cxn modelId="{734ABCDF-3B88-47C6-8D03-1340CA38FD3F}" type="presOf" srcId="{8A367B3F-5342-424D-A46B-1F6D2AC5C641}" destId="{8F099E28-673E-404A-9EE8-52218468DAC3}" srcOrd="0" destOrd="0" presId="urn:microsoft.com/office/officeart/2016/7/layout/VerticalHollowActionList"/>
    <dgm:cxn modelId="{BD68D0D4-8D66-453C-B6C3-5C8E70B4E7B7}" type="presParOf" srcId="{6672D259-A9B2-4C28-89FA-4B34C61B92A5}" destId="{226EB345-7C81-4301-9888-041225E24A30}" srcOrd="0" destOrd="0" presId="urn:microsoft.com/office/officeart/2016/7/layout/VerticalHollowActionList"/>
    <dgm:cxn modelId="{22C575DC-6A42-4060-B075-FB882F7CCC9E}" type="presParOf" srcId="{226EB345-7C81-4301-9888-041225E24A30}" destId="{5DDB444B-4CDD-4AE8-86F2-07A0CC664978}" srcOrd="0" destOrd="0" presId="urn:microsoft.com/office/officeart/2016/7/layout/VerticalHollowActionList"/>
    <dgm:cxn modelId="{90AC971C-6220-497E-B1A5-F787476CAE9A}" type="presParOf" srcId="{226EB345-7C81-4301-9888-041225E24A30}" destId="{3F9AB603-9C4C-4794-9DF8-072414D6956B}" srcOrd="1" destOrd="0" presId="urn:microsoft.com/office/officeart/2016/7/layout/VerticalHollowActionList"/>
    <dgm:cxn modelId="{F72FEEBB-E5E8-425A-A492-CD1C478D75EF}" type="presParOf" srcId="{6672D259-A9B2-4C28-89FA-4B34C61B92A5}" destId="{7056B496-4062-4F10-A7BC-558B1449CAFC}" srcOrd="1" destOrd="0" presId="urn:microsoft.com/office/officeart/2016/7/layout/VerticalHollowActionList"/>
    <dgm:cxn modelId="{8F0EF332-2575-4281-B85A-D3E7CCBE2792}" type="presParOf" srcId="{6672D259-A9B2-4C28-89FA-4B34C61B92A5}" destId="{BF86ECCA-A666-446A-9C9B-4E41570857E8}" srcOrd="2" destOrd="0" presId="urn:microsoft.com/office/officeart/2016/7/layout/VerticalHollowActionList"/>
    <dgm:cxn modelId="{78A7E2E6-27A9-4C34-9A70-8C7DD8CD5E85}" type="presParOf" srcId="{BF86ECCA-A666-446A-9C9B-4E41570857E8}" destId="{0B0D017F-D624-4241-A9C5-3C87F8AA1016}" srcOrd="0" destOrd="0" presId="urn:microsoft.com/office/officeart/2016/7/layout/VerticalHollowActionList"/>
    <dgm:cxn modelId="{B306745D-A178-473E-B8E7-0918AB6544BD}" type="presParOf" srcId="{BF86ECCA-A666-446A-9C9B-4E41570857E8}" destId="{D66172A2-0D0C-4960-8674-1BEC6411E0C7}" srcOrd="1" destOrd="0" presId="urn:microsoft.com/office/officeart/2016/7/layout/VerticalHollowActionList"/>
    <dgm:cxn modelId="{5D6C297D-C220-4F2C-86AC-8ECF4D432CFC}" type="presParOf" srcId="{6672D259-A9B2-4C28-89FA-4B34C61B92A5}" destId="{84CF4D7D-CA16-4F17-AB2A-97106BF7FA9D}" srcOrd="3" destOrd="0" presId="urn:microsoft.com/office/officeart/2016/7/layout/VerticalHollowActionList"/>
    <dgm:cxn modelId="{285732F8-3169-4BA4-902B-AFE00BB66E71}" type="presParOf" srcId="{6672D259-A9B2-4C28-89FA-4B34C61B92A5}" destId="{4DA32ACF-B758-4586-90DD-13446B5278F2}" srcOrd="4" destOrd="0" presId="urn:microsoft.com/office/officeart/2016/7/layout/VerticalHollowActionList"/>
    <dgm:cxn modelId="{DD1F68F2-2AEC-45DB-BC56-0140491899EF}" type="presParOf" srcId="{4DA32ACF-B758-4586-90DD-13446B5278F2}" destId="{85DAF9F6-D0E7-41A6-BF45-E30AF40D4E29}" srcOrd="0" destOrd="0" presId="urn:microsoft.com/office/officeart/2016/7/layout/VerticalHollowActionList"/>
    <dgm:cxn modelId="{40E9EB99-4C0F-4A4B-9280-A5409B06989F}" type="presParOf" srcId="{4DA32ACF-B758-4586-90DD-13446B5278F2}" destId="{CDFC661B-00C2-43A1-92F1-7B1BD6DD96CD}" srcOrd="1" destOrd="0" presId="urn:microsoft.com/office/officeart/2016/7/layout/VerticalHollowActionList"/>
    <dgm:cxn modelId="{33FAE43D-FD08-4AF8-A3CF-C3A171013039}" type="presParOf" srcId="{6672D259-A9B2-4C28-89FA-4B34C61B92A5}" destId="{1B35834E-4FDD-41DD-AAD2-9AA636FBC1B0}" srcOrd="5" destOrd="0" presId="urn:microsoft.com/office/officeart/2016/7/layout/VerticalHollowActionList"/>
    <dgm:cxn modelId="{3CE10C1C-2945-46F9-B76A-36CD9F1FEFC3}" type="presParOf" srcId="{6672D259-A9B2-4C28-89FA-4B34C61B92A5}" destId="{6A6ECD13-436A-4885-9C8D-74DF6750C4D2}" srcOrd="6" destOrd="0" presId="urn:microsoft.com/office/officeart/2016/7/layout/VerticalHollowActionList"/>
    <dgm:cxn modelId="{DA1BFD70-4333-4245-85D6-40FD1C16EDA7}" type="presParOf" srcId="{6A6ECD13-436A-4885-9C8D-74DF6750C4D2}" destId="{D04CD736-A438-4A23-825E-6E32CE65104E}" srcOrd="0" destOrd="0" presId="urn:microsoft.com/office/officeart/2016/7/layout/VerticalHollowActionList"/>
    <dgm:cxn modelId="{7688D18C-DFF2-433F-819E-01EFBEFE9A33}" type="presParOf" srcId="{6A6ECD13-436A-4885-9C8D-74DF6750C4D2}" destId="{60914637-77FB-4E73-8DF8-1E2DD4D62AE5}" srcOrd="1" destOrd="0" presId="urn:microsoft.com/office/officeart/2016/7/layout/VerticalHollowActionList"/>
    <dgm:cxn modelId="{F96D8E7E-346F-465A-B1A2-D603543F375E}" type="presParOf" srcId="{6672D259-A9B2-4C28-89FA-4B34C61B92A5}" destId="{802A3DC5-05F1-4A49-94C5-2E239BA88CA0}" srcOrd="7" destOrd="0" presId="urn:microsoft.com/office/officeart/2016/7/layout/VerticalHollowActionList"/>
    <dgm:cxn modelId="{798BAE87-7D77-4C9E-BC4B-FB24140F8F8D}" type="presParOf" srcId="{6672D259-A9B2-4C28-89FA-4B34C61B92A5}" destId="{E1395690-4223-45E6-A744-4C9D3FFE74CC}" srcOrd="8" destOrd="0" presId="urn:microsoft.com/office/officeart/2016/7/layout/VerticalHollowActionList"/>
    <dgm:cxn modelId="{75B9CF7D-1946-405F-BF6D-9DE97175A3E2}" type="presParOf" srcId="{E1395690-4223-45E6-A744-4C9D3FFE74CC}" destId="{8F099E28-673E-404A-9EE8-52218468DAC3}" srcOrd="0" destOrd="0" presId="urn:microsoft.com/office/officeart/2016/7/layout/VerticalHollowActionList"/>
    <dgm:cxn modelId="{E9B96BF7-7517-4D10-B0AD-DD5D6A9D6554}" type="presParOf" srcId="{E1395690-4223-45E6-A744-4C9D3FFE74CC}" destId="{C37679EB-1F6D-4567-B7C9-A5A9A4369789}"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7692CB-2EA2-4270-B464-01CCEBC3D6DB}"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C7CE290C-29C7-49A1-9643-54D93FBE0095}">
      <dgm:prSet/>
      <dgm:spPr/>
      <dgm:t>
        <a:bodyPr/>
        <a:lstStyle/>
        <a:p>
          <a:r>
            <a:rPr lang="en-US" dirty="0"/>
            <a:t>PHASE I</a:t>
          </a:r>
        </a:p>
      </dgm:t>
    </dgm:pt>
    <dgm:pt modelId="{F4D00535-3331-43F0-8430-DFB2B220FCE4}" type="parTrans" cxnId="{BDC71A8B-AC05-4AD8-A3EB-EAC4A9B28BD0}">
      <dgm:prSet/>
      <dgm:spPr/>
      <dgm:t>
        <a:bodyPr/>
        <a:lstStyle/>
        <a:p>
          <a:endParaRPr lang="en-US"/>
        </a:p>
      </dgm:t>
    </dgm:pt>
    <dgm:pt modelId="{D109599D-688D-4D61-90CF-19838E0291DD}" type="sibTrans" cxnId="{BDC71A8B-AC05-4AD8-A3EB-EAC4A9B28BD0}">
      <dgm:prSet/>
      <dgm:spPr/>
      <dgm:t>
        <a:bodyPr/>
        <a:lstStyle/>
        <a:p>
          <a:endParaRPr lang="en-US"/>
        </a:p>
      </dgm:t>
    </dgm:pt>
    <dgm:pt modelId="{DAD26F55-FE31-4B72-889A-B344826A4A70}">
      <dgm:prSet/>
      <dgm:spPr/>
      <dgm:t>
        <a:bodyPr/>
        <a:lstStyle/>
        <a:p>
          <a:r>
            <a:rPr lang="en-US" dirty="0"/>
            <a:t>INVOLVED A SMALL TRIAL TO ACCESS SAFETY IN HUMANS</a:t>
          </a:r>
        </a:p>
      </dgm:t>
    </dgm:pt>
    <dgm:pt modelId="{60948FF3-BCCD-47C3-A5FE-67A0B8094E61}" type="parTrans" cxnId="{75FC8FBB-EEB3-46CE-92F6-94DDDC3C3592}">
      <dgm:prSet/>
      <dgm:spPr/>
      <dgm:t>
        <a:bodyPr/>
        <a:lstStyle/>
        <a:p>
          <a:endParaRPr lang="en-US"/>
        </a:p>
      </dgm:t>
    </dgm:pt>
    <dgm:pt modelId="{F48AF99C-5677-4B12-AD7F-1E457A3F815E}" type="sibTrans" cxnId="{75FC8FBB-EEB3-46CE-92F6-94DDDC3C3592}">
      <dgm:prSet/>
      <dgm:spPr/>
      <dgm:t>
        <a:bodyPr/>
        <a:lstStyle/>
        <a:p>
          <a:endParaRPr lang="en-US"/>
        </a:p>
      </dgm:t>
    </dgm:pt>
    <dgm:pt modelId="{F0474EF4-830E-434D-85A1-D087770B64BC}">
      <dgm:prSet/>
      <dgm:spPr/>
      <dgm:t>
        <a:bodyPr/>
        <a:lstStyle/>
        <a:p>
          <a:r>
            <a:rPr lang="en-US" dirty="0"/>
            <a:t>PHASE II</a:t>
          </a:r>
        </a:p>
      </dgm:t>
    </dgm:pt>
    <dgm:pt modelId="{E4AFE480-7259-44AB-B296-9003B93816C6}" type="parTrans" cxnId="{176C7B8D-3C03-4B5E-A107-F6DE4B12AD43}">
      <dgm:prSet/>
      <dgm:spPr/>
      <dgm:t>
        <a:bodyPr/>
        <a:lstStyle/>
        <a:p>
          <a:endParaRPr lang="en-US"/>
        </a:p>
      </dgm:t>
    </dgm:pt>
    <dgm:pt modelId="{11CE618D-E0C5-44E3-AC60-FC3AAF25F28A}" type="sibTrans" cxnId="{176C7B8D-3C03-4B5E-A107-F6DE4B12AD43}">
      <dgm:prSet/>
      <dgm:spPr/>
      <dgm:t>
        <a:bodyPr/>
        <a:lstStyle/>
        <a:p>
          <a:endParaRPr lang="en-US"/>
        </a:p>
      </dgm:t>
    </dgm:pt>
    <dgm:pt modelId="{F2CE08EF-495A-463F-B765-55BCCA38BF58}">
      <dgm:prSet/>
      <dgm:spPr/>
      <dgm:t>
        <a:bodyPr/>
        <a:lstStyle/>
        <a:p>
          <a:r>
            <a:rPr lang="en-US" dirty="0"/>
            <a:t>SLIGHTLY LARGER &amp; MONITORS SAFETY, IMMUNE RESPONSE, AND THE DESIRED PROTECTION.</a:t>
          </a:r>
        </a:p>
      </dgm:t>
    </dgm:pt>
    <dgm:pt modelId="{D56BE2E8-7019-48CD-924B-953C5DFED706}" type="parTrans" cxnId="{847F4460-96EF-48B1-80CF-98BB190CB060}">
      <dgm:prSet/>
      <dgm:spPr/>
      <dgm:t>
        <a:bodyPr/>
        <a:lstStyle/>
        <a:p>
          <a:endParaRPr lang="en-US"/>
        </a:p>
      </dgm:t>
    </dgm:pt>
    <dgm:pt modelId="{79D442E6-CEC2-4D3E-B324-0185E5627DAF}" type="sibTrans" cxnId="{847F4460-96EF-48B1-80CF-98BB190CB060}">
      <dgm:prSet/>
      <dgm:spPr/>
      <dgm:t>
        <a:bodyPr/>
        <a:lstStyle/>
        <a:p>
          <a:endParaRPr lang="en-US"/>
        </a:p>
      </dgm:t>
    </dgm:pt>
    <dgm:pt modelId="{FB38BD63-6DE7-4B9E-9EB6-1E9590EFEFC1}">
      <dgm:prSet/>
      <dgm:spPr/>
      <dgm:t>
        <a:bodyPr/>
        <a:lstStyle/>
        <a:p>
          <a:r>
            <a:rPr lang="en-US" dirty="0"/>
            <a:t>PHASE III</a:t>
          </a:r>
        </a:p>
      </dgm:t>
    </dgm:pt>
    <dgm:pt modelId="{728361B3-BD53-458C-984F-0479D6BC8891}" type="parTrans" cxnId="{AB072E3D-F688-46DE-BCD0-95739A8259D1}">
      <dgm:prSet/>
      <dgm:spPr/>
      <dgm:t>
        <a:bodyPr/>
        <a:lstStyle/>
        <a:p>
          <a:endParaRPr lang="en-US"/>
        </a:p>
      </dgm:t>
    </dgm:pt>
    <dgm:pt modelId="{95FF47DA-0878-4097-94F4-BABCC4125BAD}" type="sibTrans" cxnId="{AB072E3D-F688-46DE-BCD0-95739A8259D1}">
      <dgm:prSet/>
      <dgm:spPr/>
      <dgm:t>
        <a:bodyPr/>
        <a:lstStyle/>
        <a:p>
          <a:endParaRPr lang="en-US"/>
        </a:p>
      </dgm:t>
    </dgm:pt>
    <dgm:pt modelId="{ACB3A149-5BEE-465B-BBA8-CF95667331A3}">
      <dgm:prSet/>
      <dgm:spPr/>
      <dgm:t>
        <a:bodyPr/>
        <a:lstStyle/>
        <a:p>
          <a:r>
            <a:rPr lang="en-US" dirty="0"/>
            <a:t>INVOLVES TESTING THE VACCINE IN A LARGER GROUP OF PEOPLE TO PROVE THAT THE VACCINE IS STILL SAFE &amp; EFFECTIVE.</a:t>
          </a:r>
        </a:p>
      </dgm:t>
    </dgm:pt>
    <dgm:pt modelId="{A9E7DF37-9C5F-4AD0-AF81-117F3B656DFB}" type="parTrans" cxnId="{03F93F15-0D8D-4442-8703-8F1EDA0CC8A3}">
      <dgm:prSet/>
      <dgm:spPr/>
      <dgm:t>
        <a:bodyPr/>
        <a:lstStyle/>
        <a:p>
          <a:endParaRPr lang="en-US"/>
        </a:p>
      </dgm:t>
    </dgm:pt>
    <dgm:pt modelId="{4245E62F-8D54-4821-9AD6-953180314CAE}" type="sibTrans" cxnId="{03F93F15-0D8D-4442-8703-8F1EDA0CC8A3}">
      <dgm:prSet/>
      <dgm:spPr/>
      <dgm:t>
        <a:bodyPr/>
        <a:lstStyle/>
        <a:p>
          <a:endParaRPr lang="en-US"/>
        </a:p>
      </dgm:t>
    </dgm:pt>
    <dgm:pt modelId="{305CD339-6657-4D33-9489-725C66B1A462}" type="pres">
      <dgm:prSet presAssocID="{127692CB-2EA2-4270-B464-01CCEBC3D6DB}" presName="Name0" presStyleCnt="0">
        <dgm:presLayoutVars>
          <dgm:dir/>
          <dgm:animLvl val="lvl"/>
          <dgm:resizeHandles val="exact"/>
        </dgm:presLayoutVars>
      </dgm:prSet>
      <dgm:spPr/>
    </dgm:pt>
    <dgm:pt modelId="{B7371F98-71FD-45AC-8513-D4C9C0DBCAFB}" type="pres">
      <dgm:prSet presAssocID="{FB38BD63-6DE7-4B9E-9EB6-1E9590EFEFC1}" presName="boxAndChildren" presStyleCnt="0"/>
      <dgm:spPr/>
    </dgm:pt>
    <dgm:pt modelId="{AB937591-A450-43E0-A7E0-C3FA997AF4B8}" type="pres">
      <dgm:prSet presAssocID="{FB38BD63-6DE7-4B9E-9EB6-1E9590EFEFC1}" presName="parentTextBox" presStyleLbl="alignNode1" presStyleIdx="0" presStyleCnt="3"/>
      <dgm:spPr/>
    </dgm:pt>
    <dgm:pt modelId="{730A38B1-217E-4612-9381-CC92902BB4A1}" type="pres">
      <dgm:prSet presAssocID="{FB38BD63-6DE7-4B9E-9EB6-1E9590EFEFC1}" presName="descendantBox" presStyleLbl="bgAccFollowNode1" presStyleIdx="0" presStyleCnt="3"/>
      <dgm:spPr/>
    </dgm:pt>
    <dgm:pt modelId="{31509722-FBA0-40DA-93F6-39E6EC165199}" type="pres">
      <dgm:prSet presAssocID="{11CE618D-E0C5-44E3-AC60-FC3AAF25F28A}" presName="sp" presStyleCnt="0"/>
      <dgm:spPr/>
    </dgm:pt>
    <dgm:pt modelId="{F153A44A-EF32-4DE8-BBCB-B401E7D22B50}" type="pres">
      <dgm:prSet presAssocID="{F0474EF4-830E-434D-85A1-D087770B64BC}" presName="arrowAndChildren" presStyleCnt="0"/>
      <dgm:spPr/>
    </dgm:pt>
    <dgm:pt modelId="{A9CDF175-65F0-49A9-A268-393150F717B2}" type="pres">
      <dgm:prSet presAssocID="{F0474EF4-830E-434D-85A1-D087770B64BC}" presName="parentTextArrow" presStyleLbl="node1" presStyleIdx="0" presStyleCnt="0"/>
      <dgm:spPr/>
    </dgm:pt>
    <dgm:pt modelId="{4EC0DEC5-64C2-480F-8644-F2DBB33A677D}" type="pres">
      <dgm:prSet presAssocID="{F0474EF4-830E-434D-85A1-D087770B64BC}" presName="arrow" presStyleLbl="alignNode1" presStyleIdx="1" presStyleCnt="3"/>
      <dgm:spPr/>
    </dgm:pt>
    <dgm:pt modelId="{3C861722-617D-42C7-BAAF-48CC17D32077}" type="pres">
      <dgm:prSet presAssocID="{F0474EF4-830E-434D-85A1-D087770B64BC}" presName="descendantArrow" presStyleLbl="bgAccFollowNode1" presStyleIdx="1" presStyleCnt="3"/>
      <dgm:spPr/>
    </dgm:pt>
    <dgm:pt modelId="{92AA4B11-7E78-42C2-A206-80C7AC2E1AC3}" type="pres">
      <dgm:prSet presAssocID="{D109599D-688D-4D61-90CF-19838E0291DD}" presName="sp" presStyleCnt="0"/>
      <dgm:spPr/>
    </dgm:pt>
    <dgm:pt modelId="{4367D269-E871-4F04-ADC4-D8F199C3E65E}" type="pres">
      <dgm:prSet presAssocID="{C7CE290C-29C7-49A1-9643-54D93FBE0095}" presName="arrowAndChildren" presStyleCnt="0"/>
      <dgm:spPr/>
    </dgm:pt>
    <dgm:pt modelId="{9A718404-521E-44A2-8AF9-16CAF1941A90}" type="pres">
      <dgm:prSet presAssocID="{C7CE290C-29C7-49A1-9643-54D93FBE0095}" presName="parentTextArrow" presStyleLbl="node1" presStyleIdx="0" presStyleCnt="0"/>
      <dgm:spPr/>
    </dgm:pt>
    <dgm:pt modelId="{C116CF8F-FDD3-49A3-B19E-0FB6FD6E14D3}" type="pres">
      <dgm:prSet presAssocID="{C7CE290C-29C7-49A1-9643-54D93FBE0095}" presName="arrow" presStyleLbl="alignNode1" presStyleIdx="2" presStyleCnt="3"/>
      <dgm:spPr/>
    </dgm:pt>
    <dgm:pt modelId="{BE10700A-20E4-4372-A684-6850C1F3A0BB}" type="pres">
      <dgm:prSet presAssocID="{C7CE290C-29C7-49A1-9643-54D93FBE0095}" presName="descendantArrow" presStyleLbl="bgAccFollowNode1" presStyleIdx="2" presStyleCnt="3"/>
      <dgm:spPr/>
    </dgm:pt>
  </dgm:ptLst>
  <dgm:cxnLst>
    <dgm:cxn modelId="{B2590602-B8E1-476C-BF4B-580DF4A35D62}" type="presOf" srcId="{DAD26F55-FE31-4B72-889A-B344826A4A70}" destId="{BE10700A-20E4-4372-A684-6850C1F3A0BB}" srcOrd="0" destOrd="0" presId="urn:microsoft.com/office/officeart/2016/7/layout/VerticalDownArrowProcess"/>
    <dgm:cxn modelId="{03F93F15-0D8D-4442-8703-8F1EDA0CC8A3}" srcId="{FB38BD63-6DE7-4B9E-9EB6-1E9590EFEFC1}" destId="{ACB3A149-5BEE-465B-BBA8-CF95667331A3}" srcOrd="0" destOrd="0" parTransId="{A9E7DF37-9C5F-4AD0-AF81-117F3B656DFB}" sibTransId="{4245E62F-8D54-4821-9AD6-953180314CAE}"/>
    <dgm:cxn modelId="{CC671826-F2CF-4790-B5D8-3822BE57D3C9}" type="presOf" srcId="{F0474EF4-830E-434D-85A1-D087770B64BC}" destId="{A9CDF175-65F0-49A9-A268-393150F717B2}" srcOrd="0" destOrd="0" presId="urn:microsoft.com/office/officeart/2016/7/layout/VerticalDownArrowProcess"/>
    <dgm:cxn modelId="{AB072E3D-F688-46DE-BCD0-95739A8259D1}" srcId="{127692CB-2EA2-4270-B464-01CCEBC3D6DB}" destId="{FB38BD63-6DE7-4B9E-9EB6-1E9590EFEFC1}" srcOrd="2" destOrd="0" parTransId="{728361B3-BD53-458C-984F-0479D6BC8891}" sibTransId="{95FF47DA-0878-4097-94F4-BABCC4125BAD}"/>
    <dgm:cxn modelId="{25F1F459-AEB9-4A09-9DAE-D25EFC6ED3E6}" type="presOf" srcId="{ACB3A149-5BEE-465B-BBA8-CF95667331A3}" destId="{730A38B1-217E-4612-9381-CC92902BB4A1}" srcOrd="0" destOrd="0" presId="urn:microsoft.com/office/officeart/2016/7/layout/VerticalDownArrowProcess"/>
    <dgm:cxn modelId="{B36B225A-C2A4-4C12-8979-E43A77FA8D2C}" type="presOf" srcId="{C7CE290C-29C7-49A1-9643-54D93FBE0095}" destId="{9A718404-521E-44A2-8AF9-16CAF1941A90}" srcOrd="0" destOrd="0" presId="urn:microsoft.com/office/officeart/2016/7/layout/VerticalDownArrowProcess"/>
    <dgm:cxn modelId="{847F4460-96EF-48B1-80CF-98BB190CB060}" srcId="{F0474EF4-830E-434D-85A1-D087770B64BC}" destId="{F2CE08EF-495A-463F-B765-55BCCA38BF58}" srcOrd="0" destOrd="0" parTransId="{D56BE2E8-7019-48CD-924B-953C5DFED706}" sibTransId="{79D442E6-CEC2-4D3E-B324-0185E5627DAF}"/>
    <dgm:cxn modelId="{641D6C61-18EA-4377-88D5-504903D2520D}" type="presOf" srcId="{FB38BD63-6DE7-4B9E-9EB6-1E9590EFEFC1}" destId="{AB937591-A450-43E0-A7E0-C3FA997AF4B8}" srcOrd="0" destOrd="0" presId="urn:microsoft.com/office/officeart/2016/7/layout/VerticalDownArrowProcess"/>
    <dgm:cxn modelId="{87D70377-B446-4581-AA54-047818909470}" type="presOf" srcId="{C7CE290C-29C7-49A1-9643-54D93FBE0095}" destId="{C116CF8F-FDD3-49A3-B19E-0FB6FD6E14D3}" srcOrd="1" destOrd="0" presId="urn:microsoft.com/office/officeart/2016/7/layout/VerticalDownArrowProcess"/>
    <dgm:cxn modelId="{BBB0547B-92D1-475C-A420-0A38B672377C}" type="presOf" srcId="{127692CB-2EA2-4270-B464-01CCEBC3D6DB}" destId="{305CD339-6657-4D33-9489-725C66B1A462}" srcOrd="0" destOrd="0" presId="urn:microsoft.com/office/officeart/2016/7/layout/VerticalDownArrowProcess"/>
    <dgm:cxn modelId="{6300B17E-CB1E-412A-A21A-C51F8466D88B}" type="presOf" srcId="{F0474EF4-830E-434D-85A1-D087770B64BC}" destId="{4EC0DEC5-64C2-480F-8644-F2DBB33A677D}" srcOrd="1" destOrd="0" presId="urn:microsoft.com/office/officeart/2016/7/layout/VerticalDownArrowProcess"/>
    <dgm:cxn modelId="{BDC71A8B-AC05-4AD8-A3EB-EAC4A9B28BD0}" srcId="{127692CB-2EA2-4270-B464-01CCEBC3D6DB}" destId="{C7CE290C-29C7-49A1-9643-54D93FBE0095}" srcOrd="0" destOrd="0" parTransId="{F4D00535-3331-43F0-8430-DFB2B220FCE4}" sibTransId="{D109599D-688D-4D61-90CF-19838E0291DD}"/>
    <dgm:cxn modelId="{176C7B8D-3C03-4B5E-A107-F6DE4B12AD43}" srcId="{127692CB-2EA2-4270-B464-01CCEBC3D6DB}" destId="{F0474EF4-830E-434D-85A1-D087770B64BC}" srcOrd="1" destOrd="0" parTransId="{E4AFE480-7259-44AB-B296-9003B93816C6}" sibTransId="{11CE618D-E0C5-44E3-AC60-FC3AAF25F28A}"/>
    <dgm:cxn modelId="{75FC8FBB-EEB3-46CE-92F6-94DDDC3C3592}" srcId="{C7CE290C-29C7-49A1-9643-54D93FBE0095}" destId="{DAD26F55-FE31-4B72-889A-B344826A4A70}" srcOrd="0" destOrd="0" parTransId="{60948FF3-BCCD-47C3-A5FE-67A0B8094E61}" sibTransId="{F48AF99C-5677-4B12-AD7F-1E457A3F815E}"/>
    <dgm:cxn modelId="{E4B89CD1-6BD9-4F4C-A144-242FA3953D3B}" type="presOf" srcId="{F2CE08EF-495A-463F-B765-55BCCA38BF58}" destId="{3C861722-617D-42C7-BAAF-48CC17D32077}" srcOrd="0" destOrd="0" presId="urn:microsoft.com/office/officeart/2016/7/layout/VerticalDownArrowProcess"/>
    <dgm:cxn modelId="{D4CC2491-0782-41C4-9ACB-DF683371A671}" type="presParOf" srcId="{305CD339-6657-4D33-9489-725C66B1A462}" destId="{B7371F98-71FD-45AC-8513-D4C9C0DBCAFB}" srcOrd="0" destOrd="0" presId="urn:microsoft.com/office/officeart/2016/7/layout/VerticalDownArrowProcess"/>
    <dgm:cxn modelId="{D524143A-7405-4B1B-BF15-70BD9A3FB5F7}" type="presParOf" srcId="{B7371F98-71FD-45AC-8513-D4C9C0DBCAFB}" destId="{AB937591-A450-43E0-A7E0-C3FA997AF4B8}" srcOrd="0" destOrd="0" presId="urn:microsoft.com/office/officeart/2016/7/layout/VerticalDownArrowProcess"/>
    <dgm:cxn modelId="{54B5709E-8F18-4884-8D61-B16256997DC0}" type="presParOf" srcId="{B7371F98-71FD-45AC-8513-D4C9C0DBCAFB}" destId="{730A38B1-217E-4612-9381-CC92902BB4A1}" srcOrd="1" destOrd="0" presId="urn:microsoft.com/office/officeart/2016/7/layout/VerticalDownArrowProcess"/>
    <dgm:cxn modelId="{F0E84E9C-0F81-4AB3-84C4-330959D50F3C}" type="presParOf" srcId="{305CD339-6657-4D33-9489-725C66B1A462}" destId="{31509722-FBA0-40DA-93F6-39E6EC165199}" srcOrd="1" destOrd="0" presId="urn:microsoft.com/office/officeart/2016/7/layout/VerticalDownArrowProcess"/>
    <dgm:cxn modelId="{8B2AD041-ECCA-4702-8542-62092E45FDFB}" type="presParOf" srcId="{305CD339-6657-4D33-9489-725C66B1A462}" destId="{F153A44A-EF32-4DE8-BBCB-B401E7D22B50}" srcOrd="2" destOrd="0" presId="urn:microsoft.com/office/officeart/2016/7/layout/VerticalDownArrowProcess"/>
    <dgm:cxn modelId="{33C17C61-66FD-4BA2-9551-32C54CD65629}" type="presParOf" srcId="{F153A44A-EF32-4DE8-BBCB-B401E7D22B50}" destId="{A9CDF175-65F0-49A9-A268-393150F717B2}" srcOrd="0" destOrd="0" presId="urn:microsoft.com/office/officeart/2016/7/layout/VerticalDownArrowProcess"/>
    <dgm:cxn modelId="{5F0B06ED-C089-41D0-BA66-5FC18747ECB5}" type="presParOf" srcId="{F153A44A-EF32-4DE8-BBCB-B401E7D22B50}" destId="{4EC0DEC5-64C2-480F-8644-F2DBB33A677D}" srcOrd="1" destOrd="0" presId="urn:microsoft.com/office/officeart/2016/7/layout/VerticalDownArrowProcess"/>
    <dgm:cxn modelId="{EB3E558E-BFB2-46AA-98E7-874047AD1C6A}" type="presParOf" srcId="{F153A44A-EF32-4DE8-BBCB-B401E7D22B50}" destId="{3C861722-617D-42C7-BAAF-48CC17D32077}" srcOrd="2" destOrd="0" presId="urn:microsoft.com/office/officeart/2016/7/layout/VerticalDownArrowProcess"/>
    <dgm:cxn modelId="{1419A847-0E60-48B3-9F38-B349E378BB77}" type="presParOf" srcId="{305CD339-6657-4D33-9489-725C66B1A462}" destId="{92AA4B11-7E78-42C2-A206-80C7AC2E1AC3}" srcOrd="3" destOrd="0" presId="urn:microsoft.com/office/officeart/2016/7/layout/VerticalDownArrowProcess"/>
    <dgm:cxn modelId="{03FCB853-663E-41FA-801A-6A015EEFCF81}" type="presParOf" srcId="{305CD339-6657-4D33-9489-725C66B1A462}" destId="{4367D269-E871-4F04-ADC4-D8F199C3E65E}" srcOrd="4" destOrd="0" presId="urn:microsoft.com/office/officeart/2016/7/layout/VerticalDownArrowProcess"/>
    <dgm:cxn modelId="{465BD1D0-D7FB-4B05-884A-47B1AD105952}" type="presParOf" srcId="{4367D269-E871-4F04-ADC4-D8F199C3E65E}" destId="{9A718404-521E-44A2-8AF9-16CAF1941A90}" srcOrd="0" destOrd="0" presId="urn:microsoft.com/office/officeart/2016/7/layout/VerticalDownArrowProcess"/>
    <dgm:cxn modelId="{C3FDBBAD-4C76-4A77-9D1B-16B664F3A4DA}" type="presParOf" srcId="{4367D269-E871-4F04-ADC4-D8F199C3E65E}" destId="{C116CF8F-FDD3-49A3-B19E-0FB6FD6E14D3}" srcOrd="1" destOrd="0" presId="urn:microsoft.com/office/officeart/2016/7/layout/VerticalDownArrowProcess"/>
    <dgm:cxn modelId="{34FC45F5-DB05-41EF-9EAC-AEB363534910}" type="presParOf" srcId="{4367D269-E871-4F04-ADC4-D8F199C3E65E}" destId="{BE10700A-20E4-4372-A684-6850C1F3A0BB}"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AB603-9C4C-4794-9DF8-072414D6956B}">
      <dsp:nvSpPr>
        <dsp:cNvPr id="0" name=""/>
        <dsp:cNvSpPr/>
      </dsp:nvSpPr>
      <dsp:spPr>
        <a:xfrm>
          <a:off x="1250950" y="2350"/>
          <a:ext cx="5003800" cy="1031328"/>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88" tIns="261958" rIns="97088" bIns="261958" numCol="1" spcCol="1270" anchor="ctr" anchorCtr="0">
          <a:noAutofit/>
        </a:bodyPr>
        <a:lstStyle/>
        <a:p>
          <a:pPr marL="0" lvl="0" indent="0" algn="l" defTabSz="800100">
            <a:lnSpc>
              <a:spcPct val="90000"/>
            </a:lnSpc>
            <a:spcBef>
              <a:spcPct val="0"/>
            </a:spcBef>
            <a:spcAft>
              <a:spcPct val="35000"/>
            </a:spcAft>
            <a:buNone/>
          </a:pPr>
          <a:r>
            <a:rPr lang="en-US" sz="1800" kern="1200" dirty="0"/>
            <a:t>LIST TWO CAREERS IN VACCINE DEVELOPMENT RESEARCH</a:t>
          </a:r>
        </a:p>
      </dsp:txBody>
      <dsp:txXfrm>
        <a:off x="1250950" y="2350"/>
        <a:ext cx="5003800" cy="1031328"/>
      </dsp:txXfrm>
    </dsp:sp>
    <dsp:sp modelId="{5DDB444B-4CDD-4AE8-86F2-07A0CC664978}">
      <dsp:nvSpPr>
        <dsp:cNvPr id="0" name=""/>
        <dsp:cNvSpPr/>
      </dsp:nvSpPr>
      <dsp:spPr>
        <a:xfrm>
          <a:off x="0" y="2350"/>
          <a:ext cx="1250950" cy="1031328"/>
        </a:xfrm>
        <a:prstGeom prst="rect">
          <a:avLst/>
        </a:prstGeom>
        <a:solidFill>
          <a:schemeClr val="lt1">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96" tIns="101872" rIns="66196" bIns="101872" numCol="1" spcCol="1270" anchor="ctr" anchorCtr="0">
          <a:noAutofit/>
        </a:bodyPr>
        <a:lstStyle/>
        <a:p>
          <a:pPr marL="0" lvl="0" indent="0" algn="ctr" defTabSz="977900">
            <a:lnSpc>
              <a:spcPct val="90000"/>
            </a:lnSpc>
            <a:spcBef>
              <a:spcPct val="0"/>
            </a:spcBef>
            <a:spcAft>
              <a:spcPct val="35000"/>
            </a:spcAft>
            <a:buNone/>
          </a:pPr>
          <a:r>
            <a:rPr lang="en-US" sz="2200" kern="1200" dirty="0"/>
            <a:t>LIST</a:t>
          </a:r>
        </a:p>
      </dsp:txBody>
      <dsp:txXfrm>
        <a:off x="0" y="2350"/>
        <a:ext cx="1250950" cy="1031328"/>
      </dsp:txXfrm>
    </dsp:sp>
    <dsp:sp modelId="{D66172A2-0D0C-4960-8674-1BEC6411E0C7}">
      <dsp:nvSpPr>
        <dsp:cNvPr id="0" name=""/>
        <dsp:cNvSpPr/>
      </dsp:nvSpPr>
      <dsp:spPr>
        <a:xfrm>
          <a:off x="1250950" y="1095559"/>
          <a:ext cx="5003800" cy="1031328"/>
        </a:xfrm>
        <a:prstGeom prst="rect">
          <a:avLst/>
        </a:prstGeom>
        <a:solidFill>
          <a:schemeClr val="accent3">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88" tIns="261958" rIns="97088" bIns="261958" numCol="1" spcCol="1270" anchor="ctr" anchorCtr="0">
          <a:noAutofit/>
        </a:bodyPr>
        <a:lstStyle/>
        <a:p>
          <a:pPr marL="0" lvl="0" indent="0" algn="l" defTabSz="800100">
            <a:lnSpc>
              <a:spcPct val="90000"/>
            </a:lnSpc>
            <a:spcBef>
              <a:spcPct val="0"/>
            </a:spcBef>
            <a:spcAft>
              <a:spcPct val="35000"/>
            </a:spcAft>
            <a:buNone/>
          </a:pPr>
          <a:r>
            <a:rPr lang="en-US" sz="1800" kern="1200" dirty="0"/>
            <a:t>DESCRIBE THE JOB OF THE FDA RELATED TO VACCINES</a:t>
          </a:r>
        </a:p>
      </dsp:txBody>
      <dsp:txXfrm>
        <a:off x="1250950" y="1095559"/>
        <a:ext cx="5003800" cy="1031328"/>
      </dsp:txXfrm>
    </dsp:sp>
    <dsp:sp modelId="{0B0D017F-D624-4241-A9C5-3C87F8AA1016}">
      <dsp:nvSpPr>
        <dsp:cNvPr id="0" name=""/>
        <dsp:cNvSpPr/>
      </dsp:nvSpPr>
      <dsp:spPr>
        <a:xfrm>
          <a:off x="0" y="1095559"/>
          <a:ext cx="1250950" cy="1031328"/>
        </a:xfrm>
        <a:prstGeom prst="rect">
          <a:avLst/>
        </a:prstGeom>
        <a:solidFill>
          <a:schemeClr val="lt1">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96" tIns="101872" rIns="66196" bIns="101872" numCol="1" spcCol="1270" anchor="ctr" anchorCtr="0">
          <a:noAutofit/>
        </a:bodyPr>
        <a:lstStyle/>
        <a:p>
          <a:pPr marL="0" lvl="0" indent="0" algn="ctr" defTabSz="977900">
            <a:lnSpc>
              <a:spcPct val="90000"/>
            </a:lnSpc>
            <a:spcBef>
              <a:spcPct val="0"/>
            </a:spcBef>
            <a:spcAft>
              <a:spcPct val="35000"/>
            </a:spcAft>
            <a:buNone/>
          </a:pPr>
          <a:r>
            <a:rPr lang="en-US" sz="2200" kern="1200" dirty="0"/>
            <a:t>DESCRIBE</a:t>
          </a:r>
        </a:p>
      </dsp:txBody>
      <dsp:txXfrm>
        <a:off x="0" y="1095559"/>
        <a:ext cx="1250950" cy="1031328"/>
      </dsp:txXfrm>
    </dsp:sp>
    <dsp:sp modelId="{CDFC661B-00C2-43A1-92F1-7B1BD6DD96CD}">
      <dsp:nvSpPr>
        <dsp:cNvPr id="0" name=""/>
        <dsp:cNvSpPr/>
      </dsp:nvSpPr>
      <dsp:spPr>
        <a:xfrm>
          <a:off x="1250950" y="2188768"/>
          <a:ext cx="5003800" cy="1031328"/>
        </a:xfrm>
        <a:prstGeom prst="rect">
          <a:avLst/>
        </a:prstGeom>
        <a:solidFill>
          <a:schemeClr val="accent4">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88" tIns="261958" rIns="97088" bIns="261958" numCol="1" spcCol="1270" anchor="ctr" anchorCtr="0">
          <a:noAutofit/>
        </a:bodyPr>
        <a:lstStyle/>
        <a:p>
          <a:pPr marL="0" lvl="0" indent="0" algn="l" defTabSz="800100">
            <a:lnSpc>
              <a:spcPct val="90000"/>
            </a:lnSpc>
            <a:spcBef>
              <a:spcPct val="0"/>
            </a:spcBef>
            <a:spcAft>
              <a:spcPct val="35000"/>
            </a:spcAft>
            <a:buNone/>
          </a:pPr>
          <a:r>
            <a:rPr lang="en-US" sz="1800" kern="1200" dirty="0"/>
            <a:t>DISCUSS TWO PROPERTIES A BASIC SCIENCE RESEARCHER WORKS WITH</a:t>
          </a:r>
        </a:p>
      </dsp:txBody>
      <dsp:txXfrm>
        <a:off x="1250950" y="2188768"/>
        <a:ext cx="5003800" cy="1031328"/>
      </dsp:txXfrm>
    </dsp:sp>
    <dsp:sp modelId="{85DAF9F6-D0E7-41A6-BF45-E30AF40D4E29}">
      <dsp:nvSpPr>
        <dsp:cNvPr id="0" name=""/>
        <dsp:cNvSpPr/>
      </dsp:nvSpPr>
      <dsp:spPr>
        <a:xfrm>
          <a:off x="0" y="2188768"/>
          <a:ext cx="1250950" cy="1031328"/>
        </a:xfrm>
        <a:prstGeom prst="rect">
          <a:avLst/>
        </a:prstGeom>
        <a:solidFill>
          <a:schemeClr val="lt1">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96" tIns="101872" rIns="66196" bIns="101872" numCol="1" spcCol="1270" anchor="ctr" anchorCtr="0">
          <a:noAutofit/>
        </a:bodyPr>
        <a:lstStyle/>
        <a:p>
          <a:pPr marL="0" lvl="0" indent="0" algn="ctr" defTabSz="977900">
            <a:lnSpc>
              <a:spcPct val="90000"/>
            </a:lnSpc>
            <a:spcBef>
              <a:spcPct val="0"/>
            </a:spcBef>
            <a:spcAft>
              <a:spcPct val="35000"/>
            </a:spcAft>
            <a:buNone/>
          </a:pPr>
          <a:r>
            <a:rPr lang="en-US" sz="2200" kern="1200" dirty="0"/>
            <a:t>DISCUSS</a:t>
          </a:r>
        </a:p>
      </dsp:txBody>
      <dsp:txXfrm>
        <a:off x="0" y="2188768"/>
        <a:ext cx="1250950" cy="1031328"/>
      </dsp:txXfrm>
    </dsp:sp>
    <dsp:sp modelId="{60914637-77FB-4E73-8DF8-1E2DD4D62AE5}">
      <dsp:nvSpPr>
        <dsp:cNvPr id="0" name=""/>
        <dsp:cNvSpPr/>
      </dsp:nvSpPr>
      <dsp:spPr>
        <a:xfrm>
          <a:off x="1250950" y="3281976"/>
          <a:ext cx="5003800" cy="1031328"/>
        </a:xfrm>
        <a:prstGeom prst="rect">
          <a:avLst/>
        </a:prstGeom>
        <a:solidFill>
          <a:schemeClr val="accent5">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88" tIns="261958" rIns="97088" bIns="261958" numCol="1" spcCol="1270" anchor="ctr" anchorCtr="0">
          <a:noAutofit/>
        </a:bodyPr>
        <a:lstStyle/>
        <a:p>
          <a:pPr marL="0" lvl="0" indent="0" algn="l" defTabSz="800100">
            <a:lnSpc>
              <a:spcPct val="90000"/>
            </a:lnSpc>
            <a:spcBef>
              <a:spcPct val="0"/>
            </a:spcBef>
            <a:spcAft>
              <a:spcPct val="35000"/>
            </a:spcAft>
            <a:buNone/>
          </a:pPr>
          <a:r>
            <a:rPr lang="en-US" sz="1800" kern="1200" dirty="0"/>
            <a:t>LIST THE THREE PHASES OF CLINICAL TRIALS FOR A INVESTIGATIONAL VACCINE</a:t>
          </a:r>
        </a:p>
      </dsp:txBody>
      <dsp:txXfrm>
        <a:off x="1250950" y="3281976"/>
        <a:ext cx="5003800" cy="1031328"/>
      </dsp:txXfrm>
    </dsp:sp>
    <dsp:sp modelId="{D04CD736-A438-4A23-825E-6E32CE65104E}">
      <dsp:nvSpPr>
        <dsp:cNvPr id="0" name=""/>
        <dsp:cNvSpPr/>
      </dsp:nvSpPr>
      <dsp:spPr>
        <a:xfrm>
          <a:off x="0" y="3281976"/>
          <a:ext cx="1250950" cy="1031328"/>
        </a:xfrm>
        <a:prstGeom prst="rect">
          <a:avLst/>
        </a:prstGeom>
        <a:solidFill>
          <a:schemeClr val="lt1">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96" tIns="101872" rIns="66196" bIns="101872" numCol="1" spcCol="1270" anchor="ctr" anchorCtr="0">
          <a:noAutofit/>
        </a:bodyPr>
        <a:lstStyle/>
        <a:p>
          <a:pPr marL="0" lvl="0" indent="0" algn="ctr" defTabSz="977900">
            <a:lnSpc>
              <a:spcPct val="90000"/>
            </a:lnSpc>
            <a:spcBef>
              <a:spcPct val="0"/>
            </a:spcBef>
            <a:spcAft>
              <a:spcPct val="35000"/>
            </a:spcAft>
            <a:buNone/>
          </a:pPr>
          <a:r>
            <a:rPr lang="en-US" sz="2200" kern="1200" dirty="0"/>
            <a:t>LIST</a:t>
          </a:r>
        </a:p>
      </dsp:txBody>
      <dsp:txXfrm>
        <a:off x="0" y="3281976"/>
        <a:ext cx="1250950" cy="1031328"/>
      </dsp:txXfrm>
    </dsp:sp>
    <dsp:sp modelId="{C37679EB-1F6D-4567-B7C9-A5A9A4369789}">
      <dsp:nvSpPr>
        <dsp:cNvPr id="0" name=""/>
        <dsp:cNvSpPr/>
      </dsp:nvSpPr>
      <dsp:spPr>
        <a:xfrm>
          <a:off x="1250950" y="4375185"/>
          <a:ext cx="5003800" cy="1031328"/>
        </a:xfrm>
        <a:prstGeom prst="rect">
          <a:avLst/>
        </a:prstGeom>
        <a:solidFill>
          <a:schemeClr val="accent6">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088" tIns="261958" rIns="97088" bIns="261958" numCol="1" spcCol="1270" anchor="ctr" anchorCtr="0">
          <a:noAutofit/>
        </a:bodyPr>
        <a:lstStyle/>
        <a:p>
          <a:pPr marL="0" lvl="0" indent="0" algn="l" defTabSz="800100">
            <a:lnSpc>
              <a:spcPct val="90000"/>
            </a:lnSpc>
            <a:spcBef>
              <a:spcPct val="0"/>
            </a:spcBef>
            <a:spcAft>
              <a:spcPct val="35000"/>
            </a:spcAft>
            <a:buNone/>
          </a:pPr>
          <a:r>
            <a:rPr lang="en-US" sz="1800" kern="1200" dirty="0"/>
            <a:t>DESCRIBE THE JOB DESCRIPTION OF A BIOSTATISTICIAN </a:t>
          </a:r>
        </a:p>
      </dsp:txBody>
      <dsp:txXfrm>
        <a:off x="1250950" y="4375185"/>
        <a:ext cx="5003800" cy="1031328"/>
      </dsp:txXfrm>
    </dsp:sp>
    <dsp:sp modelId="{8F099E28-673E-404A-9EE8-52218468DAC3}">
      <dsp:nvSpPr>
        <dsp:cNvPr id="0" name=""/>
        <dsp:cNvSpPr/>
      </dsp:nvSpPr>
      <dsp:spPr>
        <a:xfrm>
          <a:off x="0" y="4375185"/>
          <a:ext cx="1250950" cy="1031328"/>
        </a:xfrm>
        <a:prstGeom prst="rect">
          <a:avLst/>
        </a:prstGeom>
        <a:solidFill>
          <a:schemeClr val="lt1">
            <a:hueOff val="0"/>
            <a:satOff val="0"/>
            <a:lumOff val="0"/>
            <a:alphaOff val="0"/>
          </a:schemeClr>
        </a:solidFill>
        <a:ln w="55000" cap="flat" cmpd="thickThin"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96" tIns="101872" rIns="66196" bIns="101872" numCol="1" spcCol="1270" anchor="ctr" anchorCtr="0">
          <a:noAutofit/>
        </a:bodyPr>
        <a:lstStyle/>
        <a:p>
          <a:pPr marL="0" lvl="0" indent="0" algn="ctr" defTabSz="977900">
            <a:lnSpc>
              <a:spcPct val="90000"/>
            </a:lnSpc>
            <a:spcBef>
              <a:spcPct val="0"/>
            </a:spcBef>
            <a:spcAft>
              <a:spcPct val="35000"/>
            </a:spcAft>
            <a:buNone/>
          </a:pPr>
          <a:r>
            <a:rPr lang="en-US" sz="2200" kern="1200" dirty="0"/>
            <a:t>DESCRIBE</a:t>
          </a:r>
        </a:p>
      </dsp:txBody>
      <dsp:txXfrm>
        <a:off x="0" y="4375185"/>
        <a:ext cx="1250950" cy="1031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37591-A450-43E0-A7E0-C3FA997AF4B8}">
      <dsp:nvSpPr>
        <dsp:cNvPr id="0" name=""/>
        <dsp:cNvSpPr/>
      </dsp:nvSpPr>
      <dsp:spPr>
        <a:xfrm>
          <a:off x="0" y="2705469"/>
          <a:ext cx="2544762" cy="887995"/>
        </a:xfrm>
        <a:prstGeom prst="rect">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984" tIns="220472" rIns="180984"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PHASE III</a:t>
          </a:r>
        </a:p>
      </dsp:txBody>
      <dsp:txXfrm>
        <a:off x="0" y="2705469"/>
        <a:ext cx="2544762" cy="887995"/>
      </dsp:txXfrm>
    </dsp:sp>
    <dsp:sp modelId="{730A38B1-217E-4612-9381-CC92902BB4A1}">
      <dsp:nvSpPr>
        <dsp:cNvPr id="0" name=""/>
        <dsp:cNvSpPr/>
      </dsp:nvSpPr>
      <dsp:spPr>
        <a:xfrm>
          <a:off x="2544762" y="2705469"/>
          <a:ext cx="7634287" cy="887995"/>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859" tIns="203200" rIns="154859" bIns="203200" numCol="1" spcCol="1270" anchor="ctr" anchorCtr="0">
          <a:noAutofit/>
        </a:bodyPr>
        <a:lstStyle/>
        <a:p>
          <a:pPr marL="0" lvl="0" indent="0" algn="l" defTabSz="711200">
            <a:lnSpc>
              <a:spcPct val="90000"/>
            </a:lnSpc>
            <a:spcBef>
              <a:spcPct val="0"/>
            </a:spcBef>
            <a:spcAft>
              <a:spcPct val="35000"/>
            </a:spcAft>
            <a:buNone/>
          </a:pPr>
          <a:r>
            <a:rPr lang="en-US" sz="1600" kern="1200" dirty="0"/>
            <a:t>INVOLVES TESTING THE VACCINE IN A LARGER GROUP OF PEOPLE TO PROVE THAT THE VACCINE IS STILL SAFE &amp; EFFECTIVE.</a:t>
          </a:r>
        </a:p>
      </dsp:txBody>
      <dsp:txXfrm>
        <a:off x="2544762" y="2705469"/>
        <a:ext cx="7634287" cy="887995"/>
      </dsp:txXfrm>
    </dsp:sp>
    <dsp:sp modelId="{4EC0DEC5-64C2-480F-8644-F2DBB33A677D}">
      <dsp:nvSpPr>
        <dsp:cNvPr id="0" name=""/>
        <dsp:cNvSpPr/>
      </dsp:nvSpPr>
      <dsp:spPr>
        <a:xfrm rot="10800000">
          <a:off x="0" y="1353052"/>
          <a:ext cx="2544762" cy="136573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984" tIns="220472" rIns="180984"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PHASE II</a:t>
          </a:r>
        </a:p>
      </dsp:txBody>
      <dsp:txXfrm rot="-10800000">
        <a:off x="0" y="1353052"/>
        <a:ext cx="2544762" cy="887729"/>
      </dsp:txXfrm>
    </dsp:sp>
    <dsp:sp modelId="{3C861722-617D-42C7-BAAF-48CC17D32077}">
      <dsp:nvSpPr>
        <dsp:cNvPr id="0" name=""/>
        <dsp:cNvSpPr/>
      </dsp:nvSpPr>
      <dsp:spPr>
        <a:xfrm>
          <a:off x="2544762" y="1353052"/>
          <a:ext cx="7634287" cy="887729"/>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859" tIns="203200" rIns="154859" bIns="203200" numCol="1" spcCol="1270" anchor="ctr" anchorCtr="0">
          <a:noAutofit/>
        </a:bodyPr>
        <a:lstStyle/>
        <a:p>
          <a:pPr marL="0" lvl="0" indent="0" algn="l" defTabSz="711200">
            <a:lnSpc>
              <a:spcPct val="90000"/>
            </a:lnSpc>
            <a:spcBef>
              <a:spcPct val="0"/>
            </a:spcBef>
            <a:spcAft>
              <a:spcPct val="35000"/>
            </a:spcAft>
            <a:buNone/>
          </a:pPr>
          <a:r>
            <a:rPr lang="en-US" sz="1600" kern="1200" dirty="0"/>
            <a:t>SLIGHTLY LARGER &amp; MONITORS SAFETY, IMMUNE RESPONSE, AND THE DESIRED PROTECTION.</a:t>
          </a:r>
        </a:p>
      </dsp:txBody>
      <dsp:txXfrm>
        <a:off x="2544762" y="1353052"/>
        <a:ext cx="7634287" cy="887729"/>
      </dsp:txXfrm>
    </dsp:sp>
    <dsp:sp modelId="{C116CF8F-FDD3-49A3-B19E-0FB6FD6E14D3}">
      <dsp:nvSpPr>
        <dsp:cNvPr id="0" name=""/>
        <dsp:cNvSpPr/>
      </dsp:nvSpPr>
      <dsp:spPr>
        <a:xfrm rot="10800000">
          <a:off x="0" y="635"/>
          <a:ext cx="2544762" cy="1365736"/>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984" tIns="220472" rIns="180984"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PHASE I</a:t>
          </a:r>
        </a:p>
      </dsp:txBody>
      <dsp:txXfrm rot="-10800000">
        <a:off x="0" y="635"/>
        <a:ext cx="2544762" cy="887729"/>
      </dsp:txXfrm>
    </dsp:sp>
    <dsp:sp modelId="{BE10700A-20E4-4372-A684-6850C1F3A0BB}">
      <dsp:nvSpPr>
        <dsp:cNvPr id="0" name=""/>
        <dsp:cNvSpPr/>
      </dsp:nvSpPr>
      <dsp:spPr>
        <a:xfrm>
          <a:off x="2544762" y="635"/>
          <a:ext cx="7634287" cy="887729"/>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859" tIns="203200" rIns="154859" bIns="203200" numCol="1" spcCol="1270" anchor="ctr" anchorCtr="0">
          <a:noAutofit/>
        </a:bodyPr>
        <a:lstStyle/>
        <a:p>
          <a:pPr marL="0" lvl="0" indent="0" algn="l" defTabSz="711200">
            <a:lnSpc>
              <a:spcPct val="90000"/>
            </a:lnSpc>
            <a:spcBef>
              <a:spcPct val="0"/>
            </a:spcBef>
            <a:spcAft>
              <a:spcPct val="35000"/>
            </a:spcAft>
            <a:buNone/>
          </a:pPr>
          <a:r>
            <a:rPr lang="en-US" sz="1600" kern="1200" dirty="0"/>
            <a:t>INVOLVED A SMALL TRIAL TO ACCESS SAFETY IN HUMANS</a:t>
          </a:r>
        </a:p>
      </dsp:txBody>
      <dsp:txXfrm>
        <a:off x="2544762" y="635"/>
        <a:ext cx="7634287" cy="88772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EBF74-1BA6-46B7-A7FF-7A93874E54BA}" type="datetimeFigureOut">
              <a:rPr lang="en-US" smtClean="0"/>
              <a:t>9/16/20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BC0CD-9E6D-45D9-B1E2-0D8579B657EE}" type="slidenum">
              <a:rPr lang="en-US" smtClean="0"/>
              <a:t>‹#›</a:t>
            </a:fld>
            <a:endParaRPr lang="en-US" dirty="0"/>
          </a:p>
        </p:txBody>
      </p:sp>
    </p:spTree>
    <p:extLst>
      <p:ext uri="{BB962C8B-B14F-4D97-AF65-F5344CB8AC3E}">
        <p14:creationId xmlns:p14="http://schemas.microsoft.com/office/powerpoint/2010/main" val="255764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about careers related to Vaccinations and Immunizations.</a:t>
            </a:r>
          </a:p>
        </p:txBody>
      </p:sp>
      <p:sp>
        <p:nvSpPr>
          <p:cNvPr id="4" name="Slide Number Placeholder 3"/>
          <p:cNvSpPr>
            <a:spLocks noGrp="1"/>
          </p:cNvSpPr>
          <p:nvPr>
            <p:ph type="sldNum" sz="quarter" idx="5"/>
          </p:nvPr>
        </p:nvSpPr>
        <p:spPr/>
        <p:txBody>
          <a:bodyPr/>
          <a:lstStyle/>
          <a:p>
            <a:fld id="{A71BC0CD-9E6D-45D9-B1E2-0D8579B657EE}" type="slidenum">
              <a:rPr lang="en-US" smtClean="0"/>
              <a:t>1</a:t>
            </a:fld>
            <a:endParaRPr lang="en-US" dirty="0"/>
          </a:p>
        </p:txBody>
      </p:sp>
    </p:spTree>
    <p:extLst>
      <p:ext uri="{BB962C8B-B14F-4D97-AF65-F5344CB8AC3E}">
        <p14:creationId xmlns:p14="http://schemas.microsoft.com/office/powerpoint/2010/main" val="280885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clinical trial area encompasses a wide variety of different careers and jobs.</a:t>
            </a:r>
          </a:p>
          <a:p>
            <a:r>
              <a:rPr lang="en-US" dirty="0"/>
              <a:t>The trials are usually ran by medical doctors and team leaders with PhD’s. Trials also involve many people with a Bachelors or Masters degree.</a:t>
            </a:r>
          </a:p>
          <a:p>
            <a:r>
              <a:rPr lang="en-US" dirty="0"/>
              <a:t>For example, Clinical Associates might work with the clinical sites to ensure that the correct protocols are followed.</a:t>
            </a:r>
          </a:p>
          <a:p>
            <a:r>
              <a:rPr lang="en-US" dirty="0"/>
              <a:t>Workers in regulatory positions make sure the trial is on compliance with governmental regulations.</a:t>
            </a:r>
          </a:p>
          <a:p>
            <a:r>
              <a:rPr lang="en-US" dirty="0"/>
              <a:t>Statisticians work on the trial data and Medical Writers produce the documents that detail the trial for the doctors and patients, as well as many documents for the FDA.</a:t>
            </a:r>
          </a:p>
          <a:p>
            <a:r>
              <a:rPr lang="en-US" dirty="0"/>
              <a:t>Being involved in vaccine research offers professionals the opportunities to work on a project that could directly impact public health, whether it is working directly on the lab bench, on a production line, or to support a clinical trial.</a:t>
            </a:r>
          </a:p>
          <a:p>
            <a:r>
              <a:rPr lang="en-US" dirty="0"/>
              <a:t>It is a great achievement helping to define and develop a vaccine or drug that is proven to be clinically relevant and helps people lead healthier lives.</a:t>
            </a:r>
          </a:p>
        </p:txBody>
      </p:sp>
      <p:sp>
        <p:nvSpPr>
          <p:cNvPr id="4" name="Slide Number Placeholder 3"/>
          <p:cNvSpPr>
            <a:spLocks noGrp="1"/>
          </p:cNvSpPr>
          <p:nvPr>
            <p:ph type="sldNum" sz="quarter" idx="5"/>
          </p:nvPr>
        </p:nvSpPr>
        <p:spPr/>
        <p:txBody>
          <a:bodyPr/>
          <a:lstStyle/>
          <a:p>
            <a:fld id="{A71BC0CD-9E6D-45D9-B1E2-0D8579B657EE}" type="slidenum">
              <a:rPr lang="en-US" smtClean="0"/>
              <a:t>10</a:t>
            </a:fld>
            <a:endParaRPr lang="en-US" dirty="0"/>
          </a:p>
        </p:txBody>
      </p:sp>
    </p:spTree>
    <p:extLst>
      <p:ext uri="{BB962C8B-B14F-4D97-AF65-F5344CB8AC3E}">
        <p14:creationId xmlns:p14="http://schemas.microsoft.com/office/powerpoint/2010/main" val="288411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Infectious Disease Management careers focus on local, regional, national, and global implications of infectious diseases and the ways thee conditions are treated and managed.</a:t>
            </a:r>
          </a:p>
          <a:p>
            <a:r>
              <a:rPr lang="en-US" dirty="0"/>
              <a:t>Three important careers that fall under Infectious Disease Management are Communicable Disease Analysts, Immunization Educators and Epidemiologists.</a:t>
            </a:r>
          </a:p>
          <a:p>
            <a:r>
              <a:rPr lang="en-US" dirty="0"/>
              <a:t>Communicable Disease Analysts study the spread of disease. This work provides a basis for response to a communicable disease, which can include the role that vaccines play in treating it and slowing down at outbreak.</a:t>
            </a:r>
          </a:p>
          <a:p>
            <a:r>
              <a:rPr lang="en-US" dirty="0"/>
              <a:t>Immunization Coordinators work to educate the public about the benefits of vaccinations. They may develop strategies for a raising the percent of the population that receive vaccinations or research factors preventing immunization in an area.</a:t>
            </a:r>
          </a:p>
          <a:p>
            <a:r>
              <a:rPr lang="en-US" dirty="0"/>
              <a:t>Epidemiologists track the causes and patterns of infectious diseases to find ways to reduce the risk on infection in a community. This work involved identifying the role that vaccinations can play in preventing an infectious disease, as well as slowing down the spread of a disease.</a:t>
            </a:r>
          </a:p>
        </p:txBody>
      </p:sp>
      <p:sp>
        <p:nvSpPr>
          <p:cNvPr id="4" name="Slide Number Placeholder 3"/>
          <p:cNvSpPr>
            <a:spLocks noGrp="1"/>
          </p:cNvSpPr>
          <p:nvPr>
            <p:ph type="sldNum" sz="quarter" idx="5"/>
          </p:nvPr>
        </p:nvSpPr>
        <p:spPr/>
        <p:txBody>
          <a:bodyPr/>
          <a:lstStyle/>
          <a:p>
            <a:fld id="{A71BC0CD-9E6D-45D9-B1E2-0D8579B657EE}" type="slidenum">
              <a:rPr lang="en-US" smtClean="0"/>
              <a:t>11</a:t>
            </a:fld>
            <a:endParaRPr lang="en-US" dirty="0"/>
          </a:p>
        </p:txBody>
      </p:sp>
    </p:spTree>
    <p:extLst>
      <p:ext uri="{BB962C8B-B14F-4D97-AF65-F5344CB8AC3E}">
        <p14:creationId xmlns:p14="http://schemas.microsoft.com/office/powerpoint/2010/main" val="208118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infections or communicable diseases focus on the role of infections and or communicable diseases in healthcare systems around the world and how immunizations have played a role in the response to these illnesses.</a:t>
            </a:r>
          </a:p>
          <a:p>
            <a:r>
              <a:rPr lang="en-US" dirty="0"/>
              <a:t>Three important related careers are Infection Control Practioners, Infectious Disease Specialists, and Occupational Health &amp; Safety Specialists.</a:t>
            </a:r>
          </a:p>
          <a:p>
            <a:r>
              <a:rPr lang="en-US" dirty="0"/>
              <a:t>Infection Control Practioners help to identify, control and prevent infectious disease outbreaks in specific settings, such as hospitals, prisons, and nursing homes. They also are responsible for identifying and implementing programs that can help prevent and control outbreaks.</a:t>
            </a:r>
          </a:p>
          <a:p>
            <a:r>
              <a:rPr lang="en-US" dirty="0"/>
              <a:t>Infectious Disease Specialists are responsible for the spread, treatment, and containment of infectious diseases, and using the data to implement treatment plans. They may recommend vaccination regimens in response to an infectious disease.</a:t>
            </a:r>
          </a:p>
          <a:p>
            <a:r>
              <a:rPr lang="en-US" dirty="0"/>
              <a:t>Occupational Health &amp; Safety Specialists help to ensure that workplaces are safe by analyzing safety procedures in a work environment. Part of this work includes protecting employees from infectious diseases by monitoring a workplace for risk, educating staff about safety procedures, and recommending vaccinations.</a:t>
            </a:r>
          </a:p>
        </p:txBody>
      </p:sp>
      <p:sp>
        <p:nvSpPr>
          <p:cNvPr id="4" name="Slide Number Placeholder 3"/>
          <p:cNvSpPr>
            <a:spLocks noGrp="1"/>
          </p:cNvSpPr>
          <p:nvPr>
            <p:ph type="sldNum" sz="quarter" idx="5"/>
          </p:nvPr>
        </p:nvSpPr>
        <p:spPr/>
        <p:txBody>
          <a:bodyPr/>
          <a:lstStyle/>
          <a:p>
            <a:fld id="{A71BC0CD-9E6D-45D9-B1E2-0D8579B657EE}" type="slidenum">
              <a:rPr lang="en-US" smtClean="0"/>
              <a:t>12</a:t>
            </a:fld>
            <a:endParaRPr lang="en-US" dirty="0"/>
          </a:p>
        </p:txBody>
      </p:sp>
    </p:spTree>
    <p:extLst>
      <p:ext uri="{BB962C8B-B14F-4D97-AF65-F5344CB8AC3E}">
        <p14:creationId xmlns:p14="http://schemas.microsoft.com/office/powerpoint/2010/main" val="51136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the field of Tropical Medicine focus on infectious diseases that are found in tropical settings around the world. These professionals take a holistic look at the public health implications of these conditions, including their medical, biological, social, and epidemiological components. They also receive information on how these diseases are diagnosed and treated, which includes the role of vaccinations in medical care. Three careers include: Vaccine Researchers, Biochemists, and Non-Clinical Vaccine Advisors.</a:t>
            </a:r>
          </a:p>
          <a:p>
            <a:r>
              <a:rPr lang="en-US" dirty="0"/>
              <a:t>Vaccine Researchers use clinical and investigatory methods to help develop new immunizations, perform trials, and monitor long-term effects to understand effectiveness. </a:t>
            </a:r>
          </a:p>
          <a:p>
            <a:r>
              <a:rPr lang="en-US" dirty="0"/>
              <a:t>Biochemists study the chemical makeup of living organisms. They can use their research to develop vaccinations.</a:t>
            </a:r>
          </a:p>
          <a:p>
            <a:r>
              <a:rPr lang="en-US" dirty="0"/>
              <a:t>Non-Clinical Vaccine Advisors work as vaccines are being developed to provide guidance on how non-clinical studies on drugs should be conducted. In order to do this, they design experiments, review data, and communication research results to company stakeholders.</a:t>
            </a:r>
          </a:p>
        </p:txBody>
      </p:sp>
      <p:sp>
        <p:nvSpPr>
          <p:cNvPr id="4" name="Slide Number Placeholder 3"/>
          <p:cNvSpPr>
            <a:spLocks noGrp="1"/>
          </p:cNvSpPr>
          <p:nvPr>
            <p:ph type="sldNum" sz="quarter" idx="5"/>
          </p:nvPr>
        </p:nvSpPr>
        <p:spPr/>
        <p:txBody>
          <a:bodyPr/>
          <a:lstStyle/>
          <a:p>
            <a:fld id="{A71BC0CD-9E6D-45D9-B1E2-0D8579B657EE}" type="slidenum">
              <a:rPr lang="en-US" smtClean="0"/>
              <a:t>13</a:t>
            </a:fld>
            <a:endParaRPr lang="en-US" dirty="0"/>
          </a:p>
        </p:txBody>
      </p:sp>
    </p:spTree>
    <p:extLst>
      <p:ext uri="{BB962C8B-B14F-4D97-AF65-F5344CB8AC3E}">
        <p14:creationId xmlns:p14="http://schemas.microsoft.com/office/powerpoint/2010/main" val="16766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Infectious Diseases and Vaccinology places a emphasis on the cellular and molecular biology of infectious diseases. Two important careers in this field are Immunization Microbiologists and Biostatisticians.</a:t>
            </a:r>
          </a:p>
          <a:p>
            <a:r>
              <a:rPr lang="en-US" dirty="0"/>
              <a:t>Immunization Microbiologists study bacteria, viruses, and other types of microorganisms in order to understand how infectious diseases behave within the human body and respond to vaccinations. </a:t>
            </a:r>
          </a:p>
          <a:p>
            <a:r>
              <a:rPr lang="en-US" dirty="0"/>
              <a:t>Biostatisticians design and collect data and analyze results of research studies related to medicine, biology, and public health issues. This work can include looking at how the body responds to vaccinations as it fights a disease.</a:t>
            </a:r>
          </a:p>
        </p:txBody>
      </p:sp>
      <p:sp>
        <p:nvSpPr>
          <p:cNvPr id="4" name="Slide Number Placeholder 3"/>
          <p:cNvSpPr>
            <a:spLocks noGrp="1"/>
          </p:cNvSpPr>
          <p:nvPr>
            <p:ph type="sldNum" sz="quarter" idx="5"/>
          </p:nvPr>
        </p:nvSpPr>
        <p:spPr/>
        <p:txBody>
          <a:bodyPr/>
          <a:lstStyle/>
          <a:p>
            <a:fld id="{A71BC0CD-9E6D-45D9-B1E2-0D8579B657EE}" type="slidenum">
              <a:rPr lang="en-US" smtClean="0"/>
              <a:t>14</a:t>
            </a:fld>
            <a:endParaRPr lang="en-US" dirty="0"/>
          </a:p>
        </p:txBody>
      </p:sp>
    </p:spTree>
    <p:extLst>
      <p:ext uri="{BB962C8B-B14F-4D97-AF65-F5344CB8AC3E}">
        <p14:creationId xmlns:p14="http://schemas.microsoft.com/office/powerpoint/2010/main" val="192810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Immunology concentrates on the cell biology of parasites and other infections and the role immunology plays in developing treatment. It also focuses on the control and prevention of infectious diseases and how vaccinations aid in these efforts.</a:t>
            </a:r>
          </a:p>
          <a:p>
            <a:r>
              <a:rPr lang="en-US" dirty="0"/>
              <a:t>Immunologists are scientific researchers or practicing specialists who study, analyze, and/or treat disease processes that involve the immune system. They work in laboratories that enable them to study and test interactions of chemicals, cells, and genes in the body to better understand what is necessary for an immune system to function properly. </a:t>
            </a:r>
          </a:p>
        </p:txBody>
      </p:sp>
      <p:sp>
        <p:nvSpPr>
          <p:cNvPr id="4" name="Slide Number Placeholder 3"/>
          <p:cNvSpPr>
            <a:spLocks noGrp="1"/>
          </p:cNvSpPr>
          <p:nvPr>
            <p:ph type="sldNum" sz="quarter" idx="5"/>
          </p:nvPr>
        </p:nvSpPr>
        <p:spPr/>
        <p:txBody>
          <a:bodyPr/>
          <a:lstStyle/>
          <a:p>
            <a:fld id="{A71BC0CD-9E6D-45D9-B1E2-0D8579B657EE}" type="slidenum">
              <a:rPr lang="en-US" smtClean="0"/>
              <a:t>15</a:t>
            </a:fld>
            <a:endParaRPr lang="en-US" dirty="0"/>
          </a:p>
        </p:txBody>
      </p:sp>
    </p:spTree>
    <p:extLst>
      <p:ext uri="{BB962C8B-B14F-4D97-AF65-F5344CB8AC3E}">
        <p14:creationId xmlns:p14="http://schemas.microsoft.com/office/powerpoint/2010/main" val="155462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Parasitology and Vector Biology focuses on parasites and the effects they have in the human body, as well as how the relationship between parasites affecting the immune system, the role of vectors in spreading infectious diseases, and ways parasitic infections can be controlled through immunization.</a:t>
            </a:r>
          </a:p>
        </p:txBody>
      </p:sp>
      <p:sp>
        <p:nvSpPr>
          <p:cNvPr id="4" name="Slide Number Placeholder 3"/>
          <p:cNvSpPr>
            <a:spLocks noGrp="1"/>
          </p:cNvSpPr>
          <p:nvPr>
            <p:ph type="sldNum" sz="quarter" idx="5"/>
          </p:nvPr>
        </p:nvSpPr>
        <p:spPr/>
        <p:txBody>
          <a:bodyPr/>
          <a:lstStyle/>
          <a:p>
            <a:fld id="{A71BC0CD-9E6D-45D9-B1E2-0D8579B657EE}" type="slidenum">
              <a:rPr lang="en-US" smtClean="0"/>
              <a:t>16</a:t>
            </a:fld>
            <a:endParaRPr lang="en-US" dirty="0"/>
          </a:p>
        </p:txBody>
      </p:sp>
    </p:spTree>
    <p:extLst>
      <p:ext uri="{BB962C8B-B14F-4D97-AF65-F5344CB8AC3E}">
        <p14:creationId xmlns:p14="http://schemas.microsoft.com/office/powerpoint/2010/main" val="179558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in Health Promotion include Community Health Workers and Public Health Educators. The focus is on public health outreach and education, which often includes knowledge of vaccinations and herd immunity. Theses professionals develop media campaigns, wellness programs, and disease management activities.</a:t>
            </a:r>
          </a:p>
        </p:txBody>
      </p:sp>
      <p:sp>
        <p:nvSpPr>
          <p:cNvPr id="4" name="Slide Number Placeholder 3"/>
          <p:cNvSpPr>
            <a:spLocks noGrp="1"/>
          </p:cNvSpPr>
          <p:nvPr>
            <p:ph type="sldNum" sz="quarter" idx="5"/>
          </p:nvPr>
        </p:nvSpPr>
        <p:spPr/>
        <p:txBody>
          <a:bodyPr/>
          <a:lstStyle/>
          <a:p>
            <a:fld id="{A71BC0CD-9E6D-45D9-B1E2-0D8579B657EE}" type="slidenum">
              <a:rPr lang="en-US" smtClean="0"/>
              <a:t>17</a:t>
            </a:fld>
            <a:endParaRPr lang="en-US" dirty="0"/>
          </a:p>
        </p:txBody>
      </p:sp>
    </p:spTree>
    <p:extLst>
      <p:ext uri="{BB962C8B-B14F-4D97-AF65-F5344CB8AC3E}">
        <p14:creationId xmlns:p14="http://schemas.microsoft.com/office/powerpoint/2010/main" val="84769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Professionals that work in public Health and Clinical Systems assess, design, and evaluate the public health responses to disease, which may include the use of immunizations within a clinical healthcare system. They also conduct community health assessments and develop healthcare policies.</a:t>
            </a:r>
          </a:p>
        </p:txBody>
      </p:sp>
      <p:sp>
        <p:nvSpPr>
          <p:cNvPr id="4" name="Slide Number Placeholder 3"/>
          <p:cNvSpPr>
            <a:spLocks noGrp="1"/>
          </p:cNvSpPr>
          <p:nvPr>
            <p:ph type="sldNum" sz="quarter" idx="5"/>
          </p:nvPr>
        </p:nvSpPr>
        <p:spPr/>
        <p:txBody>
          <a:bodyPr/>
          <a:lstStyle/>
          <a:p>
            <a:fld id="{A71BC0CD-9E6D-45D9-B1E2-0D8579B657EE}" type="slidenum">
              <a:rPr lang="en-US" smtClean="0"/>
              <a:t>18</a:t>
            </a:fld>
            <a:endParaRPr lang="en-US" dirty="0"/>
          </a:p>
        </p:txBody>
      </p:sp>
    </p:spTree>
    <p:extLst>
      <p:ext uri="{BB962C8B-B14F-4D97-AF65-F5344CB8AC3E}">
        <p14:creationId xmlns:p14="http://schemas.microsoft.com/office/powerpoint/2010/main" val="339273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front lines of healthcare, Physicians, Nurses and even Pharmacists are important professionals that educate and advise individuals, communities and other healthcare professionals about the importance of vaccinations as well as administer vaccines. If you have questions about your personal immunization status, asking your doctor to provide you with your up to date information is a great way to obtain your information.</a:t>
            </a:r>
          </a:p>
        </p:txBody>
      </p:sp>
      <p:sp>
        <p:nvSpPr>
          <p:cNvPr id="4" name="Slide Number Placeholder 3"/>
          <p:cNvSpPr>
            <a:spLocks noGrp="1"/>
          </p:cNvSpPr>
          <p:nvPr>
            <p:ph type="sldNum" sz="quarter" idx="5"/>
          </p:nvPr>
        </p:nvSpPr>
        <p:spPr/>
        <p:txBody>
          <a:bodyPr/>
          <a:lstStyle/>
          <a:p>
            <a:fld id="{A71BC0CD-9E6D-45D9-B1E2-0D8579B657EE}" type="slidenum">
              <a:rPr lang="en-US" smtClean="0"/>
              <a:t>19</a:t>
            </a:fld>
            <a:endParaRPr lang="en-US" dirty="0"/>
          </a:p>
        </p:txBody>
      </p:sp>
    </p:spTree>
    <p:extLst>
      <p:ext uri="{BB962C8B-B14F-4D97-AF65-F5344CB8AC3E}">
        <p14:creationId xmlns:p14="http://schemas.microsoft.com/office/powerpoint/2010/main" val="22248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explore careers in vaccine development research, basic science research and preclinical research for vaccines, clinical trials, infectious disease management, injections and communicable diseases, topical medicine, infectious disease and vaccinology and public health careers.</a:t>
            </a:r>
          </a:p>
        </p:txBody>
      </p:sp>
      <p:sp>
        <p:nvSpPr>
          <p:cNvPr id="4" name="Slide Number Placeholder 3"/>
          <p:cNvSpPr>
            <a:spLocks noGrp="1"/>
          </p:cNvSpPr>
          <p:nvPr>
            <p:ph type="sldNum" sz="quarter" idx="5"/>
          </p:nvPr>
        </p:nvSpPr>
        <p:spPr/>
        <p:txBody>
          <a:bodyPr/>
          <a:lstStyle/>
          <a:p>
            <a:fld id="{A71BC0CD-9E6D-45D9-B1E2-0D8579B657EE}" type="slidenum">
              <a:rPr lang="en-US" smtClean="0"/>
              <a:t>2</a:t>
            </a:fld>
            <a:endParaRPr lang="en-US" dirty="0"/>
          </a:p>
        </p:txBody>
      </p:sp>
    </p:spTree>
    <p:extLst>
      <p:ext uri="{BB962C8B-B14F-4D97-AF65-F5344CB8AC3E}">
        <p14:creationId xmlns:p14="http://schemas.microsoft.com/office/powerpoint/2010/main" val="57021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Oregon Pacific Area Health Education Center we would like to ask you to take this post-presentation survey.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5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presentation about Careers related to Vaccines and disease prevention. Please feel free to contact us with any questions or comments. You can also visit us at www.opahec.org.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9D32F-2314-4C23-B436-06E849AD21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students will be able to:</a:t>
            </a:r>
          </a:p>
          <a:p>
            <a:r>
              <a:rPr lang="en-US" dirty="0"/>
              <a:t>List two careers in Vaccine Development Research</a:t>
            </a:r>
          </a:p>
          <a:p>
            <a:r>
              <a:rPr lang="en-US" dirty="0"/>
              <a:t>Describe the job of the FDA related to vaccines</a:t>
            </a:r>
          </a:p>
          <a:p>
            <a:r>
              <a:rPr lang="en-US" dirty="0"/>
              <a:t>Discuss two properties a Basic Science Researcher works with</a:t>
            </a:r>
          </a:p>
          <a:p>
            <a:r>
              <a:rPr lang="en-US" dirty="0"/>
              <a:t>List the three phases f clinical trials for an investigational vaccine</a:t>
            </a:r>
          </a:p>
          <a:p>
            <a:r>
              <a:rPr lang="en-US" dirty="0"/>
              <a:t>And</a:t>
            </a:r>
          </a:p>
          <a:p>
            <a:r>
              <a:rPr lang="en-US" dirty="0"/>
              <a:t>Describe the job description of a Biostatistician.</a:t>
            </a:r>
          </a:p>
        </p:txBody>
      </p:sp>
      <p:sp>
        <p:nvSpPr>
          <p:cNvPr id="4" name="Slide Number Placeholder 3"/>
          <p:cNvSpPr>
            <a:spLocks noGrp="1"/>
          </p:cNvSpPr>
          <p:nvPr>
            <p:ph type="sldNum" sz="quarter" idx="5"/>
          </p:nvPr>
        </p:nvSpPr>
        <p:spPr/>
        <p:txBody>
          <a:bodyPr/>
          <a:lstStyle/>
          <a:p>
            <a:fld id="{A71BC0CD-9E6D-45D9-B1E2-0D8579B657EE}" type="slidenum">
              <a:rPr lang="en-US" smtClean="0"/>
              <a:t>3</a:t>
            </a:fld>
            <a:endParaRPr lang="en-US" dirty="0"/>
          </a:p>
        </p:txBody>
      </p:sp>
    </p:spTree>
    <p:extLst>
      <p:ext uri="{BB962C8B-B14F-4D97-AF65-F5344CB8AC3E}">
        <p14:creationId xmlns:p14="http://schemas.microsoft.com/office/powerpoint/2010/main" val="223296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 development research takes place in universities, industry, in government labs and agencies and not-for-profit organization labs.</a:t>
            </a:r>
          </a:p>
          <a:p>
            <a:r>
              <a:rPr lang="en-US" dirty="0"/>
              <a:t>University research projects usually rely on federal grants from agencies such as the National Institute of Health.</a:t>
            </a:r>
          </a:p>
          <a:p>
            <a:r>
              <a:rPr lang="en-US" dirty="0"/>
              <a:t>Industry, which includes pharmaceuticals and biotechnology companies, contract labs, and diagnostic testing facilities, have access to investor money, revenue from commercial projects that put money int basic vaccine research.</a:t>
            </a:r>
          </a:p>
          <a:p>
            <a:r>
              <a:rPr lang="en-US" dirty="0"/>
              <a:t>The U.S. federal government funds research at many small startup companies that are often focused on specific projects such as those supporting the development of vaccines against potential biological warfare agents such as anthrax, or large public health issues like Hepatitis C and HIV. Government vaccine development research jobs are also funded by the federal budget.</a:t>
            </a:r>
          </a:p>
          <a:p>
            <a:r>
              <a:rPr lang="en-US" dirty="0"/>
              <a:t>Not-for-profit vaccine development is conducted by organization such as Global Vaccines, with a mission to develop vaccines for diseases prevalent to developing countries.</a:t>
            </a:r>
          </a:p>
        </p:txBody>
      </p:sp>
      <p:sp>
        <p:nvSpPr>
          <p:cNvPr id="4" name="Slide Number Placeholder 3"/>
          <p:cNvSpPr>
            <a:spLocks noGrp="1"/>
          </p:cNvSpPr>
          <p:nvPr>
            <p:ph type="sldNum" sz="quarter" idx="5"/>
          </p:nvPr>
        </p:nvSpPr>
        <p:spPr/>
        <p:txBody>
          <a:bodyPr/>
          <a:lstStyle/>
          <a:p>
            <a:fld id="{A71BC0CD-9E6D-45D9-B1E2-0D8579B657EE}" type="slidenum">
              <a:rPr lang="en-US" smtClean="0"/>
              <a:t>4</a:t>
            </a:fld>
            <a:endParaRPr lang="en-US" dirty="0"/>
          </a:p>
        </p:txBody>
      </p:sp>
    </p:spTree>
    <p:extLst>
      <p:ext uri="{BB962C8B-B14F-4D97-AF65-F5344CB8AC3E}">
        <p14:creationId xmlns:p14="http://schemas.microsoft.com/office/powerpoint/2010/main" val="3727352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Food and Drug Administration oversees all clinical trials assessing the safety and efficacy of vaccines. They staff scientists and doctors that evaluates potential vaccines and approves and monitors the clinical studies. These positions usually require advanced degrees.</a:t>
            </a:r>
          </a:p>
        </p:txBody>
      </p:sp>
      <p:sp>
        <p:nvSpPr>
          <p:cNvPr id="4" name="Slide Number Placeholder 3"/>
          <p:cNvSpPr>
            <a:spLocks noGrp="1"/>
          </p:cNvSpPr>
          <p:nvPr>
            <p:ph type="sldNum" sz="quarter" idx="5"/>
          </p:nvPr>
        </p:nvSpPr>
        <p:spPr/>
        <p:txBody>
          <a:bodyPr/>
          <a:lstStyle/>
          <a:p>
            <a:fld id="{A71BC0CD-9E6D-45D9-B1E2-0D8579B657EE}" type="slidenum">
              <a:rPr lang="en-US" smtClean="0"/>
              <a:t>5</a:t>
            </a:fld>
            <a:endParaRPr lang="en-US" dirty="0"/>
          </a:p>
        </p:txBody>
      </p:sp>
    </p:spTree>
    <p:extLst>
      <p:ext uri="{BB962C8B-B14F-4D97-AF65-F5344CB8AC3E}">
        <p14:creationId xmlns:p14="http://schemas.microsoft.com/office/powerpoint/2010/main" val="156026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Science Research focuses on the biochemistry and physical properties that disease-causing microbes use to cause damage to the host. This research also considers the biophysical characteristics of the microbes that might be used in vaccines or drugs to prevent or interrupt the disease process. This part of the vaccine development cycle is called basic or preclinical research.</a:t>
            </a:r>
          </a:p>
        </p:txBody>
      </p:sp>
      <p:sp>
        <p:nvSpPr>
          <p:cNvPr id="4" name="Slide Number Placeholder 3"/>
          <p:cNvSpPr>
            <a:spLocks noGrp="1"/>
          </p:cNvSpPr>
          <p:nvPr>
            <p:ph type="sldNum" sz="quarter" idx="5"/>
          </p:nvPr>
        </p:nvSpPr>
        <p:spPr/>
        <p:txBody>
          <a:bodyPr/>
          <a:lstStyle/>
          <a:p>
            <a:fld id="{A71BC0CD-9E6D-45D9-B1E2-0D8579B657EE}" type="slidenum">
              <a:rPr lang="en-US" smtClean="0"/>
              <a:t>6</a:t>
            </a:fld>
            <a:endParaRPr lang="en-US" dirty="0"/>
          </a:p>
        </p:txBody>
      </p:sp>
    </p:spTree>
    <p:extLst>
      <p:ext uri="{BB962C8B-B14F-4D97-AF65-F5344CB8AC3E}">
        <p14:creationId xmlns:p14="http://schemas.microsoft.com/office/powerpoint/2010/main" val="78771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a scientist with a doctorate degree in cellular and molecular biology, biochemistry, or microbiology leads the basic or preclinical research studies for vaccines.</a:t>
            </a:r>
          </a:p>
          <a:p>
            <a:r>
              <a:rPr lang="en-US" dirty="0"/>
              <a:t>Research Associate jobs involved in vaccine research might involve growing cell line in a culture, cloning DNA, and performing an array of lab tests looking for, quantifying, or measuring some activities of proteins, viruses and DNA.</a:t>
            </a:r>
          </a:p>
          <a:p>
            <a:r>
              <a:rPr lang="en-US" dirty="0"/>
              <a:t>Technician Assistant positions would require some knowledge of basic scientific processes and procedures. This is a great way to get your foot in the door in the field of scientific research while in college. These Assistants prepare chemical stock solutions, wash and sterilize glassware and care for research animals.</a:t>
            </a:r>
          </a:p>
          <a:p>
            <a:r>
              <a:rPr lang="en-US" dirty="0"/>
              <a:t>Senior Technicians may have a Bachelors degree and/or are working towards their Masters or Doctorate. They have a higher level of knowledge and responsibilities that an Assistant may have. Job responsibilities may include maintaining cell line stocks, track and breed research animals, order lab supplies and may conduct experiments.</a:t>
            </a:r>
          </a:p>
        </p:txBody>
      </p:sp>
      <p:sp>
        <p:nvSpPr>
          <p:cNvPr id="4" name="Slide Number Placeholder 3"/>
          <p:cNvSpPr>
            <a:spLocks noGrp="1"/>
          </p:cNvSpPr>
          <p:nvPr>
            <p:ph type="sldNum" sz="quarter" idx="5"/>
          </p:nvPr>
        </p:nvSpPr>
        <p:spPr/>
        <p:txBody>
          <a:bodyPr/>
          <a:lstStyle/>
          <a:p>
            <a:fld id="{A71BC0CD-9E6D-45D9-B1E2-0D8579B657EE}" type="slidenum">
              <a:rPr lang="en-US" smtClean="0"/>
              <a:t>7</a:t>
            </a:fld>
            <a:endParaRPr lang="en-US" dirty="0"/>
          </a:p>
        </p:txBody>
      </p:sp>
    </p:spTree>
    <p:extLst>
      <p:ext uri="{BB962C8B-B14F-4D97-AF65-F5344CB8AC3E}">
        <p14:creationId xmlns:p14="http://schemas.microsoft.com/office/powerpoint/2010/main" val="391052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vaccine looks like it is a serious candidate for therapeutic use, the project team moves it into the development phase, or the scale-up development phase.</a:t>
            </a:r>
          </a:p>
          <a:p>
            <a:r>
              <a:rPr lang="en-US" dirty="0"/>
              <a:t>In development, Scientists, who likely have advanced degrees in manufacturing engineering, and their team of Assistants work out the best methods for producing the vaccine on a larger scale.</a:t>
            </a:r>
          </a:p>
          <a:p>
            <a:r>
              <a:rPr lang="en-US" dirty="0"/>
              <a:t>A PhD level Scientist typically heads these experiments, although there are numerous jobs for individuals with BS degrees.</a:t>
            </a:r>
          </a:p>
        </p:txBody>
      </p:sp>
      <p:sp>
        <p:nvSpPr>
          <p:cNvPr id="4" name="Slide Number Placeholder 3"/>
          <p:cNvSpPr>
            <a:spLocks noGrp="1"/>
          </p:cNvSpPr>
          <p:nvPr>
            <p:ph type="sldNum" sz="quarter" idx="5"/>
          </p:nvPr>
        </p:nvSpPr>
        <p:spPr/>
        <p:txBody>
          <a:bodyPr/>
          <a:lstStyle/>
          <a:p>
            <a:fld id="{A71BC0CD-9E6D-45D9-B1E2-0D8579B657EE}" type="slidenum">
              <a:rPr lang="en-US" smtClean="0"/>
              <a:t>8</a:t>
            </a:fld>
            <a:endParaRPr lang="en-US" dirty="0"/>
          </a:p>
        </p:txBody>
      </p:sp>
    </p:spTree>
    <p:extLst>
      <p:ext uri="{BB962C8B-B14F-4D97-AF65-F5344CB8AC3E}">
        <p14:creationId xmlns:p14="http://schemas.microsoft.com/office/powerpoint/2010/main" val="3121769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candidate vaccine that successfully makes it through the preclinical research and scale-up development is eligible to become an “investigational vaccine”.</a:t>
            </a:r>
          </a:p>
          <a:p>
            <a:r>
              <a:rPr lang="en-US" dirty="0"/>
              <a:t>The FDA decides whether or not the data on the vaccine warrants a clinical trial.</a:t>
            </a:r>
          </a:p>
          <a:p>
            <a:r>
              <a:rPr lang="en-US" dirty="0"/>
              <a:t>An investigational vaccine undergoes 3 phases of clinical trials before it can be licensed for public use.</a:t>
            </a:r>
          </a:p>
          <a:p>
            <a:r>
              <a:rPr lang="en-US" dirty="0"/>
              <a:t>Phase I is a small trial to access safety in humans. Phase II is slightly larger and monitors safety, immune responses, and the desired protection and Phase III involves testing the vaccine in a larger group of people to prove the vaccine is still safe and effective.</a:t>
            </a:r>
          </a:p>
        </p:txBody>
      </p:sp>
      <p:sp>
        <p:nvSpPr>
          <p:cNvPr id="4" name="Slide Number Placeholder 3"/>
          <p:cNvSpPr>
            <a:spLocks noGrp="1"/>
          </p:cNvSpPr>
          <p:nvPr>
            <p:ph type="sldNum" sz="quarter" idx="5"/>
          </p:nvPr>
        </p:nvSpPr>
        <p:spPr/>
        <p:txBody>
          <a:bodyPr/>
          <a:lstStyle/>
          <a:p>
            <a:fld id="{A71BC0CD-9E6D-45D9-B1E2-0D8579B657EE}" type="slidenum">
              <a:rPr lang="en-US" smtClean="0"/>
              <a:t>9</a:t>
            </a:fld>
            <a:endParaRPr lang="en-US" dirty="0"/>
          </a:p>
        </p:txBody>
      </p:sp>
    </p:spTree>
    <p:extLst>
      <p:ext uri="{BB962C8B-B14F-4D97-AF65-F5344CB8AC3E}">
        <p14:creationId xmlns:p14="http://schemas.microsoft.com/office/powerpoint/2010/main" val="75128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tx1">
                    <a:lumMod val="65000"/>
                    <a:lumOff val="35000"/>
                  </a:schemeClr>
                </a:solidFill>
              </a:defRPr>
            </a:lvl1pPr>
          </a:lstStyle>
          <a:p>
            <a:fld id="{9334D819-9F07-4261-B09B-9E467E5D9002}" type="datetimeFigureOut">
              <a:rPr lang="en-US" smtClean="0"/>
              <a:pPr/>
              <a:t>9/16/20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tx1">
                    <a:lumMod val="65000"/>
                    <a:lumOff val="35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683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2616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3305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9/16/20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94635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78167650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9/16/20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751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72552619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415194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9/16/20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067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9/16/20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803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405558"/>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55784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9/16/20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066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9358808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67829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63220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57143196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1052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53687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3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37846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097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9/16/20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74773934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59409457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1337907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4116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9071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9/16/20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2119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31214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79503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94214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57022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6A73BC-5D11-4675-B334-102E1E8C9B50}" type="datetimeFigureOut">
              <a:rPr lang="en-US" dirty="0"/>
              <a:t>9/16/20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9124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99761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9/16/20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85628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24289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35757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785035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1">
                    <a:lumMod val="85000"/>
                    <a:lumOff val="1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902549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43982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705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9/16/20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985030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1">
              <a:lumMod val="85000"/>
              <a:lumOff val="15000"/>
            </a:schemeClr>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9/16/20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4082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microsoft.com/office/2007/relationships/hdphoto" Target="../media/hdphoto1.wdp"/><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9/16/20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lumMod val="85000"/>
              <a:lumOff val="15000"/>
            </a:schemeClr>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74171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51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9/16/20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18472472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9/16/20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2">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9992089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askhematologist.com/clinical-trials/" TargetMode="External"/><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redoubtnews.com/2016/05/parents-illegal-order-register-state/" TargetMode="External"/><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nd/3.0/"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journalistsresource.org/studies/society/public-health/global-rise-human-infectious-disease-outbreaks" TargetMode="External"/><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commons.wikimedia.org/wiki/File:Biochemist_working_in_biochemical_laboratory,_%D0%91%D0%B8%D0%BE%D1%85%D0%B5%D0%BC%D0%B8%D1%87%D0%B0%D1%80_3.jpg" TargetMode="External"/><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en.wikipedia.org/wiki/Medical_microbiology" TargetMode="External"/><Relationship Id="rId5" Type="http://schemas.openxmlformats.org/officeDocument/2006/relationships/image" Target="../media/image2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wallpaperflare.com/purple-and-blue-molecules-cells-biology-science-close-up-wallpaper-pqzbn" TargetMode="External"/><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pxhere.com/en/photo/1457639" TargetMode="External"/><Relationship Id="rId5" Type="http://schemas.openxmlformats.org/officeDocument/2006/relationships/image" Target="../media/image22.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publicdomainfiles.com/show_file.php?id=13519592414163" TargetMode="External"/><Relationship Id="rId5" Type="http://schemas.openxmlformats.org/officeDocument/2006/relationships/image" Target="../media/image2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journals.ssu.ac.ir/jebhpme/index.php?sid=1&amp;slc_lang=fa" TargetMode="External"/><Relationship Id="rId5" Type="http://schemas.openxmlformats.org/officeDocument/2006/relationships/image" Target="../media/image2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en.wikibooks.org/wiki/High_School_Chemistry/The_Scientific_Method" TargetMode="External"/><Relationship Id="rId5" Type="http://schemas.openxmlformats.org/officeDocument/2006/relationships/image" Target="../media/image25.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kidocs.org/2015/04/all-about-that-medstar-base/" TargetMode="External"/><Relationship Id="rId3" Type="http://schemas.openxmlformats.org/officeDocument/2006/relationships/slideLayout" Target="../slideLayouts/slideLayout43.xml"/><Relationship Id="rId7" Type="http://schemas.openxmlformats.org/officeDocument/2006/relationships/hyperlink" Target="https://docs.google.com/forms/d/e/1FAIpQLSfon72xhPX10PnyMmqHf7YVsCEKBlElM_CfXxakT_PXmMp9nA/viewform?usp=sf_link"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capreform.eu/eurobarometer-food-security-survey/" TargetMode="External"/><Relationship Id="rId11" Type="http://schemas.openxmlformats.org/officeDocument/2006/relationships/image" Target="../media/image12.png"/><Relationship Id="rId5" Type="http://schemas.openxmlformats.org/officeDocument/2006/relationships/image" Target="../media/image26.jpg"/><Relationship Id="rId10" Type="http://schemas.openxmlformats.org/officeDocument/2006/relationships/hyperlink" Target="https://creativecommons.org/licenses/by-sa/3.0/" TargetMode="External"/><Relationship Id="rId4" Type="http://schemas.openxmlformats.org/officeDocument/2006/relationships/notesSlide" Target="../notesSlides/notesSlide20.xml"/><Relationship Id="rId9" Type="http://schemas.openxmlformats.org/officeDocument/2006/relationships/hyperlink" Target="https://creativecommons.org/licenses/by-nc-sa/3.0/"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mailto:carmenb@samhealth.org" TargetMode="External"/><Relationship Id="rId3" Type="http://schemas.openxmlformats.org/officeDocument/2006/relationships/slideLayout" Target="../slideLayouts/slideLayout31.xml"/><Relationship Id="rId7" Type="http://schemas.openxmlformats.org/officeDocument/2006/relationships/hyperlink" Target="mailto:pgutierrez@samhealth.org"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Jlabahn@samhealth.org" TargetMode="External"/><Relationship Id="rId5" Type="http://schemas.openxmlformats.org/officeDocument/2006/relationships/hyperlink" Target="mailto:shdougherty@samhealth.org" TargetMode="External"/><Relationship Id="rId10" Type="http://schemas.openxmlformats.org/officeDocument/2006/relationships/image" Target="../media/image12.png"/><Relationship Id="rId4" Type="http://schemas.openxmlformats.org/officeDocument/2006/relationships/notesSlide" Target="../notesSlides/notesSlide21.xml"/><Relationship Id="rId9" Type="http://schemas.openxmlformats.org/officeDocument/2006/relationships/hyperlink" Target="http://www.opahec.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immunelymphatic.weebly.com/medical-professions.html" TargetMode="External"/><Relationship Id="rId2" Type="http://schemas.openxmlformats.org/officeDocument/2006/relationships/hyperlink" Target="https://www.aboutbioscience.org/careers/immunologis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devpolicy.org/importance-developing-new-improved-vaccines-20160429/" TargetMode="External"/><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thaitribune.org/contents/detail/310?content_id=22836" TargetMode="External"/><Relationship Id="rId5" Type="http://schemas.openxmlformats.org/officeDocument/2006/relationships/image" Target="../media/image14.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creativecommons.org/licenses/by-nc/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disasterdoc.net/2013/01/06/scary-flu-the-facts" TargetMode="External"/><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5548-5DF2-4F7C-81B8-B96E73054975}"/>
              </a:ext>
            </a:extLst>
          </p:cNvPr>
          <p:cNvSpPr>
            <a:spLocks noGrp="1"/>
          </p:cNvSpPr>
          <p:nvPr>
            <p:ph type="ctrTitle"/>
          </p:nvPr>
        </p:nvSpPr>
        <p:spPr/>
        <p:txBody>
          <a:bodyPr/>
          <a:lstStyle/>
          <a:p>
            <a:r>
              <a:rPr lang="en-US" sz="7200" b="1" dirty="0"/>
              <a:t>VACCINE RELATED CAREERS</a:t>
            </a:r>
          </a:p>
        </p:txBody>
      </p:sp>
      <p:sp>
        <p:nvSpPr>
          <p:cNvPr id="3" name="Subtitle 2">
            <a:extLst>
              <a:ext uri="{FF2B5EF4-FFF2-40B4-BE49-F238E27FC236}">
                <a16:creationId xmlns:a16="http://schemas.microsoft.com/office/drawing/2014/main" id="{8111C62E-0206-4BE9-BAD9-CB39BB6EA2FA}"/>
              </a:ext>
            </a:extLst>
          </p:cNvPr>
          <p:cNvSpPr>
            <a:spLocks noGrp="1"/>
          </p:cNvSpPr>
          <p:nvPr>
            <p:ph type="subTitle" idx="1"/>
          </p:nvPr>
        </p:nvSpPr>
        <p:spPr>
          <a:xfrm>
            <a:off x="810315" y="6005700"/>
            <a:ext cx="3615912" cy="742279"/>
          </a:xfrm>
        </p:spPr>
        <p:txBody>
          <a:bodyPr/>
          <a:lstStyle/>
          <a:p>
            <a:r>
              <a:rPr lang="en-US" dirty="0"/>
              <a:t>By julia labahn</a:t>
            </a:r>
          </a:p>
        </p:txBody>
      </p:sp>
      <p:pic>
        <p:nvPicPr>
          <p:cNvPr id="4" name="Picture 3" descr="OPAHEC.png">
            <a:extLst>
              <a:ext uri="{FF2B5EF4-FFF2-40B4-BE49-F238E27FC236}">
                <a16:creationId xmlns:a16="http://schemas.microsoft.com/office/drawing/2014/main" id="{42DD49BC-7879-44F7-8941-86AFAC17DE5D}"/>
              </a:ext>
            </a:extLst>
          </p:cNvPr>
          <p:cNvPicPr>
            <a:picLocks/>
          </p:cNvPicPr>
          <p:nvPr/>
        </p:nvPicPr>
        <p:blipFill rotWithShape="1">
          <a:blip r:embed="rId5">
            <a:extLst>
              <a:ext uri="{28A0092B-C50C-407E-A947-70E740481C1C}">
                <a14:useLocalDpi xmlns:a14="http://schemas.microsoft.com/office/drawing/2010/main" val="0"/>
              </a:ext>
            </a:extLst>
          </a:blip>
          <a:srcRect b="4778"/>
          <a:stretch/>
        </p:blipFill>
        <p:spPr>
          <a:xfrm>
            <a:off x="7765775" y="5476143"/>
            <a:ext cx="3940393" cy="890069"/>
          </a:xfrm>
          <a:prstGeom prst="rect">
            <a:avLst/>
          </a:prstGeom>
        </p:spPr>
      </p:pic>
      <p:pic>
        <p:nvPicPr>
          <p:cNvPr id="5" name="Audio 4">
            <a:hlinkClick r:id="" action="ppaction://media"/>
            <a:extLst>
              <a:ext uri="{FF2B5EF4-FFF2-40B4-BE49-F238E27FC236}">
                <a16:creationId xmlns:a16="http://schemas.microsoft.com/office/drawing/2014/main" id="{6BA98830-6DE9-4C0B-8659-378E87E6C9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8924119"/>
      </p:ext>
    </p:extLst>
  </p:cSld>
  <p:clrMapOvr>
    <a:masterClrMapping/>
  </p:clrMapOvr>
  <mc:AlternateContent xmlns:mc="http://schemas.openxmlformats.org/markup-compatibility/2006" xmlns:p14="http://schemas.microsoft.com/office/powerpoint/2010/main">
    <mc:Choice Requires="p14">
      <p:transition spd="slow" p14:dur="2000" advTm="6894"/>
    </mc:Choice>
    <mc:Fallback xmlns="">
      <p:transition spd="slow" advTm="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3529-DD46-45B8-8E49-D38F9C8F973B}"/>
              </a:ext>
            </a:extLst>
          </p:cNvPr>
          <p:cNvSpPr>
            <a:spLocks noGrp="1"/>
          </p:cNvSpPr>
          <p:nvPr>
            <p:ph type="title"/>
          </p:nvPr>
        </p:nvSpPr>
        <p:spPr>
          <a:xfrm>
            <a:off x="1251677" y="645105"/>
            <a:ext cx="4357499" cy="1320855"/>
          </a:xfrm>
        </p:spPr>
        <p:txBody>
          <a:bodyPr>
            <a:normAutofit/>
          </a:bodyPr>
          <a:lstStyle/>
          <a:p>
            <a:r>
              <a:rPr lang="en-US" sz="4100" b="1" dirty="0"/>
              <a:t>WHO WORKS IN CLINICAL TRIALS?</a:t>
            </a:r>
          </a:p>
        </p:txBody>
      </p:sp>
      <p:sp>
        <p:nvSpPr>
          <p:cNvPr id="10" name="Content Placeholder 9">
            <a:extLst>
              <a:ext uri="{FF2B5EF4-FFF2-40B4-BE49-F238E27FC236}">
                <a16:creationId xmlns:a16="http://schemas.microsoft.com/office/drawing/2014/main" id="{3F7DD112-138C-48F7-A7DD-41051B495C10}"/>
              </a:ext>
            </a:extLst>
          </p:cNvPr>
          <p:cNvSpPr>
            <a:spLocks noGrp="1"/>
          </p:cNvSpPr>
          <p:nvPr>
            <p:ph idx="1"/>
          </p:nvPr>
        </p:nvSpPr>
        <p:spPr>
          <a:xfrm>
            <a:off x="1251678" y="2286001"/>
            <a:ext cx="4363595" cy="3593591"/>
          </a:xfrm>
        </p:spPr>
        <p:txBody>
          <a:bodyPr>
            <a:normAutofit/>
          </a:bodyPr>
          <a:lstStyle/>
          <a:p>
            <a:r>
              <a:rPr lang="en-US" dirty="0">
                <a:solidFill>
                  <a:srgbClr val="000000"/>
                </a:solidFill>
              </a:rPr>
              <a:t>MEDICAL DOCTORS</a:t>
            </a:r>
          </a:p>
          <a:p>
            <a:r>
              <a:rPr lang="en-US" dirty="0">
                <a:solidFill>
                  <a:srgbClr val="000000"/>
                </a:solidFill>
              </a:rPr>
              <a:t>TEAM LEADERS WITH THEIR PhD's</a:t>
            </a:r>
          </a:p>
          <a:p>
            <a:r>
              <a:rPr lang="en-US" dirty="0">
                <a:solidFill>
                  <a:srgbClr val="000000"/>
                </a:solidFill>
              </a:rPr>
              <a:t>CLINICAL ASSOCIATES</a:t>
            </a:r>
          </a:p>
          <a:p>
            <a:r>
              <a:rPr lang="en-US" dirty="0">
                <a:solidFill>
                  <a:srgbClr val="000000"/>
                </a:solidFill>
              </a:rPr>
              <a:t>REGULATION</a:t>
            </a:r>
          </a:p>
          <a:p>
            <a:r>
              <a:rPr lang="en-US" dirty="0">
                <a:solidFill>
                  <a:srgbClr val="000000"/>
                </a:solidFill>
              </a:rPr>
              <a:t>STATISTICIANS</a:t>
            </a:r>
          </a:p>
          <a:p>
            <a:r>
              <a:rPr lang="en-US" dirty="0">
                <a:solidFill>
                  <a:srgbClr val="000000"/>
                </a:solidFill>
              </a:rPr>
              <a:t>MEDICAL WRITERS</a:t>
            </a:r>
          </a:p>
          <a:p>
            <a:endParaRPr lang="en-US" dirty="0">
              <a:solidFill>
                <a:srgbClr val="000000"/>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F7144DD0-4B9C-44A8-9809-5FB87090325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98193" y="2037938"/>
            <a:ext cx="5176744" cy="2808383"/>
          </a:xfrm>
          <a:prstGeom prst="rect">
            <a:avLst/>
          </a:prstGeom>
        </p:spPr>
      </p:pic>
      <p:sp>
        <p:nvSpPr>
          <p:cNvPr id="6" name="TextBox 5">
            <a:extLst>
              <a:ext uri="{FF2B5EF4-FFF2-40B4-BE49-F238E27FC236}">
                <a16:creationId xmlns:a16="http://schemas.microsoft.com/office/drawing/2014/main" id="{A530D969-1BCE-4443-B9E5-76DE9EBB8595}"/>
              </a:ext>
            </a:extLst>
          </p:cNvPr>
          <p:cNvSpPr txBox="1"/>
          <p:nvPr/>
        </p:nvSpPr>
        <p:spPr>
          <a:xfrm>
            <a:off x="8967895" y="4646266"/>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askhematologist.com/clinical-trial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97BD5FCF-22AF-46C8-96FA-228DCDD0BC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7737434"/>
      </p:ext>
    </p:extLst>
  </p:cSld>
  <p:clrMapOvr>
    <a:masterClrMapping/>
  </p:clrMapOvr>
  <mc:AlternateContent xmlns:mc="http://schemas.openxmlformats.org/markup-compatibility/2006" xmlns:p14="http://schemas.microsoft.com/office/powerpoint/2010/main">
    <mc:Choice Requires="p14">
      <p:transition spd="slow" p14:dur="2000" advTm="69320"/>
    </mc:Choice>
    <mc:Fallback xmlns="">
      <p:transition spd="slow" advTm="6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DD83DBB8-8B44-41F2-B016-C78D9CBDF14C}"/>
              </a:ext>
            </a:extLst>
          </p:cNvPr>
          <p:cNvPicPr>
            <a:picLocks noChangeAspect="1"/>
          </p:cNvPicPr>
          <p:nvPr/>
        </p:nvPicPr>
        <p:blipFill rotWithShape="1">
          <a:blip r:embed="rId5">
            <a:grayscl/>
            <a:extLst>
              <a:ext uri="{837473B0-CC2E-450A-ABE3-18F120FF3D39}">
                <a1611:picAttrSrcUrl xmlns:a1611="http://schemas.microsoft.com/office/drawing/2016/11/main" r:id="rId6"/>
              </a:ext>
            </a:extLst>
          </a:blip>
          <a:srcRect t="26399"/>
          <a:stretch/>
        </p:blipFill>
        <p:spPr>
          <a:xfrm>
            <a:off x="20" y="-1"/>
            <a:ext cx="12191980" cy="6864691"/>
          </a:xfrm>
          <a:prstGeom prst="rect">
            <a:avLst/>
          </a:prstGeom>
        </p:spPr>
      </p:pic>
      <p:sp>
        <p:nvSpPr>
          <p:cNvPr id="37" name="Rectangle 36">
            <a:extLst>
              <a:ext uri="{FF2B5EF4-FFF2-40B4-BE49-F238E27FC236}">
                <a16:creationId xmlns:a16="http://schemas.microsoft.com/office/drawing/2014/main" id="{070E42E8-FEA8-4509-94A5-A7F05B32D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0" cy="6858000"/>
          </a:xfrm>
          <a:prstGeom prst="rect">
            <a:avLst/>
          </a:prstGeom>
          <a:solidFill>
            <a:schemeClr val="accent1">
              <a:alpha val="89000"/>
            </a:schemeClr>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A0664E96-DF89-41D5-B5EA-3A0B8F6E47E1}"/>
              </a:ext>
            </a:extLst>
          </p:cNvPr>
          <p:cNvSpPr>
            <a:spLocks noGrp="1"/>
          </p:cNvSpPr>
          <p:nvPr>
            <p:ph type="title"/>
          </p:nvPr>
        </p:nvSpPr>
        <p:spPr>
          <a:xfrm>
            <a:off x="1251678" y="382385"/>
            <a:ext cx="10178322" cy="1492132"/>
          </a:xfrm>
        </p:spPr>
        <p:txBody>
          <a:bodyPr>
            <a:normAutofit/>
          </a:bodyPr>
          <a:lstStyle/>
          <a:p>
            <a:r>
              <a:rPr lang="en-US" dirty="0">
                <a:solidFill>
                  <a:schemeClr val="bg2"/>
                </a:solidFill>
              </a:rPr>
              <a:t>Infectious disease MANAGEMENT CAREERS</a:t>
            </a:r>
          </a:p>
        </p:txBody>
      </p:sp>
      <p:sp>
        <p:nvSpPr>
          <p:cNvPr id="39" name="Freeform 6">
            <a:extLst>
              <a:ext uri="{FF2B5EF4-FFF2-40B4-BE49-F238E27FC236}">
                <a16:creationId xmlns:a16="http://schemas.microsoft.com/office/drawing/2014/main" id="{B1EC593C-24D9-41BD-9410-50F2ED35D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F5C037E3-C1AF-4CEF-93CE-7BE1C1C82528}"/>
              </a:ext>
            </a:extLst>
          </p:cNvPr>
          <p:cNvSpPr>
            <a:spLocks noGrp="1"/>
          </p:cNvSpPr>
          <p:nvPr>
            <p:ph idx="1"/>
          </p:nvPr>
        </p:nvSpPr>
        <p:spPr>
          <a:xfrm>
            <a:off x="1251678" y="2286001"/>
            <a:ext cx="10178322" cy="3593591"/>
          </a:xfrm>
        </p:spPr>
        <p:txBody>
          <a:bodyPr>
            <a:normAutofit/>
          </a:bodyPr>
          <a:lstStyle/>
          <a:p>
            <a:r>
              <a:rPr lang="en-US" dirty="0">
                <a:solidFill>
                  <a:schemeClr val="tx2"/>
                </a:solidFill>
              </a:rPr>
              <a:t>COMMUNICABLE DISEASE ANALYST</a:t>
            </a:r>
          </a:p>
          <a:p>
            <a:r>
              <a:rPr lang="en-US" dirty="0">
                <a:solidFill>
                  <a:schemeClr val="tx2"/>
                </a:solidFill>
              </a:rPr>
              <a:t>IMMUNIZATION EDUCATOR</a:t>
            </a:r>
          </a:p>
          <a:p>
            <a:r>
              <a:rPr lang="en-US" dirty="0">
                <a:solidFill>
                  <a:schemeClr val="tx2"/>
                </a:solidFill>
              </a:rPr>
              <a:t>EPIDEMIOLOGIST</a:t>
            </a:r>
          </a:p>
        </p:txBody>
      </p:sp>
      <p:sp>
        <p:nvSpPr>
          <p:cNvPr id="41" name="Rectangle 40">
            <a:extLst>
              <a:ext uri="{FF2B5EF4-FFF2-40B4-BE49-F238E27FC236}">
                <a16:creationId xmlns:a16="http://schemas.microsoft.com/office/drawing/2014/main" id="{566C8AEF-911C-4B53-BB2E-1E9AA7F24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42352" y="-1"/>
            <a:ext cx="66184" cy="6858001"/>
          </a:xfrm>
          <a:prstGeom prst="rect">
            <a:avLst/>
          </a:prstGeom>
          <a:solidFill>
            <a:schemeClr val="bg2"/>
          </a:solidFill>
          <a:ln w="0">
            <a:noFill/>
            <a:prstDash val="solid"/>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7" name="Rectangle 42">
            <a:extLst>
              <a:ext uri="{FF2B5EF4-FFF2-40B4-BE49-F238E27FC236}">
                <a16:creationId xmlns:a16="http://schemas.microsoft.com/office/drawing/2014/main" id="{FB9072DA-EBCD-4BE3-86AE-0355200CC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6691"/>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DF0FE02E-6F89-489F-8683-35F1803D9E98}"/>
              </a:ext>
            </a:extLst>
          </p:cNvPr>
          <p:cNvSpPr txBox="1"/>
          <p:nvPr/>
        </p:nvSpPr>
        <p:spPr>
          <a:xfrm>
            <a:off x="10005184" y="6664635"/>
            <a:ext cx="218681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redoubtnews.com/2016/05/parents-illegal-order-register-stat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BA57A453-6B89-4F79-BB6D-97315728A4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420521"/>
      </p:ext>
    </p:extLst>
  </p:cSld>
  <p:clrMapOvr>
    <a:masterClrMapping/>
  </p:clrMapOvr>
  <mc:AlternateContent xmlns:mc="http://schemas.openxmlformats.org/markup-compatibility/2006" xmlns:p14="http://schemas.microsoft.com/office/powerpoint/2010/main">
    <mc:Choice Requires="p14">
      <p:transition spd="slow" p14:dur="2000" advTm="77977"/>
    </mc:Choice>
    <mc:Fallback xmlns="">
      <p:transition spd="slow" advTm="7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food, soup&#10;&#10;Description automatically generated">
            <a:extLst>
              <a:ext uri="{FF2B5EF4-FFF2-40B4-BE49-F238E27FC236}">
                <a16:creationId xmlns:a16="http://schemas.microsoft.com/office/drawing/2014/main" id="{572D861C-AF5C-419E-99A7-BDB7BBBF561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855" r="41906" b="-1"/>
          <a:stretch/>
        </p:blipFill>
        <p:spPr>
          <a:xfrm>
            <a:off x="7338646" y="10"/>
            <a:ext cx="4853354" cy="6857990"/>
          </a:xfrm>
          <a:prstGeom prst="rect">
            <a:avLst/>
          </a:prstGeom>
        </p:spPr>
      </p:pic>
      <p:sp>
        <p:nvSpPr>
          <p:cNvPr id="11" name="Freeform 10">
            <a:extLst>
              <a:ext uri="{FF2B5EF4-FFF2-40B4-BE49-F238E27FC236}">
                <a16:creationId xmlns:a16="http://schemas.microsoft.com/office/drawing/2014/main" id="{DC52EE39-EEEF-49AA-9F99-8C3F6AA1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94137E13-2603-472C-AFE3-16507A3AD048}"/>
              </a:ext>
            </a:extLst>
          </p:cNvPr>
          <p:cNvSpPr>
            <a:spLocks noGrp="1"/>
          </p:cNvSpPr>
          <p:nvPr>
            <p:ph type="title"/>
          </p:nvPr>
        </p:nvSpPr>
        <p:spPr>
          <a:xfrm>
            <a:off x="765051" y="382385"/>
            <a:ext cx="6015897" cy="1492132"/>
          </a:xfrm>
        </p:spPr>
        <p:txBody>
          <a:bodyPr>
            <a:normAutofit/>
          </a:bodyPr>
          <a:lstStyle/>
          <a:p>
            <a:r>
              <a:rPr lang="en-US" sz="3200" b="1" dirty="0"/>
              <a:t>CAREERS IN INFECTIONS OR </a:t>
            </a:r>
            <a:br>
              <a:rPr lang="en-US" sz="3200" b="1" dirty="0"/>
            </a:br>
            <a:r>
              <a:rPr lang="en-US" sz="3200" b="1" dirty="0"/>
              <a:t>COMMUNICABLE DISEASES</a:t>
            </a:r>
          </a:p>
        </p:txBody>
      </p:sp>
      <p:sp>
        <p:nvSpPr>
          <p:cNvPr id="13" name="Rectangle 12">
            <a:extLst>
              <a:ext uri="{FF2B5EF4-FFF2-40B4-BE49-F238E27FC236}">
                <a16:creationId xmlns:a16="http://schemas.microsoft.com/office/drawing/2014/main" id="{A8EBF079-674B-49EB-B295-57AAB9339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F63812D-4862-443F-B9B6-62E003BC0BDA}"/>
              </a:ext>
            </a:extLst>
          </p:cNvPr>
          <p:cNvSpPr>
            <a:spLocks noGrp="1"/>
          </p:cNvSpPr>
          <p:nvPr>
            <p:ph idx="1"/>
          </p:nvPr>
        </p:nvSpPr>
        <p:spPr>
          <a:xfrm>
            <a:off x="765051" y="2286001"/>
            <a:ext cx="6015897" cy="3593591"/>
          </a:xfrm>
        </p:spPr>
        <p:txBody>
          <a:bodyPr>
            <a:normAutofit/>
          </a:bodyPr>
          <a:lstStyle/>
          <a:p>
            <a:r>
              <a:rPr lang="en-US" dirty="0"/>
              <a:t>INFECTION CONTROL PRACTIONER</a:t>
            </a:r>
          </a:p>
          <a:p>
            <a:r>
              <a:rPr lang="en-US" dirty="0"/>
              <a:t>INFECTIOUS DISEASE SPECIALIST</a:t>
            </a:r>
          </a:p>
          <a:p>
            <a:r>
              <a:rPr lang="en-US" dirty="0"/>
              <a:t>OCCUPATIONAL HEALTH &amp; SAFETY SPECIALIST</a:t>
            </a:r>
          </a:p>
        </p:txBody>
      </p:sp>
      <p:sp>
        <p:nvSpPr>
          <p:cNvPr id="6" name="TextBox 5">
            <a:extLst>
              <a:ext uri="{FF2B5EF4-FFF2-40B4-BE49-F238E27FC236}">
                <a16:creationId xmlns:a16="http://schemas.microsoft.com/office/drawing/2014/main" id="{5F7B25F8-9CFA-43D0-9C57-59215A843DBF}"/>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journalistsresource.org/studies/society/public-health/global-rise-human-infectious-disease-outbreak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B03C9DA4-B351-47F3-AB2B-6EC3D9A187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7113815"/>
      </p:ext>
    </p:extLst>
  </p:cSld>
  <p:clrMapOvr>
    <a:masterClrMapping/>
  </p:clrMapOvr>
  <mc:AlternateContent xmlns:mc="http://schemas.openxmlformats.org/markup-compatibility/2006" xmlns:p14="http://schemas.microsoft.com/office/powerpoint/2010/main">
    <mc:Choice Requires="p14">
      <p:transition spd="slow" p14:dur="2000" advTm="84506"/>
    </mc:Choice>
    <mc:Fallback xmlns="">
      <p:transition spd="slow" advTm="8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person, holding, person, person&#10;&#10;Description automatically generated">
            <a:extLst>
              <a:ext uri="{FF2B5EF4-FFF2-40B4-BE49-F238E27FC236}">
                <a16:creationId xmlns:a16="http://schemas.microsoft.com/office/drawing/2014/main" id="{A94F2614-E264-4485-A750-687AFA88F2B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6965" r="39958"/>
          <a:stretch/>
        </p:blipFill>
        <p:spPr>
          <a:xfrm>
            <a:off x="7338646" y="10"/>
            <a:ext cx="4853354" cy="6857990"/>
          </a:xfrm>
          <a:prstGeom prst="rect">
            <a:avLst/>
          </a:prstGeom>
        </p:spPr>
      </p:pic>
      <p:sp>
        <p:nvSpPr>
          <p:cNvPr id="11" name="Freeform 10">
            <a:extLst>
              <a:ext uri="{FF2B5EF4-FFF2-40B4-BE49-F238E27FC236}">
                <a16:creationId xmlns:a16="http://schemas.microsoft.com/office/drawing/2014/main" id="{DC52EE39-EEEF-49AA-9F99-8C3F6AA1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D8517F17-C62F-416F-9360-E309B2F2A0B1}"/>
              </a:ext>
            </a:extLst>
          </p:cNvPr>
          <p:cNvSpPr>
            <a:spLocks noGrp="1"/>
          </p:cNvSpPr>
          <p:nvPr>
            <p:ph type="title"/>
          </p:nvPr>
        </p:nvSpPr>
        <p:spPr>
          <a:xfrm>
            <a:off x="765051" y="382385"/>
            <a:ext cx="6015897" cy="1492132"/>
          </a:xfrm>
        </p:spPr>
        <p:txBody>
          <a:bodyPr>
            <a:normAutofit/>
          </a:bodyPr>
          <a:lstStyle/>
          <a:p>
            <a:r>
              <a:rPr lang="en-US" b="1" dirty="0"/>
              <a:t>TROPICAL MEDICINE CAREERS</a:t>
            </a:r>
          </a:p>
        </p:txBody>
      </p:sp>
      <p:sp>
        <p:nvSpPr>
          <p:cNvPr id="13" name="Rectangle 12">
            <a:extLst>
              <a:ext uri="{FF2B5EF4-FFF2-40B4-BE49-F238E27FC236}">
                <a16:creationId xmlns:a16="http://schemas.microsoft.com/office/drawing/2014/main" id="{A8EBF079-674B-49EB-B295-57AAB9339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2EA02F8-3D1E-4626-A33E-F4CBCF7AC947}"/>
              </a:ext>
            </a:extLst>
          </p:cNvPr>
          <p:cNvSpPr>
            <a:spLocks noGrp="1"/>
          </p:cNvSpPr>
          <p:nvPr>
            <p:ph idx="1"/>
          </p:nvPr>
        </p:nvSpPr>
        <p:spPr>
          <a:xfrm>
            <a:off x="765051" y="2286001"/>
            <a:ext cx="6015897" cy="3593591"/>
          </a:xfrm>
        </p:spPr>
        <p:txBody>
          <a:bodyPr>
            <a:normAutofit/>
          </a:bodyPr>
          <a:lstStyle/>
          <a:p>
            <a:r>
              <a:rPr lang="en-US" sz="3200" dirty="0"/>
              <a:t>VACCINE RESEARCHER</a:t>
            </a:r>
          </a:p>
          <a:p>
            <a:r>
              <a:rPr lang="en-US" sz="3200" dirty="0"/>
              <a:t>BIOCHEMIST</a:t>
            </a:r>
          </a:p>
          <a:p>
            <a:r>
              <a:rPr lang="en-US" sz="3200" dirty="0"/>
              <a:t>NON-CLINICAL VACCINE ADVISOR</a:t>
            </a:r>
          </a:p>
        </p:txBody>
      </p:sp>
      <p:sp>
        <p:nvSpPr>
          <p:cNvPr id="6" name="TextBox 5">
            <a:extLst>
              <a:ext uri="{FF2B5EF4-FFF2-40B4-BE49-F238E27FC236}">
                <a16:creationId xmlns:a16="http://schemas.microsoft.com/office/drawing/2014/main" id="{14D50754-F730-4139-918B-00E18EF78849}"/>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commons.wikimedia.org/wiki/File:Biochemist_working_in_biochemical_laboratory,_%D0%91%D0%B8%D0%BE%D1%85%D0%B5%D0%BC%D0%B8%D1%87%D0%B0%D1%80_3.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15" name="Audio 14">
            <a:hlinkClick r:id="" action="ppaction://media"/>
            <a:extLst>
              <a:ext uri="{FF2B5EF4-FFF2-40B4-BE49-F238E27FC236}">
                <a16:creationId xmlns:a16="http://schemas.microsoft.com/office/drawing/2014/main" id="{17721E2D-695F-4C9A-9C76-5C2A981356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8120456"/>
      </p:ext>
    </p:extLst>
  </p:cSld>
  <p:clrMapOvr>
    <a:masterClrMapping/>
  </p:clrMapOvr>
  <mc:AlternateContent xmlns:mc="http://schemas.openxmlformats.org/markup-compatibility/2006" xmlns:p14="http://schemas.microsoft.com/office/powerpoint/2010/main">
    <mc:Choice Requires="p14">
      <p:transition spd="slow" p14:dur="2000" advTm="78922"/>
    </mc:Choice>
    <mc:Fallback xmlns="">
      <p:transition spd="slow" advTm="78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3D4E-46D4-4A79-9503-4298E06E0115}"/>
              </a:ext>
            </a:extLst>
          </p:cNvPr>
          <p:cNvSpPr>
            <a:spLocks noGrp="1"/>
          </p:cNvSpPr>
          <p:nvPr>
            <p:ph type="title"/>
          </p:nvPr>
        </p:nvSpPr>
        <p:spPr>
          <a:xfrm>
            <a:off x="1251679" y="645107"/>
            <a:ext cx="3384329" cy="1640894"/>
          </a:xfrm>
        </p:spPr>
        <p:txBody>
          <a:bodyPr anchor="t">
            <a:normAutofit/>
          </a:bodyPr>
          <a:lstStyle/>
          <a:p>
            <a:r>
              <a:rPr lang="en-US" sz="3700" b="1" dirty="0"/>
              <a:t>INFECTIOUS DISEASES &amp; VACCINOLOGY</a:t>
            </a:r>
          </a:p>
        </p:txBody>
      </p:sp>
      <p:sp>
        <p:nvSpPr>
          <p:cNvPr id="3" name="Content Placeholder 2">
            <a:extLst>
              <a:ext uri="{FF2B5EF4-FFF2-40B4-BE49-F238E27FC236}">
                <a16:creationId xmlns:a16="http://schemas.microsoft.com/office/drawing/2014/main" id="{0E06EC1B-304A-4F38-A459-DC7F078A1B8F}"/>
              </a:ext>
            </a:extLst>
          </p:cNvPr>
          <p:cNvSpPr>
            <a:spLocks noGrp="1"/>
          </p:cNvSpPr>
          <p:nvPr>
            <p:ph idx="1"/>
          </p:nvPr>
        </p:nvSpPr>
        <p:spPr>
          <a:xfrm>
            <a:off x="1251679" y="2286001"/>
            <a:ext cx="3384330" cy="3940844"/>
          </a:xfrm>
        </p:spPr>
        <p:txBody>
          <a:bodyPr>
            <a:normAutofit/>
          </a:bodyPr>
          <a:lstStyle/>
          <a:p>
            <a:r>
              <a:rPr lang="en-US" dirty="0"/>
              <a:t>IMMUNIZATION MICROBIOLOGIST</a:t>
            </a:r>
          </a:p>
          <a:p>
            <a:r>
              <a:rPr lang="en-US" dirty="0"/>
              <a:t>BIOSTATISTICIAN</a:t>
            </a:r>
          </a:p>
        </p:txBody>
      </p:sp>
      <p:pic>
        <p:nvPicPr>
          <p:cNvPr id="5" name="Picture 4" descr="A person sitting at a desk&#10;&#10;Description automatically generated">
            <a:extLst>
              <a:ext uri="{FF2B5EF4-FFF2-40B4-BE49-F238E27FC236}">
                <a16:creationId xmlns:a16="http://schemas.microsoft.com/office/drawing/2014/main" id="{CBA66CA9-546C-4A81-ADC2-983507C9EB5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6804" r="1" b="11352"/>
          <a:stretch/>
        </p:blipFill>
        <p:spPr>
          <a:xfrm>
            <a:off x="5279472" y="645107"/>
            <a:ext cx="5995465" cy="5594047"/>
          </a:xfrm>
          <a:prstGeom prst="rect">
            <a:avLst/>
          </a:prstGeom>
        </p:spPr>
      </p:pic>
      <p:sp>
        <p:nvSpPr>
          <p:cNvPr id="6" name="TextBox 5">
            <a:extLst>
              <a:ext uri="{FF2B5EF4-FFF2-40B4-BE49-F238E27FC236}">
                <a16:creationId xmlns:a16="http://schemas.microsoft.com/office/drawing/2014/main" id="{54F035DD-76D2-4352-A15E-F82DAF6DE69F}"/>
              </a:ext>
            </a:extLst>
          </p:cNvPr>
          <p:cNvSpPr txBox="1"/>
          <p:nvPr/>
        </p:nvSpPr>
        <p:spPr>
          <a:xfrm>
            <a:off x="8967895" y="6039099"/>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en.wikipedia.org/wiki/Medical_microbiolog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C44596E1-DA59-4226-BC71-E5790FD80C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3747059"/>
      </p:ext>
    </p:extLst>
  </p:cSld>
  <p:clrMapOvr>
    <a:masterClrMapping/>
  </p:clrMapOvr>
  <mc:AlternateContent xmlns:mc="http://schemas.openxmlformats.org/markup-compatibility/2006" xmlns:p14="http://schemas.microsoft.com/office/powerpoint/2010/main">
    <mc:Choice Requires="p14">
      <p:transition spd="slow" p14:dur="2000" advTm="48151"/>
    </mc:Choice>
    <mc:Fallback xmlns="">
      <p:transition spd="slow" advTm="48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306C-1D98-4A14-84C7-42D3C40FD5DF}"/>
              </a:ext>
            </a:extLst>
          </p:cNvPr>
          <p:cNvSpPr>
            <a:spLocks noGrp="1"/>
          </p:cNvSpPr>
          <p:nvPr>
            <p:ph type="title"/>
          </p:nvPr>
        </p:nvSpPr>
        <p:spPr>
          <a:xfrm>
            <a:off x="5195727" y="382385"/>
            <a:ext cx="6335338" cy="1492132"/>
          </a:xfrm>
        </p:spPr>
        <p:txBody>
          <a:bodyPr>
            <a:normAutofit/>
          </a:bodyPr>
          <a:lstStyle/>
          <a:p>
            <a:r>
              <a:rPr lang="en-US" dirty="0"/>
              <a:t>IMMUNOLOGY</a:t>
            </a:r>
          </a:p>
        </p:txBody>
      </p:sp>
      <p:pic>
        <p:nvPicPr>
          <p:cNvPr id="5" name="Content Placeholder 4" descr="A picture containing implement, stationary&#10;&#10;Description automatically generated">
            <a:extLst>
              <a:ext uri="{FF2B5EF4-FFF2-40B4-BE49-F238E27FC236}">
                <a16:creationId xmlns:a16="http://schemas.microsoft.com/office/drawing/2014/main" id="{2C271D39-94EE-4FA0-A229-FBC176FF9BD1}"/>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2514" r="22385" b="1"/>
          <a:stretch/>
        </p:blipFill>
        <p:spPr>
          <a:xfrm>
            <a:off x="688434" y="-9525"/>
            <a:ext cx="4129822" cy="6867525"/>
          </a:xfrm>
          <a:prstGeom prst="rect">
            <a:avLst/>
          </a:prstGeom>
        </p:spPr>
      </p:pic>
      <p:sp>
        <p:nvSpPr>
          <p:cNvPr id="26" name="Freeform 6">
            <a:extLst>
              <a:ext uri="{FF2B5EF4-FFF2-40B4-BE49-F238E27FC236}">
                <a16:creationId xmlns:a16="http://schemas.microsoft.com/office/drawing/2014/main" id="{6D937BEA-E790-4144-BC49-D7FC29F53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6" name="Content Placeholder 15">
            <a:extLst>
              <a:ext uri="{FF2B5EF4-FFF2-40B4-BE49-F238E27FC236}">
                <a16:creationId xmlns:a16="http://schemas.microsoft.com/office/drawing/2014/main" id="{C8877877-F515-44A0-8187-9C52DD836BAE}"/>
              </a:ext>
            </a:extLst>
          </p:cNvPr>
          <p:cNvSpPr>
            <a:spLocks noGrp="1"/>
          </p:cNvSpPr>
          <p:nvPr>
            <p:ph idx="1"/>
          </p:nvPr>
        </p:nvSpPr>
        <p:spPr>
          <a:xfrm>
            <a:off x="5195727" y="2286001"/>
            <a:ext cx="6335338" cy="3593591"/>
          </a:xfrm>
        </p:spPr>
        <p:txBody>
          <a:bodyPr>
            <a:normAutofit/>
          </a:bodyPr>
          <a:lstStyle/>
          <a:p>
            <a:r>
              <a:rPr lang="en-US" dirty="0"/>
              <a:t>CONCENTRATES ON THE CELL BIOLOGY OF PARASITES</a:t>
            </a:r>
          </a:p>
          <a:p>
            <a:r>
              <a:rPr lang="en-US" dirty="0"/>
              <a:t>DEVELOPING TREATMENT</a:t>
            </a:r>
          </a:p>
          <a:p>
            <a:r>
              <a:rPr lang="en-US" dirty="0"/>
              <a:t>CONTROL &amp; PREVENTION OF INFECTIOUS DISEASES</a:t>
            </a:r>
          </a:p>
          <a:p>
            <a:r>
              <a:rPr lang="en-US" dirty="0"/>
              <a:t>VACCINATION AIDS IN THESE EFFORTS</a:t>
            </a:r>
          </a:p>
        </p:txBody>
      </p:sp>
      <p:sp>
        <p:nvSpPr>
          <p:cNvPr id="28" name="Rectangle 27">
            <a:extLst>
              <a:ext uri="{FF2B5EF4-FFF2-40B4-BE49-F238E27FC236}">
                <a16:creationId xmlns:a16="http://schemas.microsoft.com/office/drawing/2014/main" id="{56E43BB3-11F2-4B6A-928E-1CE61757B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99843159-08CA-4329-8385-EA8CBD2A23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3895400"/>
      </p:ext>
    </p:extLst>
  </p:cSld>
  <p:clrMapOvr>
    <a:masterClrMapping/>
  </p:clrMapOvr>
  <mc:AlternateContent xmlns:mc="http://schemas.openxmlformats.org/markup-compatibility/2006" xmlns:p14="http://schemas.microsoft.com/office/powerpoint/2010/main">
    <mc:Choice Requires="p14">
      <p:transition spd="slow" p14:dur="2000" advTm="43180"/>
    </mc:Choice>
    <mc:Fallback xmlns="">
      <p:transition spd="slow" advTm="4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EBF1E1B7-3DE3-4255-89E2-E2726F2BB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8" name="Rectangle 27">
            <a:extLst>
              <a:ext uri="{FF2B5EF4-FFF2-40B4-BE49-F238E27FC236}">
                <a16:creationId xmlns:a16="http://schemas.microsoft.com/office/drawing/2014/main" id="{75E81CEE-093A-4825-94F3-1E1675668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98AE4C94-8C92-4488-9CE6-728DFAE9B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9DC44E-A76E-46DF-8448-03BC3BC3FBBA}"/>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5500" b="1" spc="800" dirty="0"/>
              <a:t>PARASITOLOGY &amp; VECTOR BIOLOGY</a:t>
            </a:r>
          </a:p>
        </p:txBody>
      </p:sp>
      <p:pic>
        <p:nvPicPr>
          <p:cNvPr id="5" name="Content Placeholder 4" descr="A picture containing drawing&#10;&#10;Description automatically generated">
            <a:extLst>
              <a:ext uri="{FF2B5EF4-FFF2-40B4-BE49-F238E27FC236}">
                <a16:creationId xmlns:a16="http://schemas.microsoft.com/office/drawing/2014/main" id="{D6630D8A-E952-4606-B5CD-59D485B2BFAB}"/>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5859" r="26530"/>
          <a:stretch/>
        </p:blipFill>
        <p:spPr>
          <a:xfrm>
            <a:off x="211015" y="762000"/>
            <a:ext cx="4994031" cy="4911969"/>
          </a:xfrm>
          <a:prstGeom prst="rect">
            <a:avLst/>
          </a:prstGeom>
        </p:spPr>
      </p:pic>
      <p:sp>
        <p:nvSpPr>
          <p:cNvPr id="32" name="Freeform 14">
            <a:extLst>
              <a:ext uri="{FF2B5EF4-FFF2-40B4-BE49-F238E27FC236}">
                <a16:creationId xmlns:a16="http://schemas.microsoft.com/office/drawing/2014/main" id="{A7DD34E2-E9CE-4513-8A28-E792C3CB3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34" name="Rectangle 33">
            <a:extLst>
              <a:ext uri="{FF2B5EF4-FFF2-40B4-BE49-F238E27FC236}">
                <a16:creationId xmlns:a16="http://schemas.microsoft.com/office/drawing/2014/main" id="{84AE5D0E-7C70-4DB4-96F7-F07848150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dirty="0"/>
          </a:p>
        </p:txBody>
      </p:sp>
      <p:pic>
        <p:nvPicPr>
          <p:cNvPr id="9" name="Audio 8">
            <a:hlinkClick r:id="" action="ppaction://media"/>
            <a:extLst>
              <a:ext uri="{FF2B5EF4-FFF2-40B4-BE49-F238E27FC236}">
                <a16:creationId xmlns:a16="http://schemas.microsoft.com/office/drawing/2014/main" id="{C9C55A1C-C523-401A-A62E-C59EA5A828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514345"/>
      </p:ext>
    </p:extLst>
  </p:cSld>
  <p:clrMapOvr>
    <a:masterClrMapping/>
  </p:clrMapOvr>
  <mc:AlternateContent xmlns:mc="http://schemas.openxmlformats.org/markup-compatibility/2006" xmlns:p14="http://schemas.microsoft.com/office/powerpoint/2010/main">
    <mc:Choice Requires="p14">
      <p:transition spd="slow" p14:dur="2000" advTm="21569"/>
    </mc:Choice>
    <mc:Fallback xmlns="">
      <p:transition spd="slow" advTm="21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7E15-F751-4535-B720-160A3F28E1F8}"/>
              </a:ext>
            </a:extLst>
          </p:cNvPr>
          <p:cNvSpPr>
            <a:spLocks noGrp="1"/>
          </p:cNvSpPr>
          <p:nvPr>
            <p:ph type="title"/>
          </p:nvPr>
        </p:nvSpPr>
        <p:spPr>
          <a:xfrm>
            <a:off x="1251678" y="382385"/>
            <a:ext cx="5984274" cy="1492132"/>
          </a:xfrm>
        </p:spPr>
        <p:txBody>
          <a:bodyPr>
            <a:normAutofit/>
          </a:bodyPr>
          <a:lstStyle/>
          <a:p>
            <a:r>
              <a:rPr lang="en-US" b="1" dirty="0"/>
              <a:t>HEALTH PROMOTION</a:t>
            </a:r>
          </a:p>
        </p:txBody>
      </p:sp>
      <p:sp>
        <p:nvSpPr>
          <p:cNvPr id="18" name="Content Placeholder 8">
            <a:extLst>
              <a:ext uri="{FF2B5EF4-FFF2-40B4-BE49-F238E27FC236}">
                <a16:creationId xmlns:a16="http://schemas.microsoft.com/office/drawing/2014/main" id="{6668AB6D-9AD1-4B9B-ABDD-5D68AA4833AF}"/>
              </a:ext>
            </a:extLst>
          </p:cNvPr>
          <p:cNvSpPr>
            <a:spLocks noGrp="1"/>
          </p:cNvSpPr>
          <p:nvPr>
            <p:ph idx="1"/>
          </p:nvPr>
        </p:nvSpPr>
        <p:spPr>
          <a:xfrm>
            <a:off x="1251678" y="2286001"/>
            <a:ext cx="5984274" cy="4085056"/>
          </a:xfrm>
        </p:spPr>
        <p:txBody>
          <a:bodyPr>
            <a:normAutofit/>
          </a:bodyPr>
          <a:lstStyle/>
          <a:p>
            <a:r>
              <a:rPr lang="en-US" dirty="0">
                <a:solidFill>
                  <a:srgbClr val="000000"/>
                </a:solidFill>
              </a:rPr>
              <a:t>PUBLIC HEALTH OUTREACH &amp; EDUCATION</a:t>
            </a:r>
          </a:p>
          <a:p>
            <a:r>
              <a:rPr lang="en-US" dirty="0">
                <a:solidFill>
                  <a:srgbClr val="000000"/>
                </a:solidFill>
              </a:rPr>
              <a:t>DEVELOP CAMPAIGNS</a:t>
            </a:r>
          </a:p>
          <a:p>
            <a:r>
              <a:rPr lang="en-US" dirty="0">
                <a:solidFill>
                  <a:srgbClr val="000000"/>
                </a:solidFill>
              </a:rPr>
              <a:t>CREATE WELLNESS PROGRAMS</a:t>
            </a:r>
          </a:p>
          <a:p>
            <a:r>
              <a:rPr lang="en-US" dirty="0">
                <a:solidFill>
                  <a:srgbClr val="000000"/>
                </a:solidFill>
              </a:rPr>
              <a:t>PROMOTE DISEASE MANAGEMENT ACTIVITIES</a:t>
            </a:r>
          </a:p>
          <a:p>
            <a:endParaRPr lang="en-US" dirty="0">
              <a:solidFill>
                <a:srgbClr val="000000"/>
              </a:solidFill>
            </a:endParaRPr>
          </a:p>
        </p:txBody>
      </p:sp>
      <p:pic>
        <p:nvPicPr>
          <p:cNvPr id="5" name="Content Placeholder 4" descr="A close up of a logo&#10;&#10;Description automatically generated">
            <a:extLst>
              <a:ext uri="{FF2B5EF4-FFF2-40B4-BE49-F238E27FC236}">
                <a16:creationId xmlns:a16="http://schemas.microsoft.com/office/drawing/2014/main" id="{C4CF629B-4155-44C3-BBE4-3A410BDE059E}"/>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 b="8857"/>
          <a:stretch/>
        </p:blipFill>
        <p:spPr>
          <a:xfrm>
            <a:off x="7555992" y="665312"/>
            <a:ext cx="3902582" cy="5514510"/>
          </a:xfrm>
          <a:prstGeom prst="rect">
            <a:avLst/>
          </a:prstGeom>
        </p:spPr>
      </p:pic>
      <p:pic>
        <p:nvPicPr>
          <p:cNvPr id="9" name="Audio 8">
            <a:hlinkClick r:id="" action="ppaction://media"/>
            <a:extLst>
              <a:ext uri="{FF2B5EF4-FFF2-40B4-BE49-F238E27FC236}">
                <a16:creationId xmlns:a16="http://schemas.microsoft.com/office/drawing/2014/main" id="{5006673C-8942-452C-B09B-40CF5D8D51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5168374"/>
      </p:ext>
    </p:extLst>
  </p:cSld>
  <p:clrMapOvr>
    <a:masterClrMapping/>
  </p:clrMapOvr>
  <mc:AlternateContent xmlns:mc="http://schemas.openxmlformats.org/markup-compatibility/2006" xmlns:p14="http://schemas.microsoft.com/office/powerpoint/2010/main">
    <mc:Choice Requires="p14">
      <p:transition spd="slow" p14:dur="2000" advTm="21186"/>
    </mc:Choice>
    <mc:Fallback xmlns="">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F1694136-0553-455D-A725-19D12054A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8" name="Rectangle 17">
            <a:extLst>
              <a:ext uri="{FF2B5EF4-FFF2-40B4-BE49-F238E27FC236}">
                <a16:creationId xmlns:a16="http://schemas.microsoft.com/office/drawing/2014/main" id="{AF8DD469-D1ED-454C-B2F5-CE035903B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05A0BCE3-5897-45E4-A5B5-42F88EF0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2">
            <a:extLst>
              <a:ext uri="{FF2B5EF4-FFF2-40B4-BE49-F238E27FC236}">
                <a16:creationId xmlns:a16="http://schemas.microsoft.com/office/drawing/2014/main" id="{850910D7-C866-49DA-A742-C0685FE3D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C48BDDA6-33D4-4BEE-B064-C2306E5C7530}"/>
              </a:ext>
            </a:extLst>
          </p:cNvPr>
          <p:cNvSpPr>
            <a:spLocks noGrp="1"/>
          </p:cNvSpPr>
          <p:nvPr>
            <p:ph type="title"/>
          </p:nvPr>
        </p:nvSpPr>
        <p:spPr>
          <a:xfrm>
            <a:off x="644854" y="643464"/>
            <a:ext cx="3437290" cy="4374850"/>
          </a:xfrm>
        </p:spPr>
        <p:txBody>
          <a:bodyPr vert="horz" lIns="91440" tIns="45720" rIns="91440" bIns="45720" rtlCol="0" anchor="ctr">
            <a:normAutofit/>
          </a:bodyPr>
          <a:lstStyle/>
          <a:p>
            <a:pPr algn="ctr"/>
            <a:r>
              <a:rPr lang="en-US" b="1" spc="800" dirty="0"/>
              <a:t>PUBLIC HEALTH &amp; CLINICAL SYSTEMS</a:t>
            </a:r>
          </a:p>
        </p:txBody>
      </p:sp>
      <p:pic>
        <p:nvPicPr>
          <p:cNvPr id="9" name="Content Placeholder 8">
            <a:extLst>
              <a:ext uri="{FF2B5EF4-FFF2-40B4-BE49-F238E27FC236}">
                <a16:creationId xmlns:a16="http://schemas.microsoft.com/office/drawing/2014/main" id="{8EAA2B69-EC7E-45B9-9666-7D30DC3870D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340297" y="2101363"/>
            <a:ext cx="6220332" cy="2659191"/>
          </a:xfrm>
          <a:prstGeom prst="rect">
            <a:avLst/>
          </a:prstGeom>
        </p:spPr>
      </p:pic>
      <p:sp>
        <p:nvSpPr>
          <p:cNvPr id="11" name="TextBox 10">
            <a:extLst>
              <a:ext uri="{FF2B5EF4-FFF2-40B4-BE49-F238E27FC236}">
                <a16:creationId xmlns:a16="http://schemas.microsoft.com/office/drawing/2014/main" id="{125DD0B4-FB2A-4AEB-BF1C-84B5C631A36B}"/>
              </a:ext>
            </a:extLst>
          </p:cNvPr>
          <p:cNvSpPr txBox="1"/>
          <p:nvPr/>
        </p:nvSpPr>
        <p:spPr>
          <a:xfrm>
            <a:off x="9373812" y="4560499"/>
            <a:ext cx="218681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journals.ssu.ac.ir/jebhpme/index.php?sid=1&amp;slc_lang=fa">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3" name="Audio 2">
            <a:hlinkClick r:id="" action="ppaction://media"/>
            <a:extLst>
              <a:ext uri="{FF2B5EF4-FFF2-40B4-BE49-F238E27FC236}">
                <a16:creationId xmlns:a16="http://schemas.microsoft.com/office/drawing/2014/main" id="{EE47EC9B-CC11-4C13-9C40-474F86398C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9143920"/>
      </p:ext>
    </p:extLst>
  </p:cSld>
  <p:clrMapOvr>
    <a:masterClrMapping/>
  </p:clrMapOvr>
  <mc:AlternateContent xmlns:mc="http://schemas.openxmlformats.org/markup-compatibility/2006" xmlns:p14="http://schemas.microsoft.com/office/powerpoint/2010/main">
    <mc:Choice Requires="p14">
      <p:transition spd="slow" p14:dur="2000" advTm="18625"/>
    </mc:Choice>
    <mc:Fallback xmlns="">
      <p:transition spd="slow" advTm="1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icture containing person, indoor, person, looking&#10;&#10;Description automatically generated">
            <a:extLst>
              <a:ext uri="{FF2B5EF4-FFF2-40B4-BE49-F238E27FC236}">
                <a16:creationId xmlns:a16="http://schemas.microsoft.com/office/drawing/2014/main" id="{B2B87883-8433-4F2C-B1BA-B400DEE01997}"/>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4590" r="27640"/>
          <a:stretch/>
        </p:blipFill>
        <p:spPr>
          <a:xfrm>
            <a:off x="7338646" y="10"/>
            <a:ext cx="4853354" cy="6857990"/>
          </a:xfrm>
          <a:prstGeom prst="rect">
            <a:avLst/>
          </a:prstGeom>
        </p:spPr>
      </p:pic>
      <p:sp>
        <p:nvSpPr>
          <p:cNvPr id="15" name="Freeform 10">
            <a:extLst>
              <a:ext uri="{FF2B5EF4-FFF2-40B4-BE49-F238E27FC236}">
                <a16:creationId xmlns:a16="http://schemas.microsoft.com/office/drawing/2014/main" id="{DC52EE39-EEEF-49AA-9F99-8C3F6AA1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D7C15D1B-5D4A-4C6D-8FA6-F983F0D8F960}"/>
              </a:ext>
            </a:extLst>
          </p:cNvPr>
          <p:cNvSpPr>
            <a:spLocks noGrp="1"/>
          </p:cNvSpPr>
          <p:nvPr>
            <p:ph type="title"/>
          </p:nvPr>
        </p:nvSpPr>
        <p:spPr>
          <a:xfrm>
            <a:off x="765051" y="382385"/>
            <a:ext cx="6015897" cy="1492132"/>
          </a:xfrm>
        </p:spPr>
        <p:txBody>
          <a:bodyPr>
            <a:normAutofit/>
          </a:bodyPr>
          <a:lstStyle/>
          <a:p>
            <a:pPr algn="ctr"/>
            <a:r>
              <a:rPr lang="en-US" b="1" dirty="0"/>
              <a:t>HEALTHCARE PROFESSIONALS</a:t>
            </a:r>
          </a:p>
        </p:txBody>
      </p:sp>
      <p:sp>
        <p:nvSpPr>
          <p:cNvPr id="17" name="Rectangle 16">
            <a:extLst>
              <a:ext uri="{FF2B5EF4-FFF2-40B4-BE49-F238E27FC236}">
                <a16:creationId xmlns:a16="http://schemas.microsoft.com/office/drawing/2014/main" id="{A8EBF079-674B-49EB-B295-57AAB9339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9">
            <a:extLst>
              <a:ext uri="{FF2B5EF4-FFF2-40B4-BE49-F238E27FC236}">
                <a16:creationId xmlns:a16="http://schemas.microsoft.com/office/drawing/2014/main" id="{6F9BC385-9A07-4C0A-B94C-970ED8DDA2A9}"/>
              </a:ext>
            </a:extLst>
          </p:cNvPr>
          <p:cNvSpPr>
            <a:spLocks noGrp="1"/>
          </p:cNvSpPr>
          <p:nvPr>
            <p:ph idx="1"/>
          </p:nvPr>
        </p:nvSpPr>
        <p:spPr>
          <a:xfrm>
            <a:off x="765051" y="2286001"/>
            <a:ext cx="6015897" cy="3593591"/>
          </a:xfrm>
        </p:spPr>
        <p:txBody>
          <a:bodyPr>
            <a:normAutofit/>
          </a:bodyPr>
          <a:lstStyle/>
          <a:p>
            <a:r>
              <a:rPr lang="en-US" sz="3600" dirty="0"/>
              <a:t>PHYSICIAN</a:t>
            </a:r>
          </a:p>
          <a:p>
            <a:r>
              <a:rPr lang="en-US" sz="3600" dirty="0"/>
              <a:t>NURSE</a:t>
            </a:r>
          </a:p>
          <a:p>
            <a:r>
              <a:rPr lang="en-US" sz="3600" dirty="0"/>
              <a:t>PHARMACIST</a:t>
            </a:r>
          </a:p>
        </p:txBody>
      </p:sp>
      <p:sp>
        <p:nvSpPr>
          <p:cNvPr id="6" name="TextBox 5">
            <a:extLst>
              <a:ext uri="{FF2B5EF4-FFF2-40B4-BE49-F238E27FC236}">
                <a16:creationId xmlns:a16="http://schemas.microsoft.com/office/drawing/2014/main" id="{11C6018A-B9A0-41BC-994D-5DC7C10834BC}"/>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en.wikibooks.org/wiki/High_School_Chemistry/The_Scientific_Method">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3" name="Audio 2">
            <a:hlinkClick r:id="" action="ppaction://media"/>
            <a:extLst>
              <a:ext uri="{FF2B5EF4-FFF2-40B4-BE49-F238E27FC236}">
                <a16:creationId xmlns:a16="http://schemas.microsoft.com/office/drawing/2014/main" id="{0B1FA5CF-8852-474A-B057-403953B616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6150819"/>
      </p:ext>
    </p:extLst>
  </p:cSld>
  <p:clrMapOvr>
    <a:masterClrMapping/>
  </p:clrMapOvr>
  <mc:AlternateContent xmlns:mc="http://schemas.openxmlformats.org/markup-compatibility/2006" xmlns:p14="http://schemas.microsoft.com/office/powerpoint/2010/main">
    <mc:Choice Requires="p14">
      <p:transition spd="slow" p14:dur="2000" advTm="26369"/>
    </mc:Choice>
    <mc:Fallback xmlns="">
      <p:transition spd="slow" advTm="2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FD7888-8DAE-49A5-AC6C-1CF5DD901929}"/>
              </a:ext>
            </a:extLst>
          </p:cNvPr>
          <p:cNvSpPr>
            <a:spLocks noGrp="1"/>
          </p:cNvSpPr>
          <p:nvPr>
            <p:ph type="title"/>
          </p:nvPr>
        </p:nvSpPr>
        <p:spPr>
          <a:xfrm>
            <a:off x="761996" y="382385"/>
            <a:ext cx="10668004" cy="1113295"/>
          </a:xfrm>
        </p:spPr>
        <p:txBody>
          <a:bodyPr anchor="b">
            <a:normAutofit/>
          </a:bodyPr>
          <a:lstStyle/>
          <a:p>
            <a:pPr algn="ctr"/>
            <a:r>
              <a:rPr lang="en-US" dirty="0"/>
              <a:t>OVERVIEW</a:t>
            </a:r>
          </a:p>
        </p:txBody>
      </p:sp>
      <p:sp>
        <p:nvSpPr>
          <p:cNvPr id="3" name="Content Placeholder 2">
            <a:extLst>
              <a:ext uri="{FF2B5EF4-FFF2-40B4-BE49-F238E27FC236}">
                <a16:creationId xmlns:a16="http://schemas.microsoft.com/office/drawing/2014/main" id="{2F400603-A847-497C-ACE8-ED72A147D130}"/>
              </a:ext>
            </a:extLst>
          </p:cNvPr>
          <p:cNvSpPr>
            <a:spLocks noGrp="1"/>
          </p:cNvSpPr>
          <p:nvPr>
            <p:ph idx="1"/>
          </p:nvPr>
        </p:nvSpPr>
        <p:spPr>
          <a:xfrm>
            <a:off x="761996" y="1785257"/>
            <a:ext cx="10668004" cy="4069079"/>
          </a:xfrm>
        </p:spPr>
        <p:txBody>
          <a:bodyPr>
            <a:normAutofit/>
          </a:bodyPr>
          <a:lstStyle/>
          <a:p>
            <a:pPr marL="0" indent="0">
              <a:lnSpc>
                <a:spcPct val="100000"/>
              </a:lnSpc>
              <a:buNone/>
            </a:pPr>
            <a:r>
              <a:rPr lang="en-US" sz="2200" dirty="0"/>
              <a:t>EXPLORE CAREERS IN:</a:t>
            </a:r>
          </a:p>
          <a:p>
            <a:pPr>
              <a:lnSpc>
                <a:spcPct val="100000"/>
              </a:lnSpc>
            </a:pPr>
            <a:r>
              <a:rPr lang="en-US" sz="2200" dirty="0"/>
              <a:t>VACCINE DEVELOPMENT RESEARCH</a:t>
            </a:r>
          </a:p>
          <a:p>
            <a:pPr>
              <a:lnSpc>
                <a:spcPct val="100000"/>
              </a:lnSpc>
            </a:pPr>
            <a:r>
              <a:rPr lang="en-US" sz="2200" dirty="0"/>
              <a:t>BASIC SCIENCE RESEARCH &amp; PRECLINICAL RESEARCH FOR VACCINES</a:t>
            </a:r>
          </a:p>
          <a:p>
            <a:pPr>
              <a:lnSpc>
                <a:spcPct val="100000"/>
              </a:lnSpc>
            </a:pPr>
            <a:r>
              <a:rPr lang="en-US" sz="2200" dirty="0"/>
              <a:t> CLINICAL TRIALS</a:t>
            </a:r>
          </a:p>
          <a:p>
            <a:pPr>
              <a:lnSpc>
                <a:spcPct val="100000"/>
              </a:lnSpc>
            </a:pPr>
            <a:r>
              <a:rPr lang="en-US" sz="2200" dirty="0"/>
              <a:t>INFECTIOUS DISEASE MANAGEMENT</a:t>
            </a:r>
          </a:p>
          <a:p>
            <a:pPr>
              <a:lnSpc>
                <a:spcPct val="100000"/>
              </a:lnSpc>
            </a:pPr>
            <a:r>
              <a:rPr lang="en-US" sz="2200" dirty="0"/>
              <a:t>INFECTIONS &amp; COMMUNICABLE DISEASES</a:t>
            </a:r>
          </a:p>
          <a:p>
            <a:pPr>
              <a:lnSpc>
                <a:spcPct val="100000"/>
              </a:lnSpc>
            </a:pPr>
            <a:r>
              <a:rPr lang="en-US" sz="2200" dirty="0"/>
              <a:t>TOPICAL MEDICINE</a:t>
            </a:r>
          </a:p>
          <a:p>
            <a:pPr>
              <a:lnSpc>
                <a:spcPct val="100000"/>
              </a:lnSpc>
            </a:pPr>
            <a:r>
              <a:rPr lang="en-US" sz="2200" dirty="0"/>
              <a:t>INFECTIOUS DISEASE &amp; VACCINOLOGY</a:t>
            </a:r>
          </a:p>
          <a:p>
            <a:pPr>
              <a:lnSpc>
                <a:spcPct val="100000"/>
              </a:lnSpc>
            </a:pPr>
            <a:r>
              <a:rPr lang="en-US" sz="2200" dirty="0"/>
              <a:t>PUBLIC HEALTH</a:t>
            </a:r>
          </a:p>
          <a:p>
            <a:pPr>
              <a:lnSpc>
                <a:spcPct val="100000"/>
              </a:lnSpc>
            </a:pPr>
            <a:endParaRPr lang="en-US" sz="2200" dirty="0"/>
          </a:p>
          <a:p>
            <a:pPr>
              <a:lnSpc>
                <a:spcPct val="100000"/>
              </a:lnSpc>
            </a:pPr>
            <a:endParaRPr lang="en-US" sz="2200" dirty="0"/>
          </a:p>
          <a:p>
            <a:pPr>
              <a:lnSpc>
                <a:spcPct val="100000"/>
              </a:lnSpc>
            </a:pPr>
            <a:endParaRPr lang="en-US" sz="2200" dirty="0"/>
          </a:p>
          <a:p>
            <a:pPr>
              <a:lnSpc>
                <a:spcPct val="100000"/>
              </a:lnSpc>
            </a:pPr>
            <a:endParaRPr lang="en-US" sz="2200" dirty="0"/>
          </a:p>
          <a:p>
            <a:pPr>
              <a:lnSpc>
                <a:spcPct val="100000"/>
              </a:lnSpc>
            </a:pPr>
            <a:endParaRPr lang="en-US" sz="2200" dirty="0"/>
          </a:p>
          <a:p>
            <a:pPr>
              <a:lnSpc>
                <a:spcPct val="100000"/>
              </a:lnSpc>
            </a:pPr>
            <a:endParaRPr lang="en-US" sz="2200" dirty="0"/>
          </a:p>
          <a:p>
            <a:pPr marL="0" indent="0">
              <a:lnSpc>
                <a:spcPct val="100000"/>
              </a:lnSpc>
              <a:buNone/>
            </a:pPr>
            <a:endParaRPr lang="en-US" sz="2200" dirty="0"/>
          </a:p>
          <a:p>
            <a:pPr>
              <a:lnSpc>
                <a:spcPct val="100000"/>
              </a:lnSpc>
            </a:pPr>
            <a:endParaRPr lang="en-US" sz="2200" dirty="0"/>
          </a:p>
        </p:txBody>
      </p:sp>
      <p:sp>
        <p:nvSpPr>
          <p:cNvPr id="19" name="Freeform: Shape 18">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Audio 5">
            <a:hlinkClick r:id="" action="ppaction://media"/>
            <a:extLst>
              <a:ext uri="{FF2B5EF4-FFF2-40B4-BE49-F238E27FC236}">
                <a16:creationId xmlns:a16="http://schemas.microsoft.com/office/drawing/2014/main" id="{67B9235D-7B48-4F5E-9412-DEE086D3C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3547847"/>
      </p:ext>
    </p:extLst>
  </p:cSld>
  <p:clrMapOvr>
    <a:masterClrMapping/>
  </p:clrMapOvr>
  <mc:AlternateContent xmlns:mc="http://schemas.openxmlformats.org/markup-compatibility/2006" xmlns:p14="http://schemas.microsoft.com/office/powerpoint/2010/main">
    <mc:Choice Requires="p14">
      <p:transition spd="slow" p14:dur="2000" advTm="23335"/>
    </mc:Choice>
    <mc:Fallback xmlns="">
      <p:transition spd="slow" advTm="2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93BE8A9-8CF5-4958-B321-FB546B36B57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12683" y="1914328"/>
            <a:ext cx="5278777" cy="2850539"/>
          </a:xfrm>
          <a:prstGeom prst="rect">
            <a:avLst/>
          </a:prstGeom>
        </p:spPr>
      </p:pic>
      <p:sp>
        <p:nvSpPr>
          <p:cNvPr id="40" name="Content Placeholder 2">
            <a:extLst>
              <a:ext uri="{FF2B5EF4-FFF2-40B4-BE49-F238E27FC236}">
                <a16:creationId xmlns:a16="http://schemas.microsoft.com/office/drawing/2014/main" id="{A4AE68C4-8FB2-4564-AA7D-E0BF358E7B81}"/>
              </a:ext>
            </a:extLst>
          </p:cNvPr>
          <p:cNvSpPr>
            <a:spLocks noGrp="1"/>
          </p:cNvSpPr>
          <p:nvPr>
            <p:ph sz="quarter" idx="13"/>
          </p:nvPr>
        </p:nvSpPr>
        <p:spPr>
          <a:xfrm>
            <a:off x="7535824" y="1360764"/>
            <a:ext cx="3360771" cy="4515104"/>
          </a:xfrm>
        </p:spPr>
        <p:txBody>
          <a:bodyPr>
            <a:normAutofit/>
          </a:bodyPr>
          <a:lstStyle/>
          <a:p>
            <a:pPr marL="0" indent="0">
              <a:buNone/>
            </a:pPr>
            <a:r>
              <a:rPr lang="en-US" sz="2400" b="1" dirty="0">
                <a:solidFill>
                  <a:srgbClr val="262626"/>
                </a:solidFill>
              </a:rPr>
              <a:t>PLEASE TAKE THIS POST-PRESENTATION SURVEY</a:t>
            </a:r>
            <a:endParaRPr lang="en-US" sz="2400" b="1" dirty="0">
              <a:solidFill>
                <a:srgbClr val="262626"/>
              </a:solidFill>
              <a:hlinkClick r:id="rId7"/>
            </a:endParaRPr>
          </a:p>
          <a:p>
            <a:pPr marL="0" indent="0">
              <a:buNone/>
            </a:pPr>
            <a:r>
              <a:rPr lang="en-US" sz="2200" dirty="0">
                <a:solidFill>
                  <a:srgbClr val="262626"/>
                </a:solidFill>
                <a:hlinkClick r:id="rId7"/>
              </a:rPr>
              <a:t>https://docs.google.com/forms/d/e/1FAIpQLSfon72xhPX10PnyMmqHf7YVsCEKBlElM_CfXxakT_PXmMp9nA/viewform?usp=sf_link</a:t>
            </a:r>
            <a:endParaRPr lang="en-US" sz="2200" dirty="0">
              <a:solidFill>
                <a:srgbClr val="262626"/>
              </a:solidFill>
            </a:endParaRPr>
          </a:p>
          <a:p>
            <a:pPr marL="0" indent="0">
              <a:buNone/>
            </a:pPr>
            <a:endParaRPr lang="en-US" sz="2200" dirty="0">
              <a:solidFill>
                <a:srgbClr val="262626"/>
              </a:solidFill>
            </a:endParaRPr>
          </a:p>
          <a:p>
            <a:pPr marL="0" indent="0">
              <a:buNone/>
            </a:pPr>
            <a:endParaRPr lang="en-US" sz="2200" dirty="0">
              <a:solidFill>
                <a:srgbClr val="262626"/>
              </a:solidFill>
            </a:endParaRPr>
          </a:p>
        </p:txBody>
      </p:sp>
      <p:sp>
        <p:nvSpPr>
          <p:cNvPr id="7" name="TextBox 6">
            <a:extLst>
              <a:ext uri="{FF2B5EF4-FFF2-40B4-BE49-F238E27FC236}">
                <a16:creationId xmlns:a16="http://schemas.microsoft.com/office/drawing/2014/main" id="{8D69B12B-902D-49C2-B60C-7EBE0904EC07}"/>
              </a:ext>
            </a:extLst>
          </p:cNvPr>
          <p:cNvSpPr txBox="1"/>
          <p:nvPr/>
        </p:nvSpPr>
        <p:spPr>
          <a:xfrm>
            <a:off x="9699009" y="6870700"/>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kidocs.org/2015/04/all-about-that-medstar-bas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9"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p:nvSpPr>
          <p:cNvPr id="4" name="TextBox 3">
            <a:extLst>
              <a:ext uri="{FF2B5EF4-FFF2-40B4-BE49-F238E27FC236}">
                <a16:creationId xmlns:a16="http://schemas.microsoft.com/office/drawing/2014/main" id="{A71E6EFB-9B92-4A22-B65F-F7BAD35C169C}"/>
              </a:ext>
            </a:extLst>
          </p:cNvPr>
          <p:cNvSpPr txBox="1"/>
          <p:nvPr/>
        </p:nvSpPr>
        <p:spPr>
          <a:xfrm>
            <a:off x="4353961" y="4564812"/>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6" tooltip="http://capreform.eu/eurobarometer-food-security-surve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10"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5" name="Audio 4">
            <a:hlinkClick r:id="" action="ppaction://media"/>
            <a:extLst>
              <a:ext uri="{FF2B5EF4-FFF2-40B4-BE49-F238E27FC236}">
                <a16:creationId xmlns:a16="http://schemas.microsoft.com/office/drawing/2014/main" id="{53EB5BA6-D78D-4923-9BE9-46F08EF8D85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926876"/>
      </p:ext>
    </p:extLst>
  </p:cSld>
  <p:clrMapOvr>
    <a:masterClrMapping/>
  </p:clrMapOvr>
  <mc:AlternateContent xmlns:mc="http://schemas.openxmlformats.org/markup-compatibility/2006" xmlns:p14="http://schemas.microsoft.com/office/powerpoint/2010/main">
    <mc:Choice Requires="p14">
      <p:transition spd="slow" p14:dur="2000" advTm="7973"/>
    </mc:Choice>
    <mc:Fallback xmlns="">
      <p:transition spd="slow" advTm="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C418-357D-441B-A817-81C880B90DE8}"/>
              </a:ext>
            </a:extLst>
          </p:cNvPr>
          <p:cNvSpPr>
            <a:spLocks noGrp="1"/>
          </p:cNvSpPr>
          <p:nvPr>
            <p:ph type="title"/>
          </p:nvPr>
        </p:nvSpPr>
        <p:spPr>
          <a:xfrm>
            <a:off x="1295402" y="982133"/>
            <a:ext cx="9601196" cy="1081264"/>
          </a:xfrm>
        </p:spPr>
        <p:txBody>
          <a:bodyPr>
            <a:normAutofit/>
          </a:bodyPr>
          <a:lstStyle/>
          <a:p>
            <a:r>
              <a:rPr lang="en-US" sz="3200" b="1" dirty="0"/>
              <a:t>Thank you for viewing this presentation about Careers related to Vaccines and Disease Prevention!</a:t>
            </a:r>
          </a:p>
        </p:txBody>
      </p:sp>
      <p:sp>
        <p:nvSpPr>
          <p:cNvPr id="3" name="Content Placeholder 2">
            <a:extLst>
              <a:ext uri="{FF2B5EF4-FFF2-40B4-BE49-F238E27FC236}">
                <a16:creationId xmlns:a16="http://schemas.microsoft.com/office/drawing/2014/main" id="{2D913174-1463-4A3B-923F-099469B7D9E3}"/>
              </a:ext>
            </a:extLst>
          </p:cNvPr>
          <p:cNvSpPr>
            <a:spLocks noGrp="1"/>
          </p:cNvSpPr>
          <p:nvPr>
            <p:ph sz="quarter" idx="13"/>
          </p:nvPr>
        </p:nvSpPr>
        <p:spPr>
          <a:xfrm>
            <a:off x="685800" y="2063396"/>
            <a:ext cx="10394707" cy="4032604"/>
          </a:xfrm>
        </p:spPr>
        <p:txBody>
          <a:bodyPr>
            <a:normAutofit fontScale="32500" lnSpcReduction="20000"/>
          </a:bodyPr>
          <a:lstStyle/>
          <a:p>
            <a:pPr marL="0" indent="0" algn="ctr">
              <a:buNone/>
            </a:pPr>
            <a:r>
              <a:rPr lang="en-US" sz="4000" dirty="0">
                <a:latin typeface="Bookman Old Style" panose="02050604050505020204" pitchFamily="18" charset="0"/>
              </a:rPr>
              <a:t>Please feel free to contact OPAHEC with any questions or comments.</a:t>
            </a:r>
          </a:p>
          <a:p>
            <a:pPr marL="0" indent="0" algn="ctr">
              <a:buNone/>
            </a:pPr>
            <a:endParaRPr lang="en-US" sz="4000" dirty="0">
              <a:latin typeface="Bookman Old Style" panose="02050604050505020204" pitchFamily="18" charset="0"/>
            </a:endParaRPr>
          </a:p>
          <a:p>
            <a:pPr algn="ctr"/>
            <a:r>
              <a:rPr lang="en-US" sz="4000" dirty="0">
                <a:solidFill>
                  <a:schemeClr val="tx1"/>
                </a:solidFill>
                <a:latin typeface="Bookman Old Style" panose="02050604050505020204" pitchFamily="18" charset="0"/>
              </a:rPr>
              <a:t>Shellene Dougherty, Executive Director</a:t>
            </a:r>
          </a:p>
          <a:p>
            <a:pPr algn="ctr"/>
            <a:r>
              <a:rPr lang="en-US" sz="4000" dirty="0">
                <a:solidFill>
                  <a:schemeClr val="tx1"/>
                </a:solidFill>
                <a:latin typeface="Bookman Old Style" panose="02050604050505020204" pitchFamily="18" charset="0"/>
                <a:hlinkClick r:id="rId5">
                  <a:extLst>
                    <a:ext uri="{A12FA001-AC4F-418D-AE19-62706E023703}">
                      <ahyp:hlinkClr xmlns:ahyp="http://schemas.microsoft.com/office/drawing/2018/hyperlinkcolor" val="tx"/>
                    </a:ext>
                  </a:extLst>
                </a:hlinkClick>
              </a:rPr>
              <a:t>shdougherty@samhealth.org</a:t>
            </a:r>
            <a:endParaRPr lang="en-US" sz="4000" dirty="0">
              <a:solidFill>
                <a:schemeClr val="tx1"/>
              </a:solidFill>
              <a:latin typeface="Bookman Old Style" panose="02050604050505020204" pitchFamily="18" charset="0"/>
            </a:endParaRPr>
          </a:p>
          <a:p>
            <a:pPr algn="ctr"/>
            <a:r>
              <a:rPr lang="en-US" sz="4000" dirty="0">
                <a:solidFill>
                  <a:schemeClr val="tx1"/>
                </a:solidFill>
                <a:latin typeface="Bookman Old Style" panose="02050604050505020204" pitchFamily="18" charset="0"/>
              </a:rPr>
              <a:t>Julia Labahn, Education Coordinator</a:t>
            </a:r>
          </a:p>
          <a:p>
            <a:pPr algn="ctr"/>
            <a:r>
              <a:rPr lang="en-US" sz="4000" dirty="0">
                <a:solidFill>
                  <a:schemeClr val="tx1"/>
                </a:solidFill>
                <a:latin typeface="Bookman Old Style" panose="02050604050505020204" pitchFamily="18" charset="0"/>
                <a:hlinkClick r:id="rId6">
                  <a:extLst>
                    <a:ext uri="{A12FA001-AC4F-418D-AE19-62706E023703}">
                      <ahyp:hlinkClr xmlns:ahyp="http://schemas.microsoft.com/office/drawing/2018/hyperlinkcolor" val="tx"/>
                    </a:ext>
                  </a:extLst>
                </a:hlinkClick>
              </a:rPr>
              <a:t>Jlabahn@samhealth.org</a:t>
            </a:r>
            <a:endParaRPr lang="en-US" sz="4000" dirty="0">
              <a:solidFill>
                <a:schemeClr val="tx1"/>
              </a:solidFill>
              <a:latin typeface="Bookman Old Style" panose="02050604050505020204" pitchFamily="18" charset="0"/>
            </a:endParaRPr>
          </a:p>
          <a:p>
            <a:pPr algn="ctr"/>
            <a:r>
              <a:rPr lang="en-US" sz="4000" dirty="0">
                <a:solidFill>
                  <a:schemeClr val="tx1"/>
                </a:solidFill>
                <a:latin typeface="Bookman Old Style" panose="02050604050505020204" pitchFamily="18" charset="0"/>
              </a:rPr>
              <a:t>Petra Gutierrez, Education Coordinator</a:t>
            </a:r>
          </a:p>
          <a:p>
            <a:pPr algn="ctr"/>
            <a:r>
              <a:rPr lang="en-US" sz="4000" dirty="0">
                <a:solidFill>
                  <a:schemeClr val="tx1"/>
                </a:solidFill>
                <a:latin typeface="Bookman Old Style" panose="02050604050505020204" pitchFamily="18" charset="0"/>
                <a:hlinkClick r:id="rId7">
                  <a:extLst>
                    <a:ext uri="{A12FA001-AC4F-418D-AE19-62706E023703}">
                      <ahyp:hlinkClr xmlns:ahyp="http://schemas.microsoft.com/office/drawing/2018/hyperlinkcolor" val="tx"/>
                    </a:ext>
                  </a:extLst>
                </a:hlinkClick>
              </a:rPr>
              <a:t>pgutierrez@samhealth.org</a:t>
            </a:r>
            <a:endParaRPr lang="en-US" sz="4000" dirty="0">
              <a:solidFill>
                <a:schemeClr val="tx1"/>
              </a:solidFill>
              <a:latin typeface="Bookman Old Style" panose="02050604050505020204" pitchFamily="18" charset="0"/>
            </a:endParaRPr>
          </a:p>
          <a:p>
            <a:pPr algn="ctr"/>
            <a:r>
              <a:rPr lang="en-US" sz="4000" dirty="0">
                <a:solidFill>
                  <a:schemeClr val="tx1"/>
                </a:solidFill>
                <a:latin typeface="Bookman Old Style" panose="02050604050505020204" pitchFamily="18" charset="0"/>
              </a:rPr>
              <a:t>Carmen Boone, Education Coordinator</a:t>
            </a:r>
          </a:p>
          <a:p>
            <a:pPr algn="ctr"/>
            <a:r>
              <a:rPr lang="en-US" sz="4000" dirty="0">
                <a:solidFill>
                  <a:schemeClr val="tx1"/>
                </a:solidFill>
                <a:latin typeface="Bookman Old Style" panose="02050604050505020204" pitchFamily="18" charset="0"/>
                <a:hlinkClick r:id="rId8">
                  <a:extLst>
                    <a:ext uri="{A12FA001-AC4F-418D-AE19-62706E023703}">
                      <ahyp:hlinkClr xmlns:ahyp="http://schemas.microsoft.com/office/drawing/2018/hyperlinkcolor" val="tx"/>
                    </a:ext>
                  </a:extLst>
                </a:hlinkClick>
              </a:rPr>
              <a:t>carmenb@samhealth.org</a:t>
            </a:r>
            <a:endParaRPr lang="en-US" sz="4000" dirty="0">
              <a:solidFill>
                <a:schemeClr val="tx1"/>
              </a:solidFill>
              <a:latin typeface="Bookman Old Style" panose="02050604050505020204" pitchFamily="18" charset="0"/>
            </a:endParaRPr>
          </a:p>
          <a:p>
            <a:pPr algn="ctr"/>
            <a:endParaRPr lang="en-US" sz="4000" dirty="0">
              <a:solidFill>
                <a:schemeClr val="tx1"/>
              </a:solidFill>
              <a:latin typeface="Bookman Old Style" panose="02050604050505020204" pitchFamily="18" charset="0"/>
            </a:endParaRPr>
          </a:p>
          <a:p>
            <a:pPr marL="0" indent="0" algn="ctr">
              <a:buNone/>
            </a:pPr>
            <a:r>
              <a:rPr lang="en-US" sz="7000" b="1" dirty="0">
                <a:solidFill>
                  <a:schemeClr val="tx1"/>
                </a:solidFill>
                <a:latin typeface="Bookman Old Style" panose="02050604050505020204" pitchFamily="18" charset="0"/>
                <a:hlinkClick r:id="rId9">
                  <a:extLst>
                    <a:ext uri="{A12FA001-AC4F-418D-AE19-62706E023703}">
                      <ahyp:hlinkClr xmlns:ahyp="http://schemas.microsoft.com/office/drawing/2018/hyperlinkcolor" val="tx"/>
                    </a:ext>
                  </a:extLst>
                </a:hlinkClick>
              </a:rPr>
              <a:t>www.opahec.org</a:t>
            </a:r>
            <a:endParaRPr lang="en-US" sz="7000" b="1" dirty="0">
              <a:solidFill>
                <a:schemeClr val="tx1"/>
              </a:solidFill>
              <a:latin typeface="Bookman Old Style" panose="02050604050505020204" pitchFamily="18" charset="0"/>
            </a:endParaRPr>
          </a:p>
          <a:p>
            <a:pPr marL="0" indent="0" algn="ctr">
              <a:buNone/>
            </a:pP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2FBD5621-8EFA-46FE-9CD5-B25A3C76A6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394478"/>
      </p:ext>
    </p:extLst>
  </p:cSld>
  <p:clrMapOvr>
    <a:masterClrMapping/>
  </p:clrMapOvr>
  <mc:AlternateContent xmlns:mc="http://schemas.openxmlformats.org/markup-compatibility/2006" xmlns:p14="http://schemas.microsoft.com/office/powerpoint/2010/main">
    <mc:Choice Requires="p14">
      <p:transition spd="slow" p14:dur="2000" advTm="17119"/>
    </mc:Choice>
    <mc:Fallback xmlns="">
      <p:transition spd="slow" advTm="1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2C08-557D-407F-8EDF-62FF476C9FA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026A65C-BBD9-4273-B0C9-4540E90B5DD6}"/>
              </a:ext>
            </a:extLst>
          </p:cNvPr>
          <p:cNvSpPr>
            <a:spLocks noGrp="1"/>
          </p:cNvSpPr>
          <p:nvPr>
            <p:ph idx="1"/>
          </p:nvPr>
        </p:nvSpPr>
        <p:spPr/>
        <p:txBody>
          <a:bodyPr>
            <a:normAutofit fontScale="85000" lnSpcReduction="20000"/>
          </a:bodyPr>
          <a:lstStyle/>
          <a:p>
            <a:r>
              <a:rPr lang="en-US" dirty="0"/>
              <a:t>Information about topics and careers in bioscience for teachers, students and everyone else. (2017, June 16). Retrieved September 10, 2020, from </a:t>
            </a:r>
            <a:r>
              <a:rPr lang="en-US" dirty="0">
                <a:hlinkClick r:id="rId2"/>
              </a:rPr>
              <a:t>https://www.aboutbioscience.org/careers/immunologist/</a:t>
            </a:r>
            <a:endParaRPr lang="en-US" dirty="0"/>
          </a:p>
          <a:p>
            <a:r>
              <a:rPr lang="en-US" dirty="0"/>
              <a:t>Medical Professions. (n.d.). Retrieved September 10, 2020, from </a:t>
            </a:r>
            <a:r>
              <a:rPr lang="en-US" dirty="0">
                <a:hlinkClick r:id="rId3"/>
              </a:rPr>
              <a:t>https://immunelymphatic.weebly.com/medical-professions.html</a:t>
            </a:r>
            <a:endParaRPr lang="en-US" dirty="0"/>
          </a:p>
          <a:p>
            <a:endParaRPr lang="en-US" dirty="0"/>
          </a:p>
          <a:p>
            <a:endParaRPr lang="en-US" dirty="0"/>
          </a:p>
          <a:p>
            <a:pPr marL="0" indent="0">
              <a:buNone/>
            </a:pPr>
            <a:endParaRPr lang="en-US" dirty="0"/>
          </a:p>
          <a:p>
            <a:endParaRPr lang="en-US" dirty="0"/>
          </a:p>
          <a:p>
            <a:pPr marL="0" indent="0">
              <a:buNone/>
            </a:pPr>
            <a:r>
              <a:rPr lang="en-US" dirty="0"/>
              <a:t>This presentation was supported by the Health Resources and Services Administration (HRSA) of the U.S. Department of Health and Human Services (HHS) as part of a subaward totaling $101,995 (33%) financed with Federal funding and $210,226 (67%) financed with non-Federal sources. The contents are those of the author(s) and do not necessary represent the official views of, nor an endorsement, by HRSA, HHS or the U.S. Government</a:t>
            </a:r>
          </a:p>
        </p:txBody>
      </p:sp>
    </p:spTree>
    <p:extLst>
      <p:ext uri="{BB962C8B-B14F-4D97-AF65-F5344CB8AC3E}">
        <p14:creationId xmlns:p14="http://schemas.microsoft.com/office/powerpoint/2010/main" val="414848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2024-F07F-4282-B951-9B0C3735D730}"/>
              </a:ext>
            </a:extLst>
          </p:cNvPr>
          <p:cNvSpPr>
            <a:spLocks noGrp="1"/>
          </p:cNvSpPr>
          <p:nvPr>
            <p:ph type="title"/>
          </p:nvPr>
        </p:nvSpPr>
        <p:spPr>
          <a:xfrm>
            <a:off x="1251679" y="645107"/>
            <a:ext cx="3384329" cy="5408284"/>
          </a:xfrm>
        </p:spPr>
        <p:txBody>
          <a:bodyPr anchor="ctr">
            <a:normAutofit/>
          </a:bodyPr>
          <a:lstStyle/>
          <a:p>
            <a:r>
              <a:rPr lang="en-US" sz="4000" dirty="0"/>
              <a:t>OBJECTIVES</a:t>
            </a:r>
          </a:p>
        </p:txBody>
      </p:sp>
      <p:graphicFrame>
        <p:nvGraphicFramePr>
          <p:cNvPr id="14" name="Content Placeholder 2">
            <a:extLst>
              <a:ext uri="{FF2B5EF4-FFF2-40B4-BE49-F238E27FC236}">
                <a16:creationId xmlns:a16="http://schemas.microsoft.com/office/drawing/2014/main" id="{6E6B8F17-6DB4-4014-B8BB-6B24131F6664}"/>
              </a:ext>
            </a:extLst>
          </p:cNvPr>
          <p:cNvGraphicFramePr>
            <a:graphicFrameLocks noGrp="1"/>
          </p:cNvGraphicFramePr>
          <p:nvPr>
            <p:ph idx="1"/>
            <p:extLst>
              <p:ext uri="{D42A27DB-BD31-4B8C-83A1-F6EECF244321}">
                <p14:modId xmlns:p14="http://schemas.microsoft.com/office/powerpoint/2010/main" val="3084131963"/>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5DFDFBE-DE7F-4A72-A71A-1CCFEFCA162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191667"/>
      </p:ext>
    </p:extLst>
  </p:cSld>
  <p:clrMapOvr>
    <a:masterClrMapping/>
  </p:clrMapOvr>
  <mc:AlternateContent xmlns:mc="http://schemas.openxmlformats.org/markup-compatibility/2006" xmlns:p14="http://schemas.microsoft.com/office/powerpoint/2010/main">
    <mc:Choice Requires="p14">
      <p:transition spd="slow" p14:dur="2000" advTm="28682"/>
    </mc:Choice>
    <mc:Fallback xmlns="">
      <p:transition spd="slow" advTm="2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74ED80-45FF-4F86-B49C-1306F7061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0">
            <a:extLst>
              <a:ext uri="{FF2B5EF4-FFF2-40B4-BE49-F238E27FC236}">
                <a16:creationId xmlns:a16="http://schemas.microsoft.com/office/drawing/2014/main" id="{ED5847CD-959D-4EEF-A551-65942EBC3F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F60BE79E-1647-4798-A80F-40A7DC938ACD}"/>
              </a:ext>
            </a:extLst>
          </p:cNvPr>
          <p:cNvSpPr>
            <a:spLocks noGrp="1"/>
          </p:cNvSpPr>
          <p:nvPr>
            <p:ph type="title"/>
          </p:nvPr>
        </p:nvSpPr>
        <p:spPr>
          <a:xfrm>
            <a:off x="754144" y="484631"/>
            <a:ext cx="6340519" cy="1638469"/>
          </a:xfrm>
        </p:spPr>
        <p:txBody>
          <a:bodyPr>
            <a:normAutofit/>
          </a:bodyPr>
          <a:lstStyle/>
          <a:p>
            <a:r>
              <a:rPr lang="en-US" sz="4300" dirty="0"/>
              <a:t>VACCINE DEVELOPMENT</a:t>
            </a:r>
            <a:br>
              <a:rPr lang="en-US" sz="4300" dirty="0"/>
            </a:br>
            <a:r>
              <a:rPr lang="en-US" sz="4300" dirty="0"/>
              <a:t>research</a:t>
            </a:r>
          </a:p>
        </p:txBody>
      </p:sp>
      <p:sp>
        <p:nvSpPr>
          <p:cNvPr id="19" name="Rectangle 18">
            <a:extLst>
              <a:ext uri="{FF2B5EF4-FFF2-40B4-BE49-F238E27FC236}">
                <a16:creationId xmlns:a16="http://schemas.microsoft.com/office/drawing/2014/main" id="{1CC0B614-29D2-4FBD-9F99-0F394A803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9">
            <a:extLst>
              <a:ext uri="{FF2B5EF4-FFF2-40B4-BE49-F238E27FC236}">
                <a16:creationId xmlns:a16="http://schemas.microsoft.com/office/drawing/2014/main" id="{579B5CF3-A9F8-4233-9616-E9FFC420FF1E}"/>
              </a:ext>
            </a:extLst>
          </p:cNvPr>
          <p:cNvSpPr>
            <a:spLocks noGrp="1"/>
          </p:cNvSpPr>
          <p:nvPr>
            <p:ph idx="1"/>
          </p:nvPr>
        </p:nvSpPr>
        <p:spPr>
          <a:xfrm>
            <a:off x="765051" y="2443140"/>
            <a:ext cx="6306309" cy="3930227"/>
          </a:xfrm>
        </p:spPr>
        <p:txBody>
          <a:bodyPr>
            <a:normAutofit/>
          </a:bodyPr>
          <a:lstStyle/>
          <a:p>
            <a:r>
              <a:rPr lang="en-US" dirty="0">
                <a:solidFill>
                  <a:srgbClr val="000000"/>
                </a:solidFill>
              </a:rPr>
              <a:t>UNIVERSITIES</a:t>
            </a:r>
          </a:p>
          <a:p>
            <a:r>
              <a:rPr lang="en-US" dirty="0">
                <a:solidFill>
                  <a:srgbClr val="000000"/>
                </a:solidFill>
              </a:rPr>
              <a:t>INDUSTRY</a:t>
            </a:r>
          </a:p>
          <a:p>
            <a:r>
              <a:rPr lang="en-US" dirty="0">
                <a:solidFill>
                  <a:srgbClr val="000000"/>
                </a:solidFill>
              </a:rPr>
              <a:t>GOVERNMENT LABS &amp; AGENCIES</a:t>
            </a:r>
          </a:p>
          <a:p>
            <a:r>
              <a:rPr lang="en-US" dirty="0">
                <a:solidFill>
                  <a:srgbClr val="000000"/>
                </a:solidFill>
              </a:rPr>
              <a:t>NOT-FOR-PROFIT ORGANIZATION LABS</a:t>
            </a:r>
          </a:p>
          <a:p>
            <a:endParaRPr lang="en-US" dirty="0">
              <a:solidFill>
                <a:srgbClr val="000000"/>
              </a:solidFill>
            </a:endParaRPr>
          </a:p>
        </p:txBody>
      </p:sp>
      <p:pic>
        <p:nvPicPr>
          <p:cNvPr id="5" name="Content Placeholder 4" descr="A picture containing person, indoor, person, holding&#10;&#10;Description automatically generated">
            <a:extLst>
              <a:ext uri="{FF2B5EF4-FFF2-40B4-BE49-F238E27FC236}">
                <a16:creationId xmlns:a16="http://schemas.microsoft.com/office/drawing/2014/main" id="{17ABAAC0-FE52-466E-892E-D6FCC08E194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9878" r="16890" b="2"/>
          <a:stretch/>
        </p:blipFill>
        <p:spPr>
          <a:xfrm>
            <a:off x="8050787" y="1723108"/>
            <a:ext cx="3656581" cy="3411783"/>
          </a:xfrm>
          <a:prstGeom prst="rect">
            <a:avLst/>
          </a:prstGeom>
        </p:spPr>
      </p:pic>
      <p:sp>
        <p:nvSpPr>
          <p:cNvPr id="6" name="TextBox 5">
            <a:extLst>
              <a:ext uri="{FF2B5EF4-FFF2-40B4-BE49-F238E27FC236}">
                <a16:creationId xmlns:a16="http://schemas.microsoft.com/office/drawing/2014/main" id="{0D069F64-1E03-4627-A148-304399B5E9BE}"/>
              </a:ext>
            </a:extLst>
          </p:cNvPr>
          <p:cNvSpPr txBox="1"/>
          <p:nvPr/>
        </p:nvSpPr>
        <p:spPr>
          <a:xfrm>
            <a:off x="9267276" y="4934836"/>
            <a:ext cx="244009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www.devpolicy.org/importance-developing-new-improved-vaccines-20160429/">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pic>
        <p:nvPicPr>
          <p:cNvPr id="11" name="Audio 10">
            <a:hlinkClick r:id="" action="ppaction://media"/>
            <a:extLst>
              <a:ext uri="{FF2B5EF4-FFF2-40B4-BE49-F238E27FC236}">
                <a16:creationId xmlns:a16="http://schemas.microsoft.com/office/drawing/2014/main" id="{C134010C-67C8-45C2-A8DB-C46921B961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5996246"/>
      </p:ext>
    </p:extLst>
  </p:cSld>
  <p:clrMapOvr>
    <a:masterClrMapping/>
  </p:clrMapOvr>
  <mc:AlternateContent xmlns:mc="http://schemas.openxmlformats.org/markup-compatibility/2006" xmlns:p14="http://schemas.microsoft.com/office/powerpoint/2010/main">
    <mc:Choice Requires="p14">
      <p:transition spd="slow" p14:dur="2000" advTm="75567"/>
    </mc:Choice>
    <mc:Fallback xmlns="">
      <p:transition spd="slow" advTm="7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E0E5-4932-405F-9022-E2A98EC6491F}"/>
              </a:ext>
            </a:extLst>
          </p:cNvPr>
          <p:cNvSpPr>
            <a:spLocks noGrp="1"/>
          </p:cNvSpPr>
          <p:nvPr>
            <p:ph type="title"/>
          </p:nvPr>
        </p:nvSpPr>
        <p:spPr/>
        <p:txBody>
          <a:bodyPr/>
          <a:lstStyle/>
          <a:p>
            <a:pPr algn="ctr"/>
            <a:r>
              <a:rPr lang="en-US" dirty="0"/>
              <a:t>THE U.S. FOOD &amp; DRUG ADMINISTRATION (FDA)</a:t>
            </a:r>
          </a:p>
        </p:txBody>
      </p:sp>
      <p:pic>
        <p:nvPicPr>
          <p:cNvPr id="5" name="Content Placeholder 4" descr="A picture containing drawing&#10;&#10;Description automatically generated">
            <a:extLst>
              <a:ext uri="{FF2B5EF4-FFF2-40B4-BE49-F238E27FC236}">
                <a16:creationId xmlns:a16="http://schemas.microsoft.com/office/drawing/2014/main" id="{453843BA-D2B4-4BAE-A098-FF3E3D77BBA4}"/>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2162734" y="1947722"/>
            <a:ext cx="8356209" cy="3175359"/>
          </a:xfrm>
        </p:spPr>
      </p:pic>
      <p:sp>
        <p:nvSpPr>
          <p:cNvPr id="6" name="TextBox 5">
            <a:extLst>
              <a:ext uri="{FF2B5EF4-FFF2-40B4-BE49-F238E27FC236}">
                <a16:creationId xmlns:a16="http://schemas.microsoft.com/office/drawing/2014/main" id="{FAAB8660-7A04-4899-A46F-76908DC788F5}"/>
              </a:ext>
            </a:extLst>
          </p:cNvPr>
          <p:cNvSpPr txBox="1"/>
          <p:nvPr/>
        </p:nvSpPr>
        <p:spPr>
          <a:xfrm>
            <a:off x="2053883" y="5196287"/>
            <a:ext cx="6667500" cy="230832"/>
          </a:xfrm>
          <a:prstGeom prst="rect">
            <a:avLst/>
          </a:prstGeom>
          <a:noFill/>
        </p:spPr>
        <p:txBody>
          <a:bodyPr wrap="square" rtlCol="0">
            <a:spAutoFit/>
          </a:bodyPr>
          <a:lstStyle/>
          <a:p>
            <a:r>
              <a:rPr lang="en-US" sz="900" dirty="0">
                <a:hlinkClick r:id="rId6" tooltip="http://www.thaitribune.org/contents/detail/310?content_id=22836"/>
              </a:rPr>
              <a:t>This Photo</a:t>
            </a:r>
            <a:r>
              <a:rPr lang="en-US" sz="900" dirty="0"/>
              <a:t> by Unknown Author is licensed under </a:t>
            </a:r>
            <a:r>
              <a:rPr lang="en-US" sz="900" dirty="0">
                <a:hlinkClick r:id="rId7" tooltip="https://creativecommons.org/licenses/by/3.0/"/>
              </a:rPr>
              <a:t>CC BY</a:t>
            </a:r>
            <a:endParaRPr lang="en-US" sz="900" dirty="0"/>
          </a:p>
        </p:txBody>
      </p:sp>
      <p:pic>
        <p:nvPicPr>
          <p:cNvPr id="3" name="Audio 2">
            <a:hlinkClick r:id="" action="ppaction://media"/>
            <a:extLst>
              <a:ext uri="{FF2B5EF4-FFF2-40B4-BE49-F238E27FC236}">
                <a16:creationId xmlns:a16="http://schemas.microsoft.com/office/drawing/2014/main" id="{7B738BD3-8D69-4F0A-ABD8-A3EFC86B90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163221"/>
      </p:ext>
    </p:extLst>
  </p:cSld>
  <p:clrMapOvr>
    <a:masterClrMapping/>
  </p:clrMapOvr>
  <mc:AlternateContent xmlns:mc="http://schemas.openxmlformats.org/markup-compatibility/2006" xmlns:p14="http://schemas.microsoft.com/office/powerpoint/2010/main">
    <mc:Choice Requires="p14">
      <p:transition spd="slow" p14:dur="2000" advTm="20423"/>
    </mc:Choice>
    <mc:Fallback xmlns="">
      <p:transition spd="slow" advTm="2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4E40-7411-4295-9006-21AA8A965F0B}"/>
              </a:ext>
            </a:extLst>
          </p:cNvPr>
          <p:cNvSpPr>
            <a:spLocks noGrp="1"/>
          </p:cNvSpPr>
          <p:nvPr>
            <p:ph type="title"/>
          </p:nvPr>
        </p:nvSpPr>
        <p:spPr>
          <a:xfrm>
            <a:off x="1251679" y="645107"/>
            <a:ext cx="3384329" cy="1640894"/>
          </a:xfrm>
        </p:spPr>
        <p:txBody>
          <a:bodyPr anchor="t">
            <a:normAutofit/>
          </a:bodyPr>
          <a:lstStyle/>
          <a:p>
            <a:r>
              <a:rPr lang="en-US" sz="3700" dirty="0"/>
              <a:t>BASIC SCIENCE RESEARCH</a:t>
            </a:r>
          </a:p>
        </p:txBody>
      </p:sp>
      <p:sp>
        <p:nvSpPr>
          <p:cNvPr id="3" name="Content Placeholder 2">
            <a:extLst>
              <a:ext uri="{FF2B5EF4-FFF2-40B4-BE49-F238E27FC236}">
                <a16:creationId xmlns:a16="http://schemas.microsoft.com/office/drawing/2014/main" id="{18EC5C23-4844-4720-B81E-5D263D117187}"/>
              </a:ext>
            </a:extLst>
          </p:cNvPr>
          <p:cNvSpPr>
            <a:spLocks noGrp="1"/>
          </p:cNvSpPr>
          <p:nvPr>
            <p:ph idx="1"/>
          </p:nvPr>
        </p:nvSpPr>
        <p:spPr>
          <a:xfrm>
            <a:off x="1251679" y="2286001"/>
            <a:ext cx="3384330" cy="3940844"/>
          </a:xfrm>
        </p:spPr>
        <p:txBody>
          <a:bodyPr>
            <a:normAutofit/>
          </a:bodyPr>
          <a:lstStyle/>
          <a:p>
            <a:r>
              <a:rPr lang="en-US" dirty="0"/>
              <a:t>FOCUSES ON THE BIOCHEMISTRY AND PHYSICAL PROPERTIES THAT DISEASE CAUSING MICROBES USE TO CAUSE DAMAGE TO THE HOST.</a:t>
            </a:r>
          </a:p>
        </p:txBody>
      </p:sp>
      <p:pic>
        <p:nvPicPr>
          <p:cNvPr id="5" name="Picture 4" descr="A group of people performing on a counter&#10;&#10;Description automatically generated">
            <a:extLst>
              <a:ext uri="{FF2B5EF4-FFF2-40B4-BE49-F238E27FC236}">
                <a16:creationId xmlns:a16="http://schemas.microsoft.com/office/drawing/2014/main" id="{899BBE56-786C-4AB4-A8B7-3DA30291326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695" r="2" b="2"/>
          <a:stretch/>
        </p:blipFill>
        <p:spPr>
          <a:xfrm>
            <a:off x="5279472" y="645107"/>
            <a:ext cx="5995465" cy="5594047"/>
          </a:xfrm>
          <a:prstGeom prst="rect">
            <a:avLst/>
          </a:prstGeom>
        </p:spPr>
      </p:pic>
      <p:sp>
        <p:nvSpPr>
          <p:cNvPr id="6" name="TextBox 5">
            <a:extLst>
              <a:ext uri="{FF2B5EF4-FFF2-40B4-BE49-F238E27FC236}">
                <a16:creationId xmlns:a16="http://schemas.microsoft.com/office/drawing/2014/main" id="{5DE74C08-58E5-4466-ABE8-69EB8403C412}"/>
              </a:ext>
            </a:extLst>
          </p:cNvPr>
          <p:cNvSpPr txBox="1"/>
          <p:nvPr/>
        </p:nvSpPr>
        <p:spPr>
          <a:xfrm>
            <a:off x="8955071" y="6039099"/>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disasterdoc.net/2013/01/06/scary-flu-the-fact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E8475F6B-0EFD-477B-962D-4F9DF454B3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4589867"/>
      </p:ext>
    </p:extLst>
  </p:cSld>
  <p:clrMapOvr>
    <a:masterClrMapping/>
  </p:clrMapOvr>
  <mc:AlternateContent xmlns:mc="http://schemas.openxmlformats.org/markup-compatibility/2006" xmlns:p14="http://schemas.microsoft.com/office/powerpoint/2010/main">
    <mc:Choice Requires="p14">
      <p:transition spd="slow" p14:dur="2000" advTm="28585"/>
    </mc:Choice>
    <mc:Fallback xmlns="">
      <p:transition spd="slow" advTm="2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1ECE9F-ED9B-43F6-887E-580F1A4665B1}"/>
              </a:ext>
            </a:extLst>
          </p:cNvPr>
          <p:cNvSpPr>
            <a:spLocks noGrp="1"/>
          </p:cNvSpPr>
          <p:nvPr>
            <p:ph type="title"/>
          </p:nvPr>
        </p:nvSpPr>
        <p:spPr>
          <a:xfrm>
            <a:off x="761996" y="382385"/>
            <a:ext cx="10668004" cy="1812175"/>
          </a:xfrm>
        </p:spPr>
        <p:txBody>
          <a:bodyPr anchor="b">
            <a:normAutofit/>
          </a:bodyPr>
          <a:lstStyle/>
          <a:p>
            <a:pPr algn="ctr"/>
            <a:r>
              <a:rPr lang="en-US" sz="3600" b="1" dirty="0"/>
              <a:t>CAREERS IN BASIC OR PRECLINICAL RESEARCH</a:t>
            </a:r>
            <a:br>
              <a:rPr lang="en-US" sz="3600" b="1" dirty="0"/>
            </a:br>
            <a:r>
              <a:rPr lang="en-US" sz="3600" b="1" dirty="0"/>
              <a:t>FOR VACCINES </a:t>
            </a:r>
          </a:p>
        </p:txBody>
      </p:sp>
      <p:sp>
        <p:nvSpPr>
          <p:cNvPr id="3" name="Content Placeholder 2">
            <a:extLst>
              <a:ext uri="{FF2B5EF4-FFF2-40B4-BE49-F238E27FC236}">
                <a16:creationId xmlns:a16="http://schemas.microsoft.com/office/drawing/2014/main" id="{3C781800-CC95-4202-94F9-7AF5ED82CBB8}"/>
              </a:ext>
            </a:extLst>
          </p:cNvPr>
          <p:cNvSpPr>
            <a:spLocks noGrp="1"/>
          </p:cNvSpPr>
          <p:nvPr>
            <p:ph idx="1"/>
          </p:nvPr>
        </p:nvSpPr>
        <p:spPr>
          <a:xfrm>
            <a:off x="761996" y="2602523"/>
            <a:ext cx="10668004" cy="2623273"/>
          </a:xfrm>
        </p:spPr>
        <p:txBody>
          <a:bodyPr>
            <a:normAutofit/>
          </a:bodyPr>
          <a:lstStyle/>
          <a:p>
            <a:r>
              <a:rPr lang="en-US" sz="2400" dirty="0"/>
              <a:t>SCIENTISTS</a:t>
            </a:r>
          </a:p>
          <a:p>
            <a:r>
              <a:rPr lang="en-US" sz="2400" dirty="0"/>
              <a:t>RESEARCH ASSOCIATES &amp; ASSITANTS</a:t>
            </a:r>
          </a:p>
          <a:p>
            <a:r>
              <a:rPr lang="en-US" sz="2400" dirty="0"/>
              <a:t>TECHNICIAN ASSISTANTS</a:t>
            </a:r>
          </a:p>
          <a:p>
            <a:r>
              <a:rPr lang="en-US" sz="2400" dirty="0"/>
              <a:t>SENIOR TECHNICIANS</a:t>
            </a:r>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F07C0F8F-48F3-4828-A105-54C78E83F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9770972"/>
      </p:ext>
    </p:extLst>
  </p:cSld>
  <p:clrMapOvr>
    <a:masterClrMapping/>
  </p:clrMapOvr>
  <mc:AlternateContent xmlns:mc="http://schemas.openxmlformats.org/markup-compatibility/2006" xmlns:p14="http://schemas.microsoft.com/office/powerpoint/2010/main">
    <mc:Choice Requires="p14">
      <p:transition spd="slow" p14:dur="2000" advTm="78267"/>
    </mc:Choice>
    <mc:Fallback xmlns="">
      <p:transition spd="slow" advTm="7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27">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D80B330A-AC9C-4303-BFA5-3F594001639F}"/>
              </a:ext>
            </a:extLst>
          </p:cNvPr>
          <p:cNvSpPr>
            <a:spLocks noGrp="1"/>
          </p:cNvSpPr>
          <p:nvPr>
            <p:ph type="title"/>
          </p:nvPr>
        </p:nvSpPr>
        <p:spPr>
          <a:xfrm>
            <a:off x="931933" y="1162940"/>
            <a:ext cx="4515598" cy="4532120"/>
          </a:xfrm>
        </p:spPr>
        <p:txBody>
          <a:bodyPr anchor="ctr">
            <a:normAutofit/>
          </a:bodyPr>
          <a:lstStyle/>
          <a:p>
            <a:r>
              <a:rPr lang="en-US" sz="4400" b="1" dirty="0">
                <a:solidFill>
                  <a:srgbClr val="2A1A00"/>
                </a:solidFill>
              </a:rPr>
              <a:t>CAREERS IN VACCINE </a:t>
            </a:r>
            <a:br>
              <a:rPr lang="en-US" sz="4400" b="1" dirty="0">
                <a:solidFill>
                  <a:srgbClr val="2A1A00"/>
                </a:solidFill>
              </a:rPr>
            </a:br>
            <a:r>
              <a:rPr lang="en-US" sz="4400" b="1" dirty="0">
                <a:solidFill>
                  <a:srgbClr val="2A1A00"/>
                </a:solidFill>
              </a:rPr>
              <a:t>DEVELOPMENT PHASE OR SCALE-UP DEVELOPMENT PHASE</a:t>
            </a:r>
          </a:p>
        </p:txBody>
      </p:sp>
      <p:sp>
        <p:nvSpPr>
          <p:cNvPr id="34" name="Rectangle 29">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15FF874-B7BA-4B55-AA87-880E0F9AE3B4}"/>
              </a:ext>
            </a:extLst>
          </p:cNvPr>
          <p:cNvSpPr>
            <a:spLocks noGrp="1"/>
          </p:cNvSpPr>
          <p:nvPr>
            <p:ph idx="1"/>
          </p:nvPr>
        </p:nvSpPr>
        <p:spPr>
          <a:xfrm>
            <a:off x="6749271" y="1128451"/>
            <a:ext cx="4680729" cy="4566609"/>
          </a:xfrm>
        </p:spPr>
        <p:txBody>
          <a:bodyPr anchor="ctr">
            <a:normAutofit/>
          </a:bodyPr>
          <a:lstStyle/>
          <a:p>
            <a:r>
              <a:rPr lang="en-US" dirty="0"/>
              <a:t>SCIENTISTS ON THE PhD LEVEL HEAD EXPERIMENTS</a:t>
            </a:r>
          </a:p>
          <a:p>
            <a:r>
              <a:rPr lang="en-US" dirty="0"/>
              <a:t>SCIENTISTS WITH ADVANCED DEGREES IN MANUFACTURING ENGINEERING</a:t>
            </a:r>
          </a:p>
          <a:p>
            <a:r>
              <a:rPr lang="en-US" dirty="0"/>
              <a:t>ASSISTANTS</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7D3587D1-8F72-4A91-8176-79D2C5236B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0496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729"/>
    </mc:Choice>
    <mc:Fallback xmlns="">
      <p:transition spd="slow" advTm="33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98FD59B-D70F-4130-8D3A-F65A90D77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EF435771-E52F-45C1-8FF1-8F0334D4DAEA}"/>
              </a:ext>
            </a:extLst>
          </p:cNvPr>
          <p:cNvSpPr>
            <a:spLocks noGrp="1"/>
          </p:cNvSpPr>
          <p:nvPr>
            <p:ph type="title"/>
          </p:nvPr>
        </p:nvSpPr>
        <p:spPr>
          <a:xfrm>
            <a:off x="1251678" y="382385"/>
            <a:ext cx="10178322" cy="1492132"/>
          </a:xfrm>
        </p:spPr>
        <p:txBody>
          <a:bodyPr anchor="ctr">
            <a:normAutofit/>
          </a:bodyPr>
          <a:lstStyle/>
          <a:p>
            <a:r>
              <a:rPr lang="en-US" b="1" dirty="0"/>
              <a:t>CLINICAL TRIALS</a:t>
            </a:r>
            <a:br>
              <a:rPr lang="en-US" b="1" dirty="0"/>
            </a:br>
            <a:r>
              <a:rPr lang="en-US" b="1" dirty="0"/>
              <a:t>(INVESTGATIONAL VACCINE)</a:t>
            </a:r>
          </a:p>
        </p:txBody>
      </p:sp>
      <p:sp>
        <p:nvSpPr>
          <p:cNvPr id="20" name="Freeform 6">
            <a:extLst>
              <a:ext uri="{FF2B5EF4-FFF2-40B4-BE49-F238E27FC236}">
                <a16:creationId xmlns:a16="http://schemas.microsoft.com/office/drawing/2014/main" id="{66A4D553-1B36-4216-8ED6-8D5CDD2A1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w="0">
            <a:noFill/>
            <a:prstDash val="solid"/>
            <a:round/>
            <a:headEnd/>
            <a:tailEnd/>
          </a:ln>
        </p:spPr>
      </p:sp>
      <p:sp>
        <p:nvSpPr>
          <p:cNvPr id="22" name="Rectangle 21">
            <a:extLst>
              <a:ext uri="{FF2B5EF4-FFF2-40B4-BE49-F238E27FC236}">
                <a16:creationId xmlns:a16="http://schemas.microsoft.com/office/drawing/2014/main" id="{147F2B29-B632-4E36-A5BB-83F30E63A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9CD5BC7-4673-4F78-ADCB-E30F9B6210AA}"/>
              </a:ext>
            </a:extLst>
          </p:cNvPr>
          <p:cNvGraphicFramePr>
            <a:graphicFrameLocks noGrp="1"/>
          </p:cNvGraphicFramePr>
          <p:nvPr>
            <p:ph idx="1"/>
            <p:extLst>
              <p:ext uri="{D42A27DB-BD31-4B8C-83A1-F6EECF244321}">
                <p14:modId xmlns:p14="http://schemas.microsoft.com/office/powerpoint/2010/main" val="2095907991"/>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367DDA5B-80CE-4CF7-ADCF-65CE2B8866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0615570"/>
      </p:ext>
    </p:extLst>
  </p:cSld>
  <p:clrMapOvr>
    <a:masterClrMapping/>
  </p:clrMapOvr>
  <mc:AlternateContent xmlns:mc="http://schemas.openxmlformats.org/markup-compatibility/2006" xmlns:p14="http://schemas.microsoft.com/office/powerpoint/2010/main">
    <mc:Choice Requires="p14">
      <p:transition spd="slow" p14:dur="2000" advTm="45258"/>
    </mc:Choice>
    <mc:Fallback xmlns="">
      <p:transition spd="slow" advTm="4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Badg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9E77EDF1-0821-4215-BD6E-A2D49F02550D}"/>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2678</Words>
  <Application>Microsoft Macintosh PowerPoint</Application>
  <PresentationFormat>Widescreen</PresentationFormat>
  <Paragraphs>206</Paragraphs>
  <Slides>22</Slides>
  <Notes>21</Notes>
  <HiddenSlides>0</HiddenSlides>
  <MMClips>21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Bookman Old Style</vt:lpstr>
      <vt:lpstr>Calibri</vt:lpstr>
      <vt:lpstr>Century Gothic</vt:lpstr>
      <vt:lpstr>Garamond</vt:lpstr>
      <vt:lpstr>Gill Sans MT</vt:lpstr>
      <vt:lpstr>Wingdings</vt:lpstr>
      <vt:lpstr>Badge</vt:lpstr>
      <vt:lpstr>Organic</vt:lpstr>
      <vt:lpstr>Wood Type</vt:lpstr>
      <vt:lpstr>VACCINE RELATED CAREERS</vt:lpstr>
      <vt:lpstr>OVERVIEW</vt:lpstr>
      <vt:lpstr>OBJECTIVES</vt:lpstr>
      <vt:lpstr>VACCINE DEVELOPMENT research</vt:lpstr>
      <vt:lpstr>THE U.S. FOOD &amp; DRUG ADMINISTRATION (FDA)</vt:lpstr>
      <vt:lpstr>BASIC SCIENCE RESEARCH</vt:lpstr>
      <vt:lpstr>CAREERS IN BASIC OR PRECLINICAL RESEARCH FOR VACCINES </vt:lpstr>
      <vt:lpstr>CAREERS IN VACCINE  DEVELOPMENT PHASE OR SCALE-UP DEVELOPMENT PHASE</vt:lpstr>
      <vt:lpstr>CLINICAL TRIALS (INVESTGATIONAL VACCINE)</vt:lpstr>
      <vt:lpstr>WHO WORKS IN CLINICAL TRIALS?</vt:lpstr>
      <vt:lpstr>Infectious disease MANAGEMENT CAREERS</vt:lpstr>
      <vt:lpstr>CAREERS IN INFECTIONS OR  COMMUNICABLE DISEASES</vt:lpstr>
      <vt:lpstr>TROPICAL MEDICINE CAREERS</vt:lpstr>
      <vt:lpstr>INFECTIOUS DISEASES &amp; VACCINOLOGY</vt:lpstr>
      <vt:lpstr>IMMUNOLOGY</vt:lpstr>
      <vt:lpstr>PARASITOLOGY &amp; VECTOR BIOLOGY</vt:lpstr>
      <vt:lpstr>HEALTH PROMOTION</vt:lpstr>
      <vt:lpstr>PUBLIC HEALTH &amp; CLINICAL SYSTEMS</vt:lpstr>
      <vt:lpstr>HEALTHCARE PROFESSIONALS</vt:lpstr>
      <vt:lpstr>PowerPoint Presentation</vt:lpstr>
      <vt:lpstr>Thank you for viewing this presentation about Careers related to Vaccines and Disease Prevention!</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RELATED CAREERS</dc:title>
  <dc:creator>Julia Labahn</dc:creator>
  <cp:lastModifiedBy>Petra Gutierrez</cp:lastModifiedBy>
  <cp:revision>11</cp:revision>
  <dcterms:created xsi:type="dcterms:W3CDTF">2020-09-10T16:49:28Z</dcterms:created>
  <dcterms:modified xsi:type="dcterms:W3CDTF">2020-09-16T18:49:16Z</dcterms:modified>
</cp:coreProperties>
</file>