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76" r:id="rId3"/>
    <p:sldId id="257" r:id="rId4"/>
    <p:sldId id="258" r:id="rId5"/>
    <p:sldId id="263" r:id="rId6"/>
    <p:sldId id="274" r:id="rId7"/>
    <p:sldId id="275" r:id="rId8"/>
    <p:sldId id="264" r:id="rId9"/>
    <p:sldId id="269" r:id="rId10"/>
    <p:sldId id="270" r:id="rId11"/>
    <p:sldId id="271" r:id="rId12"/>
    <p:sldId id="272" r:id="rId13"/>
    <p:sldId id="278" r:id="rId14"/>
    <p:sldId id="277"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0" autoAdjust="0"/>
    <p:restoredTop sz="94696"/>
  </p:normalViewPr>
  <p:slideViewPr>
    <p:cSldViewPr snapToGrid="0">
      <p:cViewPr varScale="1">
        <p:scale>
          <a:sx n="88" d="100"/>
          <a:sy n="88" d="100"/>
        </p:scale>
        <p:origin x="200"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4DA94C-B338-4F88-B785-CAC1E4D0DAD7}" type="datetimeFigureOut">
              <a:rPr lang="en-US" smtClean="0"/>
              <a:t>4/15/20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27C9467-0F8B-42F8-A13C-F0819D87644C}" type="slidenum">
              <a:rPr lang="en-US" smtClean="0"/>
              <a:t>‹#›</a:t>
            </a:fld>
            <a:endParaRPr lang="en-US" dirty="0"/>
          </a:p>
        </p:txBody>
      </p:sp>
    </p:spTree>
    <p:extLst>
      <p:ext uri="{BB962C8B-B14F-4D97-AF65-F5344CB8AC3E}">
        <p14:creationId xmlns:p14="http://schemas.microsoft.com/office/powerpoint/2010/main" val="130252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bo-ncle.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Ophthalmologist's are highly important health care professionals. Keeping our eyes healthy prolongs the quality of our lives. With the expertise of an Ophthalmologists people who are developing or have delivered some age related eye disorders have the option to have treatment.  </a:t>
            </a:r>
          </a:p>
          <a:p>
            <a:endParaRPr lang="en-US" dirty="0"/>
          </a:p>
          <a:p>
            <a:r>
              <a:rPr lang="en-US" dirty="0"/>
              <a:t>The typical educational path to become an Ophthalmologist is completing a 4 year Bachelor’s degree, completing 4 years of medical school, completing a 1 year internship, completing 3 years of residency and become licensed.</a:t>
            </a:r>
          </a:p>
          <a:p>
            <a:endParaRPr lang="en-US" dirty="0"/>
          </a:p>
          <a:p>
            <a:r>
              <a:rPr lang="en-US" dirty="0"/>
              <a:t>Many ophthalmologists are certified by the American Board of Ophthalmology. The ABOP oversees the initial certification requirements for ophthalmologists and continuing education requirements for these specialized physicians to maintain their certification.</a:t>
            </a:r>
          </a:p>
          <a:p>
            <a:endParaRPr lang="en-US" dirty="0"/>
          </a:p>
          <a:p>
            <a:r>
              <a:rPr lang="en-US" dirty="0"/>
              <a:t>There are two medical schools in the State of Oregon which are Oregon Health &amp; Science University in Portland and Western University and Health Sciences (COMP-NW) in Lebanon.</a:t>
            </a:r>
          </a:p>
          <a:p>
            <a:endParaRPr lang="en-US" dirty="0"/>
          </a:p>
          <a:p>
            <a:r>
              <a:rPr lang="en-US" dirty="0"/>
              <a:t>The median annual salary for a self-employed Ophthalmologist is approximately $398,000 and an employed Ophthalmologist is approximately $329,000.</a:t>
            </a:r>
          </a:p>
        </p:txBody>
      </p:sp>
      <p:sp>
        <p:nvSpPr>
          <p:cNvPr id="4" name="Slide Number Placeholder 3"/>
          <p:cNvSpPr>
            <a:spLocks noGrp="1"/>
          </p:cNvSpPr>
          <p:nvPr>
            <p:ph type="sldNum" sz="quarter" idx="5"/>
          </p:nvPr>
        </p:nvSpPr>
        <p:spPr/>
        <p:txBody>
          <a:bodyPr/>
          <a:lstStyle/>
          <a:p>
            <a:fld id="{E27C9467-0F8B-42F8-A13C-F0819D87644C}" type="slidenum">
              <a:rPr lang="en-US" smtClean="0"/>
              <a:t>4</a:t>
            </a:fld>
            <a:endParaRPr lang="en-US" dirty="0"/>
          </a:p>
        </p:txBody>
      </p:sp>
    </p:spTree>
    <p:extLst>
      <p:ext uri="{BB962C8B-B14F-4D97-AF65-F5344CB8AC3E}">
        <p14:creationId xmlns:p14="http://schemas.microsoft.com/office/powerpoint/2010/main" val="196579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successful Optical health professional needs to have a genuine interest in health and a desire to improve patient’s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Excellent communication skills are required and being a people person this provides patient’s with a sense of comfort </a:t>
            </a:r>
            <a:r>
              <a:rPr lang="en-US" dirty="0" err="1"/>
              <a:t>whenproviding</a:t>
            </a:r>
            <a:r>
              <a:rPr lang="en-US" dirty="0"/>
              <a:t> exams and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Attention to detail is important in all health care professions. In Optical healthcare a minute incorrect calculation or misspelling can mean a patient does not receive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human eye and it’s related areas are so small, having good manual dexterity and being able to work with precision is mandatory. Also, having the ability to concentrate while doing repetitive tasks is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an Optical health professional must provide the best patient-centered care possible. This includes listening to, informing and involving patients of their care. This provides individual patients respect and value in all clinical decisions. </a:t>
            </a:r>
          </a:p>
          <a:p>
            <a:endParaRPr lang="en-US" dirty="0"/>
          </a:p>
        </p:txBody>
      </p:sp>
      <p:sp>
        <p:nvSpPr>
          <p:cNvPr id="4" name="Slide Number Placeholder 3"/>
          <p:cNvSpPr>
            <a:spLocks noGrp="1"/>
          </p:cNvSpPr>
          <p:nvPr>
            <p:ph type="sldNum" sz="quarter" idx="5"/>
          </p:nvPr>
        </p:nvSpPr>
        <p:spPr/>
        <p:txBody>
          <a:bodyPr/>
          <a:lstStyle/>
          <a:p>
            <a:fld id="{E27C9467-0F8B-42F8-A13C-F0819D87644C}" type="slidenum">
              <a:rPr lang="en-US" smtClean="0"/>
              <a:t>13</a:t>
            </a:fld>
            <a:endParaRPr lang="en-US" dirty="0"/>
          </a:p>
        </p:txBody>
      </p:sp>
    </p:spTree>
    <p:extLst>
      <p:ext uri="{BB962C8B-B14F-4D97-AF65-F5344CB8AC3E}">
        <p14:creationId xmlns:p14="http://schemas.microsoft.com/office/powerpoint/2010/main" val="239545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Optometrist is a health care professional who are trained to examine the eyes for visual defects and provide correction. They can manage eye injuries and provide services to rehabilitate some eye conditions through low vision rehabilitation and vision therapy.</a:t>
            </a:r>
          </a:p>
          <a:p>
            <a:endParaRPr lang="en-US" dirty="0"/>
          </a:p>
          <a:p>
            <a:r>
              <a:rPr lang="en-US" dirty="0"/>
              <a:t>The typical educational path to become an Optometrist is to complete a 4 year Bachelor’s degree, complete 4 years of Optometry school and become licensed with the State Optometry Board under the National Board of Examiners in Optometry.</a:t>
            </a:r>
          </a:p>
          <a:p>
            <a:endParaRPr lang="en-US" dirty="0"/>
          </a:p>
          <a:p>
            <a:r>
              <a:rPr lang="en-US" dirty="0"/>
              <a:t>There is currently one school of Optometry in Oregon which is Pacific University College of Optometry in Forest Grove. Optometrists are not required to attend medical school.</a:t>
            </a:r>
          </a:p>
          <a:p>
            <a:endParaRPr lang="en-US" dirty="0"/>
          </a:p>
          <a:p>
            <a:r>
              <a:rPr lang="en-US" dirty="0"/>
              <a:t>The median annual salary for an Optometrist is approximately $111,990.</a:t>
            </a:r>
          </a:p>
        </p:txBody>
      </p:sp>
      <p:sp>
        <p:nvSpPr>
          <p:cNvPr id="4" name="Slide Number Placeholder 3"/>
          <p:cNvSpPr>
            <a:spLocks noGrp="1"/>
          </p:cNvSpPr>
          <p:nvPr>
            <p:ph type="sldNum" sz="quarter" idx="5"/>
          </p:nvPr>
        </p:nvSpPr>
        <p:spPr/>
        <p:txBody>
          <a:bodyPr/>
          <a:lstStyle/>
          <a:p>
            <a:fld id="{E27C9467-0F8B-42F8-A13C-F0819D87644C}" type="slidenum">
              <a:rPr lang="en-US" smtClean="0"/>
              <a:t>5</a:t>
            </a:fld>
            <a:endParaRPr lang="en-US" dirty="0"/>
          </a:p>
        </p:txBody>
      </p:sp>
    </p:spTree>
    <p:extLst>
      <p:ext uri="{BB962C8B-B14F-4D97-AF65-F5344CB8AC3E}">
        <p14:creationId xmlns:p14="http://schemas.microsoft.com/office/powerpoint/2010/main" val="45959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Opticians are one of the most important members of the eye care team because of the amount of direct interaction with customers. Customer loyalty is often won or lost based on how well the frame selection and eye wear fitting process goes.</a:t>
            </a:r>
          </a:p>
          <a:p>
            <a:endParaRPr lang="en-US" dirty="0"/>
          </a:p>
          <a:p>
            <a:r>
              <a:rPr lang="en-US" dirty="0"/>
              <a:t>Opticians keep track of orders and inventory, interpret prescriptions, collect eye measurements including corneal width and thickness, help clients with the selection of eye glasses and contact lens treatments. They create work orders to ensure proper fir and repairing broken frames and educate clients on proper eyeglass and contact lens care.</a:t>
            </a:r>
          </a:p>
          <a:p>
            <a:endParaRPr lang="en-US" dirty="0"/>
          </a:p>
          <a:p>
            <a:r>
              <a:rPr lang="en-US" dirty="0"/>
              <a:t>Essentially, Opticians are the customer care of optical health.</a:t>
            </a:r>
          </a:p>
          <a:p>
            <a:endParaRPr lang="en-US" dirty="0"/>
          </a:p>
          <a:p>
            <a:r>
              <a:rPr lang="en-US" dirty="0"/>
              <a:t>Although Oregon does not have certification and licensing requirements for opticians, it is best to seek industry-standard certifications. The </a:t>
            </a:r>
            <a:r>
              <a:rPr lang="en-US" dirty="0">
                <a:hlinkClick r:id="rId3"/>
              </a:rPr>
              <a:t>American Board of Opticianry (ABO)</a:t>
            </a:r>
            <a:r>
              <a:rPr lang="en-US" dirty="0"/>
              <a:t> and the </a:t>
            </a:r>
            <a:r>
              <a:rPr lang="en-US" dirty="0">
                <a:hlinkClick r:id="rId3"/>
              </a:rPr>
              <a:t>National Contact Lens Examiners (NCLE)</a:t>
            </a:r>
            <a:r>
              <a:rPr lang="en-US" dirty="0"/>
              <a:t> offer nationally recognized certifications for opticians seeking to validate their knowledge and competencies.</a:t>
            </a:r>
          </a:p>
          <a:p>
            <a:endParaRPr lang="en-US" dirty="0"/>
          </a:p>
          <a:p>
            <a:r>
              <a:rPr lang="en-US" dirty="0"/>
              <a:t>There are community college certification programs an individual can complete to master the skills needed to obtain an entry level job as an Optician. Knowledge about eye anatomy and physiology has a 30% hire rate. Schools in Oregon that provide certification as an Optician are Linn-Benton Community College in Albany, Lane Community College in Eugene, and Portland Community College that has a 2 year Associate’s degree program in ophthalmic medical terminology.</a:t>
            </a:r>
          </a:p>
        </p:txBody>
      </p:sp>
      <p:sp>
        <p:nvSpPr>
          <p:cNvPr id="4" name="Slide Number Placeholder 3"/>
          <p:cNvSpPr>
            <a:spLocks noGrp="1"/>
          </p:cNvSpPr>
          <p:nvPr>
            <p:ph type="sldNum" sz="quarter" idx="5"/>
          </p:nvPr>
        </p:nvSpPr>
        <p:spPr/>
        <p:txBody>
          <a:bodyPr/>
          <a:lstStyle/>
          <a:p>
            <a:fld id="{E27C9467-0F8B-42F8-A13C-F0819D87644C}" type="slidenum">
              <a:rPr lang="en-US" smtClean="0"/>
              <a:t>6</a:t>
            </a:fld>
            <a:endParaRPr lang="en-US" dirty="0"/>
          </a:p>
        </p:txBody>
      </p:sp>
    </p:spTree>
    <p:extLst>
      <p:ext uri="{BB962C8B-B14F-4D97-AF65-F5344CB8AC3E}">
        <p14:creationId xmlns:p14="http://schemas.microsoft.com/office/powerpoint/2010/main" val="337287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Orthoptist’s deal with the science of eye movement.</a:t>
            </a:r>
          </a:p>
          <a:p>
            <a:endParaRPr lang="en-US" dirty="0"/>
          </a:p>
          <a:p>
            <a:r>
              <a:rPr lang="en-US" dirty="0"/>
              <a:t>Orthoptist’s focus on affliction's that include binocular vision, double vision, and depth perception. They treat people with crossed-eyes and have been referred by an Ophthalmologist or Optimists. </a:t>
            </a:r>
          </a:p>
          <a:p>
            <a:endParaRPr lang="en-US" dirty="0"/>
          </a:p>
          <a:p>
            <a:r>
              <a:rPr lang="en-US" dirty="0"/>
              <a:t>Orthoptist’s can also assist in surgeries done by Ophthalmologists.</a:t>
            </a:r>
          </a:p>
          <a:p>
            <a:endParaRPr lang="en-US" dirty="0"/>
          </a:p>
          <a:p>
            <a:r>
              <a:rPr lang="en-US" dirty="0"/>
              <a:t>Oregon Health &amp; Science University’s Casey Eye Institute is Oregon’s only Orthoptist Fellowship Program.</a:t>
            </a:r>
          </a:p>
        </p:txBody>
      </p:sp>
      <p:sp>
        <p:nvSpPr>
          <p:cNvPr id="4" name="Slide Number Placeholder 3"/>
          <p:cNvSpPr>
            <a:spLocks noGrp="1"/>
          </p:cNvSpPr>
          <p:nvPr>
            <p:ph type="sldNum" sz="quarter" idx="5"/>
          </p:nvPr>
        </p:nvSpPr>
        <p:spPr/>
        <p:txBody>
          <a:bodyPr/>
          <a:lstStyle/>
          <a:p>
            <a:fld id="{E27C9467-0F8B-42F8-A13C-F0819D87644C}" type="slidenum">
              <a:rPr lang="en-US" smtClean="0"/>
              <a:t>7</a:t>
            </a:fld>
            <a:endParaRPr lang="en-US" dirty="0"/>
          </a:p>
        </p:txBody>
      </p:sp>
    </p:spTree>
    <p:extLst>
      <p:ext uri="{BB962C8B-B14F-4D97-AF65-F5344CB8AC3E}">
        <p14:creationId xmlns:p14="http://schemas.microsoft.com/office/powerpoint/2010/main" val="149255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the time to watch this fascinating video about eye anatomy. As you can see there are many delicate parts of the eye that all contribute to it’s function.</a:t>
            </a:r>
          </a:p>
        </p:txBody>
      </p:sp>
      <p:sp>
        <p:nvSpPr>
          <p:cNvPr id="4" name="Slide Number Placeholder 3"/>
          <p:cNvSpPr>
            <a:spLocks noGrp="1"/>
          </p:cNvSpPr>
          <p:nvPr>
            <p:ph type="sldNum" sz="quarter" idx="5"/>
          </p:nvPr>
        </p:nvSpPr>
        <p:spPr/>
        <p:txBody>
          <a:bodyPr/>
          <a:lstStyle/>
          <a:p>
            <a:fld id="{E27C9467-0F8B-42F8-A13C-F0819D87644C}" type="slidenum">
              <a:rPr lang="en-US" smtClean="0"/>
              <a:t>8</a:t>
            </a:fld>
            <a:endParaRPr lang="en-US" dirty="0"/>
          </a:p>
        </p:txBody>
      </p:sp>
    </p:spTree>
    <p:extLst>
      <p:ext uri="{BB962C8B-B14F-4D97-AF65-F5344CB8AC3E}">
        <p14:creationId xmlns:p14="http://schemas.microsoft.com/office/powerpoint/2010/main" val="54669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pressure from the eye’s own aqueous humor builds up in the eye, which can destroy the optical nerve and lead to blindness.</a:t>
            </a:r>
          </a:p>
          <a:p>
            <a:endParaRPr lang="en-US" dirty="0"/>
          </a:p>
          <a:p>
            <a:r>
              <a:rPr lang="en-US" dirty="0"/>
              <a:t>A healthy eye can drain the aqueous humor, but the drains can shrink with age and become clogged by deposits.</a:t>
            </a:r>
          </a:p>
          <a:p>
            <a:endParaRPr lang="en-US" dirty="0"/>
          </a:p>
          <a:p>
            <a:r>
              <a:rPr lang="en-US" dirty="0"/>
              <a:t>This is called chronic open-angle Glaucoma.</a:t>
            </a:r>
          </a:p>
          <a:p>
            <a:endParaRPr lang="en-US" dirty="0"/>
          </a:p>
          <a:p>
            <a:r>
              <a:rPr lang="en-US" dirty="0"/>
              <a:t>Glaucoma can also be congenital in the person is born with an impaired drainage system. The drainage system can also be blocked by the iris, or it can be damaged by hemorrhaging, tumors or inflammation.</a:t>
            </a:r>
          </a:p>
          <a:p>
            <a:endParaRPr lang="en-US" dirty="0"/>
          </a:p>
        </p:txBody>
      </p:sp>
      <p:sp>
        <p:nvSpPr>
          <p:cNvPr id="4" name="Slide Number Placeholder 3"/>
          <p:cNvSpPr>
            <a:spLocks noGrp="1"/>
          </p:cNvSpPr>
          <p:nvPr>
            <p:ph type="sldNum" sz="quarter" idx="5"/>
          </p:nvPr>
        </p:nvSpPr>
        <p:spPr/>
        <p:txBody>
          <a:bodyPr/>
          <a:lstStyle/>
          <a:p>
            <a:fld id="{E27C9467-0F8B-42F8-A13C-F0819D87644C}" type="slidenum">
              <a:rPr lang="en-US" smtClean="0"/>
              <a:t>9</a:t>
            </a:fld>
            <a:endParaRPr lang="en-US" dirty="0"/>
          </a:p>
        </p:txBody>
      </p:sp>
    </p:spTree>
    <p:extLst>
      <p:ext uri="{BB962C8B-B14F-4D97-AF65-F5344CB8AC3E}">
        <p14:creationId xmlns:p14="http://schemas.microsoft.com/office/powerpoint/2010/main" val="187609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Conjunctivitis is highly contagious and patients should make sure that they wash their hands, towels, doorknobs or anything that they handle that can be washed. Today, we know how important hand washing is to reduce the chance of contamination of bacteria. </a:t>
            </a:r>
            <a:r>
              <a:rPr lang="en-US" sz="1200" kern="1200" dirty="0">
                <a:solidFill>
                  <a:schemeClr val="tx1"/>
                </a:solidFill>
                <a:effectLst/>
                <a:latin typeface="+mn-lt"/>
                <a:ea typeface="+mn-ea"/>
                <a:cs typeface="+mn-cs"/>
              </a:rPr>
              <a:t>Allergic conjunctivitis can be treated with antihistamines. Bacterial conjunctivitis can be treated with antibiotic eye drops.</a:t>
            </a:r>
            <a:endParaRPr lang="en-US" dirty="0"/>
          </a:p>
          <a:p>
            <a:endParaRPr lang="en-US" dirty="0"/>
          </a:p>
          <a:p>
            <a:endParaRPr lang="en-US" dirty="0"/>
          </a:p>
          <a:p>
            <a:r>
              <a:rPr lang="en-US" sz="1200" b="0" kern="1200" dirty="0">
                <a:solidFill>
                  <a:schemeClr val="tx1"/>
                </a:solidFill>
                <a:effectLst/>
                <a:latin typeface="+mn-lt"/>
                <a:ea typeface="+mn-ea"/>
                <a:cs typeface="+mn-cs"/>
              </a:rPr>
              <a:t>Pink eye (</a:t>
            </a:r>
            <a:r>
              <a:rPr lang="en-US" sz="1200" b="1" kern="1200" dirty="0">
                <a:solidFill>
                  <a:schemeClr val="tx1"/>
                </a:solidFill>
                <a:effectLst/>
                <a:latin typeface="+mn-lt"/>
                <a:ea typeface="+mn-ea"/>
                <a:cs typeface="+mn-cs"/>
              </a:rPr>
              <a:t>conjunctivitis</a:t>
            </a:r>
            <a:r>
              <a:rPr lang="en-US" sz="1200" b="0" kern="1200" dirty="0">
                <a:solidFill>
                  <a:schemeClr val="tx1"/>
                </a:solidFill>
                <a:effectLst/>
                <a:latin typeface="+mn-lt"/>
                <a:ea typeface="+mn-ea"/>
                <a:cs typeface="+mn-cs"/>
              </a:rPr>
              <a:t>) is an inflammation or infection of the transparent membrane (conjunctiva) that lines your eyelid and covers the white part of your eyeball. When small blood vessels in the conjunctiva become inflamed, they're more visible. This is what causes the whites of your eyes to appear reddish or pink.</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If you are diagnosed with Conjunctivitis please make sure you do not wipe your eyes with your bare hands. Anything you touch can be a carrier to someone else.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Warm or cool compresses places on the eye can relieve symptoms. Also, avoid wearing contact lenses and eye makeup.</a:t>
            </a:r>
            <a:endParaRPr lang="en-US" dirty="0"/>
          </a:p>
        </p:txBody>
      </p:sp>
      <p:sp>
        <p:nvSpPr>
          <p:cNvPr id="4" name="Slide Number Placeholder 3"/>
          <p:cNvSpPr>
            <a:spLocks noGrp="1"/>
          </p:cNvSpPr>
          <p:nvPr>
            <p:ph type="sldNum" sz="quarter" idx="5"/>
          </p:nvPr>
        </p:nvSpPr>
        <p:spPr/>
        <p:txBody>
          <a:bodyPr/>
          <a:lstStyle/>
          <a:p>
            <a:fld id="{E27C9467-0F8B-42F8-A13C-F0819D87644C}" type="slidenum">
              <a:rPr lang="en-US" smtClean="0"/>
              <a:t>10</a:t>
            </a:fld>
            <a:endParaRPr lang="en-US" dirty="0"/>
          </a:p>
        </p:txBody>
      </p:sp>
    </p:spTree>
    <p:extLst>
      <p:ext uri="{BB962C8B-B14F-4D97-AF65-F5344CB8AC3E}">
        <p14:creationId xmlns:p14="http://schemas.microsoft.com/office/powerpoint/2010/main" val="97839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Cataracts can also be caused by eye injuries and diseases. If you start observing blurred vision it’s best to make an appointment to have your eyes checked.</a:t>
            </a:r>
          </a:p>
        </p:txBody>
      </p:sp>
      <p:sp>
        <p:nvSpPr>
          <p:cNvPr id="4" name="Slide Number Placeholder 3"/>
          <p:cNvSpPr>
            <a:spLocks noGrp="1"/>
          </p:cNvSpPr>
          <p:nvPr>
            <p:ph type="sldNum" sz="quarter" idx="5"/>
          </p:nvPr>
        </p:nvSpPr>
        <p:spPr/>
        <p:txBody>
          <a:bodyPr/>
          <a:lstStyle/>
          <a:p>
            <a:fld id="{E27C9467-0F8B-42F8-A13C-F0819D87644C}" type="slidenum">
              <a:rPr lang="en-US" smtClean="0"/>
              <a:t>11</a:t>
            </a:fld>
            <a:endParaRPr lang="en-US" dirty="0"/>
          </a:p>
        </p:txBody>
      </p:sp>
    </p:spTree>
    <p:extLst>
      <p:ext uri="{BB962C8B-B14F-4D97-AF65-F5344CB8AC3E}">
        <p14:creationId xmlns:p14="http://schemas.microsoft.com/office/powerpoint/2010/main" val="301022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Individuals can have a predisposition where the macula breaks down or thins out. The macula is a part of the retina, in the back of the eye near your optical nerve. The retina </a:t>
            </a:r>
          </a:p>
          <a:p>
            <a:r>
              <a:rPr lang="en-US" dirty="0"/>
              <a:t>receives light that the lens has focused, convert the light into neural signals, and sends the signals to the brain for visual recognition.</a:t>
            </a:r>
          </a:p>
          <a:p>
            <a:endParaRPr lang="en-US" dirty="0"/>
          </a:p>
          <a:p>
            <a:r>
              <a:rPr lang="en-US" dirty="0"/>
              <a:t>Macular Degeneration is considered irreversible. Although, the newest treatment for Macular Degeneration involves eye injections.</a:t>
            </a:r>
          </a:p>
          <a:p>
            <a:endParaRPr lang="en-US" dirty="0"/>
          </a:p>
          <a:p>
            <a:endParaRPr lang="en-US" dirty="0"/>
          </a:p>
        </p:txBody>
      </p:sp>
      <p:sp>
        <p:nvSpPr>
          <p:cNvPr id="4" name="Slide Number Placeholder 3"/>
          <p:cNvSpPr>
            <a:spLocks noGrp="1"/>
          </p:cNvSpPr>
          <p:nvPr>
            <p:ph type="sldNum" sz="quarter" idx="5"/>
          </p:nvPr>
        </p:nvSpPr>
        <p:spPr/>
        <p:txBody>
          <a:bodyPr/>
          <a:lstStyle/>
          <a:p>
            <a:fld id="{E27C9467-0F8B-42F8-A13C-F0819D87644C}" type="slidenum">
              <a:rPr lang="en-US" smtClean="0"/>
              <a:t>12</a:t>
            </a:fld>
            <a:endParaRPr lang="en-US" dirty="0"/>
          </a:p>
        </p:txBody>
      </p:sp>
    </p:spTree>
    <p:extLst>
      <p:ext uri="{BB962C8B-B14F-4D97-AF65-F5344CB8AC3E}">
        <p14:creationId xmlns:p14="http://schemas.microsoft.com/office/powerpoint/2010/main" val="285845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D7F8AA7-996F-43BC-A87A-454D724922AF}" type="datetimeFigureOut">
              <a:rPr lang="en-US" smtClean="0"/>
              <a:t>4/15/20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60D2E67-14F1-49D1-B8A0-D1B8291D0E10}"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292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F8AA7-996F-43BC-A87A-454D724922AF}" type="datetimeFigureOut">
              <a:rPr lang="en-US" smtClean="0"/>
              <a:t>4/15/20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115536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F8AA7-996F-43BC-A87A-454D724922AF}" type="datetimeFigureOut">
              <a:rPr lang="en-US" smtClean="0"/>
              <a:t>4/15/20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262612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F8AA7-996F-43BC-A87A-454D724922AF}" type="datetimeFigureOut">
              <a:rPr lang="en-US" smtClean="0"/>
              <a:t>4/15/20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68926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7F8AA7-996F-43BC-A87A-454D724922AF}" type="datetimeFigureOut">
              <a:rPr lang="en-US" smtClean="0"/>
              <a:t>4/15/20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D2E67-14F1-49D1-B8A0-D1B8291D0E10}"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26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7F8AA7-996F-43BC-A87A-454D724922AF}" type="datetimeFigureOut">
              <a:rPr lang="en-US" smtClean="0"/>
              <a:t>4/15/20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33232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7F8AA7-996F-43BC-A87A-454D724922AF}" type="datetimeFigureOut">
              <a:rPr lang="en-US" smtClean="0"/>
              <a:t>4/15/20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4092177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F8AA7-996F-43BC-A87A-454D724922AF}" type="datetimeFigureOut">
              <a:rPr lang="en-US" smtClean="0"/>
              <a:t>4/15/20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241575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F8AA7-996F-43BC-A87A-454D724922AF}" type="datetimeFigureOut">
              <a:rPr lang="en-US" smtClean="0"/>
              <a:t>4/15/20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389393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D7F8AA7-996F-43BC-A87A-454D724922AF}" type="datetimeFigureOut">
              <a:rPr lang="en-US" smtClean="0"/>
              <a:t>4/15/20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59139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D7F8AA7-996F-43BC-A87A-454D724922AF}" type="datetimeFigureOut">
              <a:rPr lang="en-US" smtClean="0"/>
              <a:t>4/15/20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0D2E67-14F1-49D1-B8A0-D1B8291D0E10}" type="slidenum">
              <a:rPr lang="en-US" smtClean="0"/>
              <a:t>‹#›</a:t>
            </a:fld>
            <a:endParaRPr lang="en-US" dirty="0"/>
          </a:p>
        </p:txBody>
      </p:sp>
    </p:spTree>
    <p:extLst>
      <p:ext uri="{BB962C8B-B14F-4D97-AF65-F5344CB8AC3E}">
        <p14:creationId xmlns:p14="http://schemas.microsoft.com/office/powerpoint/2010/main" val="82906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D7F8AA7-996F-43BC-A87A-454D724922AF}" type="datetimeFigureOut">
              <a:rPr lang="en-US" smtClean="0"/>
              <a:t>4/15/20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60D2E67-14F1-49D1-B8A0-D1B8291D0E10}" type="slidenum">
              <a:rPr lang="en-US" smtClean="0"/>
              <a:t>‹#›</a:t>
            </a:fld>
            <a:endParaRPr lang="en-US" dirty="0"/>
          </a:p>
        </p:txBody>
      </p:sp>
    </p:spTree>
    <p:extLst>
      <p:ext uri="{BB962C8B-B14F-4D97-AF65-F5344CB8AC3E}">
        <p14:creationId xmlns:p14="http://schemas.microsoft.com/office/powerpoint/2010/main" val="369179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creativecommons.org/licenses/by/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hyperlink" Target="https://www.mynextmove.org/profile/summary/29-2081.00"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indianetzone.com/1/conjunctivitis.htm" TargetMode="External"/><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2016.igem.org/Team:TAS_Taipei/Background" TargetMode="External"/><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en.wikipedia.org/wiki/IOLVIP"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hyperlink" Target="http://www.opahec.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reativecommons.org/licenses/by-nc-nd/3.0/" TargetMode="External"/><Relationship Id="rId5" Type="http://schemas.openxmlformats.org/officeDocument/2006/relationships/hyperlink" Target="https://whenwomeninspire.com/2017/07/24/easy-ways-protect-eyes-health/"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video" Target="https://www.youtube.com/embed/TXFt1Ikl__I" TargetMode="External"/><Relationship Id="rId6" Type="http://schemas.openxmlformats.org/officeDocument/2006/relationships/image" Target="../media/image9.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quantumday.com/2012/03/eye-treatment-to-protect-against.html" TargetMode="External"/><Relationship Id="rId5" Type="http://schemas.openxmlformats.org/officeDocument/2006/relationships/image" Target="../media/image10.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A5A83DD-4937-4DF6-874D-CCCEBB0A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F8E13420-6517-4711-B170-2693FB5C6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A43D3E26-B7EA-4074-9110-C930375CC9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3CE8022F-8E5C-4EE9-AF26-62B2722EE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21CE21-4CBE-4342-A8D0-708500627F3A}"/>
              </a:ext>
            </a:extLst>
          </p:cNvPr>
          <p:cNvSpPr>
            <a:spLocks noGrp="1"/>
          </p:cNvSpPr>
          <p:nvPr>
            <p:ph type="ctrTitle"/>
          </p:nvPr>
        </p:nvSpPr>
        <p:spPr>
          <a:xfrm>
            <a:off x="5283553" y="893398"/>
            <a:ext cx="6019601" cy="3187208"/>
          </a:xfrm>
        </p:spPr>
        <p:txBody>
          <a:bodyPr>
            <a:normAutofit/>
          </a:bodyPr>
          <a:lstStyle/>
          <a:p>
            <a:r>
              <a:rPr lang="en-US" dirty="0">
                <a:latin typeface="Times New Roman" panose="02020603050405020304" pitchFamily="18" charset="0"/>
                <a:cs typeface="Times New Roman" panose="02020603050405020304" pitchFamily="18" charset="0"/>
              </a:rPr>
              <a:t>CAREERS IN OPTICAL HEALTH</a:t>
            </a:r>
          </a:p>
        </p:txBody>
      </p:sp>
      <p:pic>
        <p:nvPicPr>
          <p:cNvPr id="6" name="Picture 5">
            <a:extLst>
              <a:ext uri="{FF2B5EF4-FFF2-40B4-BE49-F238E27FC236}">
                <a16:creationId xmlns:a16="http://schemas.microsoft.com/office/drawing/2014/main" id="{45886F46-3B66-410F-B7D8-495F3ACC311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3048" y="1505309"/>
            <a:ext cx="3666399" cy="2062349"/>
          </a:xfrm>
          <a:prstGeom prst="rect">
            <a:avLst/>
          </a:prstGeom>
        </p:spPr>
      </p:pic>
      <p:pic>
        <p:nvPicPr>
          <p:cNvPr id="1026" name="Picture 1" descr="PACIFIC_AHEC_-SLCH-CMYK">
            <a:extLst>
              <a:ext uri="{FF2B5EF4-FFF2-40B4-BE49-F238E27FC236}">
                <a16:creationId xmlns:a16="http://schemas.microsoft.com/office/drawing/2014/main" id="{211B488C-CFA1-4BAB-92C5-268EF5116FD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809875" y="5164547"/>
            <a:ext cx="3375319" cy="10136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8C50A54-D203-475F-AB2A-677DCA6C8681}"/>
              </a:ext>
            </a:extLst>
          </p:cNvPr>
          <p:cNvSpPr txBox="1"/>
          <p:nvPr/>
        </p:nvSpPr>
        <p:spPr>
          <a:xfrm>
            <a:off x="1571198" y="3805895"/>
            <a:ext cx="223009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s://www.mynextmove.org/profile/summary/29-2081.0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6C3A448F-6AF0-40F4-8E15-DE108FEB47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10A5C65E-7861-42EF-94FC-C88FDE23776E}"/>
              </a:ext>
            </a:extLst>
          </p:cNvPr>
          <p:cNvSpPr txBox="1"/>
          <p:nvPr/>
        </p:nvSpPr>
        <p:spPr>
          <a:xfrm>
            <a:off x="534572" y="5952990"/>
            <a:ext cx="4748981" cy="646331"/>
          </a:xfrm>
          <a:prstGeom prst="rect">
            <a:avLst/>
          </a:prstGeom>
          <a:noFill/>
        </p:spPr>
        <p:txBody>
          <a:bodyPr wrap="square" rtlCol="0">
            <a:spAutoFit/>
          </a:bodyPr>
          <a:lstStyle/>
          <a:p>
            <a:r>
              <a:rPr lang="en-US" dirty="0"/>
              <a:t>By Julia Labahn BS, Health Education Coordinator</a:t>
            </a:r>
          </a:p>
        </p:txBody>
      </p:sp>
    </p:spTree>
    <p:extLst>
      <p:ext uri="{BB962C8B-B14F-4D97-AF65-F5344CB8AC3E}">
        <p14:creationId xmlns:p14="http://schemas.microsoft.com/office/powerpoint/2010/main" val="1525763553"/>
      </p:ext>
    </p:extLst>
  </p:cSld>
  <p:clrMapOvr>
    <a:masterClrMapping/>
  </p:clrMapOvr>
  <mc:AlternateContent xmlns:mc="http://schemas.openxmlformats.org/markup-compatibility/2006" xmlns:p14="http://schemas.microsoft.com/office/powerpoint/2010/main">
    <mc:Choice Requires="p14">
      <p:transition spd="slow" p14:dur="2000" advTm="7363"/>
    </mc:Choice>
    <mc:Fallback xmlns="">
      <p:transition spd="slow" advTm="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498163" y="375409"/>
            <a:ext cx="11195674"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CONJUNCTIVITIS</a:t>
            </a:r>
          </a:p>
        </p:txBody>
      </p:sp>
      <p:sp>
        <p:nvSpPr>
          <p:cNvPr id="10" name="Content Placeholder 9">
            <a:extLst>
              <a:ext uri="{FF2B5EF4-FFF2-40B4-BE49-F238E27FC236}">
                <a16:creationId xmlns:a16="http://schemas.microsoft.com/office/drawing/2014/main" id="{DD976740-52E5-49AA-B59A-A5952C52F80B}"/>
              </a:ext>
            </a:extLst>
          </p:cNvPr>
          <p:cNvSpPr>
            <a:spLocks noGrp="1"/>
          </p:cNvSpPr>
          <p:nvPr>
            <p:ph idx="1"/>
          </p:nvPr>
        </p:nvSpPr>
        <p:spPr>
          <a:xfrm>
            <a:off x="838199" y="1741252"/>
            <a:ext cx="6131639" cy="3744830"/>
          </a:xfrm>
        </p:spPr>
        <p:txBody>
          <a:bodyPr>
            <a:normAutofit lnSpcReduction="10000"/>
          </a:bodyPr>
          <a:lstStyle/>
          <a:p>
            <a:pPr marL="45720" indent="0" algn="ctr">
              <a:buNone/>
            </a:pPr>
            <a:endParaRPr lang="en-US" sz="2400" dirty="0">
              <a:solidFill>
                <a:schemeClr val="tx1"/>
              </a:solidFill>
            </a:endParaRPr>
          </a:p>
          <a:p>
            <a:r>
              <a:rPr lang="en-US" sz="2800" dirty="0">
                <a:solidFill>
                  <a:schemeClr val="tx1"/>
                </a:solidFill>
              </a:rPr>
              <a:t>Very common, approx. 3 million U.S. cases per year. </a:t>
            </a:r>
          </a:p>
          <a:p>
            <a:r>
              <a:rPr lang="en-US" sz="2800" dirty="0">
                <a:solidFill>
                  <a:schemeClr val="tx1"/>
                </a:solidFill>
              </a:rPr>
              <a:t>Inflammation of the lining and membrane of the eyelids.</a:t>
            </a:r>
          </a:p>
          <a:p>
            <a:r>
              <a:rPr lang="en-US" sz="2800" dirty="0">
                <a:solidFill>
                  <a:schemeClr val="tx1"/>
                </a:solidFill>
              </a:rPr>
              <a:t>Eyelids itch and burn, or feel dry and heavy. </a:t>
            </a:r>
          </a:p>
          <a:p>
            <a:r>
              <a:rPr lang="en-US" sz="2800" dirty="0">
                <a:solidFill>
                  <a:schemeClr val="tx1"/>
                </a:solidFill>
              </a:rPr>
              <a:t>Easy to treat and easily detectable. </a:t>
            </a:r>
          </a:p>
        </p:txBody>
      </p:sp>
      <p:pic>
        <p:nvPicPr>
          <p:cNvPr id="5" name="Picture 4" descr="A picture containing wearing, man, hat&#10;&#10;Description automatically generated">
            <a:extLst>
              <a:ext uri="{FF2B5EF4-FFF2-40B4-BE49-F238E27FC236}">
                <a16:creationId xmlns:a16="http://schemas.microsoft.com/office/drawing/2014/main" id="{98B02F6C-C307-431F-ABF5-1D0F4D0124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45428" y="2358084"/>
            <a:ext cx="4096641" cy="2787756"/>
          </a:xfrm>
          <a:prstGeom prst="rect">
            <a:avLst/>
          </a:prstGeom>
        </p:spPr>
      </p:pic>
      <p:sp>
        <p:nvSpPr>
          <p:cNvPr id="9" name="TextBox 8">
            <a:extLst>
              <a:ext uri="{FF2B5EF4-FFF2-40B4-BE49-F238E27FC236}">
                <a16:creationId xmlns:a16="http://schemas.microsoft.com/office/drawing/2014/main" id="{30DAA8E5-CA57-414C-B9AB-2672E66C3D0F}"/>
              </a:ext>
            </a:extLst>
          </p:cNvPr>
          <p:cNvSpPr txBox="1"/>
          <p:nvPr/>
        </p:nvSpPr>
        <p:spPr>
          <a:xfrm>
            <a:off x="7407123" y="5226091"/>
            <a:ext cx="2553208" cy="369332"/>
          </a:xfrm>
          <a:prstGeom prst="rect">
            <a:avLst/>
          </a:prstGeom>
          <a:noFill/>
        </p:spPr>
        <p:txBody>
          <a:bodyPr wrap="square" rtlCol="0">
            <a:spAutoFit/>
          </a:bodyPr>
          <a:lstStyle/>
          <a:p>
            <a:r>
              <a:rPr lang="en-US" sz="900" dirty="0">
                <a:hlinkClick r:id="rId6" tooltip="https://www.indianetzone.com/1/conjunctivitis.htm"/>
              </a:rPr>
              <a:t>This Photo</a:t>
            </a:r>
            <a:r>
              <a:rPr lang="en-US" sz="900" dirty="0"/>
              <a:t> by Unknown Author is licensed under </a:t>
            </a:r>
            <a:r>
              <a:rPr lang="en-US" sz="900" dirty="0">
                <a:hlinkClick r:id="rId7" tooltip="https://creativecommons.org/licenses/by-nc-nd/3.0/"/>
              </a:rPr>
              <a:t>CC BY-NC-ND</a:t>
            </a:r>
            <a:endParaRPr lang="en-US" sz="900" dirty="0"/>
          </a:p>
        </p:txBody>
      </p:sp>
      <p:pic>
        <p:nvPicPr>
          <p:cNvPr id="16" name="Audio 15">
            <a:hlinkClick r:id="" action="ppaction://media"/>
            <a:extLst>
              <a:ext uri="{FF2B5EF4-FFF2-40B4-BE49-F238E27FC236}">
                <a16:creationId xmlns:a16="http://schemas.microsoft.com/office/drawing/2014/main" id="{9726D701-7CC1-4D61-A46E-98209F10BF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4147205"/>
      </p:ext>
    </p:extLst>
  </p:cSld>
  <p:clrMapOvr>
    <a:masterClrMapping/>
  </p:clrMapOvr>
  <mc:AlternateContent xmlns:mc="http://schemas.openxmlformats.org/markup-compatibility/2006" xmlns:p14="http://schemas.microsoft.com/office/powerpoint/2010/main">
    <mc:Choice Requires="p14">
      <p:transition spd="slow" p14:dur="2000" advTm="73639"/>
    </mc:Choice>
    <mc:Fallback xmlns="">
      <p:transition spd="slow" advTm="7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498163" y="411029"/>
            <a:ext cx="11195674"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CATARACTS</a:t>
            </a:r>
          </a:p>
        </p:txBody>
      </p:sp>
      <p:sp>
        <p:nvSpPr>
          <p:cNvPr id="10" name="Content Placeholder 9">
            <a:extLst>
              <a:ext uri="{FF2B5EF4-FFF2-40B4-BE49-F238E27FC236}">
                <a16:creationId xmlns:a16="http://schemas.microsoft.com/office/drawing/2014/main" id="{DD976740-52E5-49AA-B59A-A5952C52F80B}"/>
              </a:ext>
            </a:extLst>
          </p:cNvPr>
          <p:cNvSpPr>
            <a:spLocks noGrp="1"/>
          </p:cNvSpPr>
          <p:nvPr>
            <p:ph idx="1"/>
          </p:nvPr>
        </p:nvSpPr>
        <p:spPr>
          <a:xfrm>
            <a:off x="838200" y="1741252"/>
            <a:ext cx="5112896" cy="3744829"/>
          </a:xfrm>
        </p:spPr>
        <p:txBody>
          <a:bodyPr>
            <a:normAutofit/>
          </a:bodyPr>
          <a:lstStyle/>
          <a:p>
            <a:pPr marL="45720" indent="0" algn="ctr">
              <a:buNone/>
            </a:pPr>
            <a:endParaRPr lang="en-US" sz="2400" b="1" dirty="0">
              <a:solidFill>
                <a:schemeClr val="tx1"/>
              </a:solidFill>
            </a:endParaRPr>
          </a:p>
          <a:p>
            <a:r>
              <a:rPr lang="en-US" sz="2400" dirty="0">
                <a:solidFill>
                  <a:schemeClr val="tx1"/>
                </a:solidFill>
              </a:rPr>
              <a:t>Clouding of the lens of the eye, which is supposed to be clear. </a:t>
            </a:r>
          </a:p>
          <a:p>
            <a:r>
              <a:rPr lang="en-US" sz="2400" dirty="0">
                <a:solidFill>
                  <a:schemeClr val="tx1"/>
                </a:solidFill>
              </a:rPr>
              <a:t>Painless, but causes vision to be blurred.</a:t>
            </a:r>
          </a:p>
          <a:p>
            <a:r>
              <a:rPr lang="en-US" sz="2400" dirty="0">
                <a:solidFill>
                  <a:schemeClr val="tx1"/>
                </a:solidFill>
              </a:rPr>
              <a:t>Consequence of aging.</a:t>
            </a:r>
          </a:p>
          <a:p>
            <a:r>
              <a:rPr lang="en-US" sz="2400" dirty="0">
                <a:solidFill>
                  <a:schemeClr val="tx1"/>
                </a:solidFill>
              </a:rPr>
              <a:t>Cataracts are easily removed through surgery. </a:t>
            </a:r>
          </a:p>
        </p:txBody>
      </p:sp>
      <p:pic>
        <p:nvPicPr>
          <p:cNvPr id="14" name="Picture 13" descr="A picture containing device&#10;&#10;Description automatically generated">
            <a:extLst>
              <a:ext uri="{FF2B5EF4-FFF2-40B4-BE49-F238E27FC236}">
                <a16:creationId xmlns:a16="http://schemas.microsoft.com/office/drawing/2014/main" id="{D4D93865-E3C5-4FB7-9B44-6F6F45C3C20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62920" y="2071880"/>
            <a:ext cx="4970489" cy="3204658"/>
          </a:xfrm>
          <a:prstGeom prst="rect">
            <a:avLst/>
          </a:prstGeom>
        </p:spPr>
      </p:pic>
      <p:sp>
        <p:nvSpPr>
          <p:cNvPr id="15" name="TextBox 14">
            <a:extLst>
              <a:ext uri="{FF2B5EF4-FFF2-40B4-BE49-F238E27FC236}">
                <a16:creationId xmlns:a16="http://schemas.microsoft.com/office/drawing/2014/main" id="{144371E5-07CF-45D2-B926-DB39F9628048}"/>
              </a:ext>
            </a:extLst>
          </p:cNvPr>
          <p:cNvSpPr txBox="1"/>
          <p:nvPr/>
        </p:nvSpPr>
        <p:spPr>
          <a:xfrm>
            <a:off x="6625352" y="5376335"/>
            <a:ext cx="4054191" cy="230832"/>
          </a:xfrm>
          <a:prstGeom prst="rect">
            <a:avLst/>
          </a:prstGeom>
          <a:noFill/>
        </p:spPr>
        <p:txBody>
          <a:bodyPr wrap="square" rtlCol="0">
            <a:spAutoFit/>
          </a:bodyPr>
          <a:lstStyle/>
          <a:p>
            <a:r>
              <a:rPr lang="en-US" sz="900" dirty="0">
                <a:hlinkClick r:id="rId6" tooltip="http://2016.igem.org/Team:TAS_Taipei/Background"/>
              </a:rPr>
              <a:t>This Photo</a:t>
            </a:r>
            <a:r>
              <a:rPr lang="en-US" sz="900" dirty="0"/>
              <a:t> by Unknown Author is licensed under </a:t>
            </a:r>
            <a:r>
              <a:rPr lang="en-US" sz="900" dirty="0">
                <a:hlinkClick r:id="rId7" tooltip="https://creativecommons.org/licenses/by/3.0/"/>
              </a:rPr>
              <a:t>CC BY</a:t>
            </a:r>
            <a:endParaRPr lang="en-US" sz="900" dirty="0"/>
          </a:p>
        </p:txBody>
      </p:sp>
      <p:pic>
        <p:nvPicPr>
          <p:cNvPr id="9" name="Audio 8">
            <a:hlinkClick r:id="" action="ppaction://media"/>
            <a:extLst>
              <a:ext uri="{FF2B5EF4-FFF2-40B4-BE49-F238E27FC236}">
                <a16:creationId xmlns:a16="http://schemas.microsoft.com/office/drawing/2014/main" id="{539972DA-6739-43E0-9963-FA72B627FA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511615"/>
      </p:ext>
    </p:extLst>
  </p:cSld>
  <p:clrMapOvr>
    <a:masterClrMapping/>
  </p:clrMapOvr>
  <mc:AlternateContent xmlns:mc="http://schemas.openxmlformats.org/markup-compatibility/2006" xmlns:p14="http://schemas.microsoft.com/office/powerpoint/2010/main">
    <mc:Choice Requires="p14">
      <p:transition spd="slow" p14:dur="2000" advTm="30862"/>
    </mc:Choice>
    <mc:Fallback xmlns="">
      <p:transition spd="slow" advTm="3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498163" y="364858"/>
            <a:ext cx="11195674"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MACULAR DEGENERATION</a:t>
            </a:r>
          </a:p>
        </p:txBody>
      </p:sp>
      <p:sp>
        <p:nvSpPr>
          <p:cNvPr id="10" name="Content Placeholder 9">
            <a:extLst>
              <a:ext uri="{FF2B5EF4-FFF2-40B4-BE49-F238E27FC236}">
                <a16:creationId xmlns:a16="http://schemas.microsoft.com/office/drawing/2014/main" id="{DD976740-52E5-49AA-B59A-A5952C52F80B}"/>
              </a:ext>
            </a:extLst>
          </p:cNvPr>
          <p:cNvSpPr>
            <a:spLocks noGrp="1"/>
          </p:cNvSpPr>
          <p:nvPr>
            <p:ph idx="1"/>
          </p:nvPr>
        </p:nvSpPr>
        <p:spPr>
          <a:xfrm>
            <a:off x="838200" y="1741252"/>
            <a:ext cx="5112896" cy="4309352"/>
          </a:xfrm>
        </p:spPr>
        <p:txBody>
          <a:bodyPr>
            <a:normAutofit/>
          </a:bodyPr>
          <a:lstStyle/>
          <a:p>
            <a:pPr marL="45720" indent="0" algn="ctr">
              <a:buNone/>
            </a:pPr>
            <a:r>
              <a:rPr lang="en-US" sz="2600" b="1" dirty="0">
                <a:solidFill>
                  <a:schemeClr val="tx1"/>
                </a:solidFill>
              </a:rPr>
              <a:t> </a:t>
            </a:r>
          </a:p>
          <a:p>
            <a:r>
              <a:rPr lang="en-US" sz="2400" dirty="0">
                <a:solidFill>
                  <a:schemeClr val="tx1"/>
                </a:solidFill>
              </a:rPr>
              <a:t>Is a consequence of aging or can be genetic. </a:t>
            </a:r>
          </a:p>
          <a:p>
            <a:r>
              <a:rPr lang="en-US" sz="2400" dirty="0">
                <a:solidFill>
                  <a:schemeClr val="tx1"/>
                </a:solidFill>
              </a:rPr>
              <a:t>If the macula is damaged, images can become blurry exactly in the center. </a:t>
            </a:r>
          </a:p>
          <a:p>
            <a:r>
              <a:rPr lang="en-US" sz="2400" dirty="0">
                <a:solidFill>
                  <a:schemeClr val="tx1"/>
                </a:solidFill>
              </a:rPr>
              <a:t>Macular degeneration happens when the blood vessels in the back of the eye break, leak and cause scar tissue.</a:t>
            </a:r>
          </a:p>
        </p:txBody>
      </p:sp>
      <p:pic>
        <p:nvPicPr>
          <p:cNvPr id="5" name="Picture 4" descr="A close up of a sign&#10;&#10;Description automatically generated">
            <a:extLst>
              <a:ext uri="{FF2B5EF4-FFF2-40B4-BE49-F238E27FC236}">
                <a16:creationId xmlns:a16="http://schemas.microsoft.com/office/drawing/2014/main" id="{DDBA49DD-BF08-4D24-ABA1-B96E642C0EC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59497" y="1887892"/>
            <a:ext cx="4185902" cy="3509569"/>
          </a:xfrm>
          <a:prstGeom prst="rect">
            <a:avLst/>
          </a:prstGeom>
        </p:spPr>
      </p:pic>
      <p:sp>
        <p:nvSpPr>
          <p:cNvPr id="9" name="TextBox 8">
            <a:extLst>
              <a:ext uri="{FF2B5EF4-FFF2-40B4-BE49-F238E27FC236}">
                <a16:creationId xmlns:a16="http://schemas.microsoft.com/office/drawing/2014/main" id="{08737382-58F7-413F-A10B-254673DB80A2}"/>
              </a:ext>
            </a:extLst>
          </p:cNvPr>
          <p:cNvSpPr txBox="1"/>
          <p:nvPr/>
        </p:nvSpPr>
        <p:spPr>
          <a:xfrm>
            <a:off x="6559497" y="5428686"/>
            <a:ext cx="4185902" cy="230832"/>
          </a:xfrm>
          <a:prstGeom prst="rect">
            <a:avLst/>
          </a:prstGeom>
          <a:noFill/>
        </p:spPr>
        <p:txBody>
          <a:bodyPr wrap="square" rtlCol="0">
            <a:spAutoFit/>
          </a:bodyPr>
          <a:lstStyle/>
          <a:p>
            <a:r>
              <a:rPr lang="en-US" sz="900" dirty="0">
                <a:hlinkClick r:id="rId6" tooltip="https://en.wikipedia.org/wiki/IOLVIP"/>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3" name="Audio 12">
            <a:hlinkClick r:id="" action="ppaction://media"/>
            <a:extLst>
              <a:ext uri="{FF2B5EF4-FFF2-40B4-BE49-F238E27FC236}">
                <a16:creationId xmlns:a16="http://schemas.microsoft.com/office/drawing/2014/main" id="{CFD209AB-B62D-41A3-9A3A-E79457F699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4200425"/>
      </p:ext>
    </p:extLst>
  </p:cSld>
  <p:clrMapOvr>
    <a:masterClrMapping/>
  </p:clrMapOvr>
  <mc:AlternateContent xmlns:mc="http://schemas.openxmlformats.org/markup-compatibility/2006" xmlns:p14="http://schemas.microsoft.com/office/powerpoint/2010/main">
    <mc:Choice Requires="p14">
      <p:transition spd="slow" p14:dur="2000" advTm="44584"/>
    </mc:Choice>
    <mc:Fallback xmlns="">
      <p:transition spd="slow" advTm="4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668549" y="411029"/>
            <a:ext cx="10909162"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3908762"/>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SKILLS &amp; COMPETENCIES</a:t>
            </a:r>
          </a:p>
          <a:p>
            <a:pPr algn="ctr"/>
            <a:endParaRPr lang="en-US" sz="4000" b="1"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a:p>
            <a:pPr marL="342900" indent="-342900">
              <a:buFont typeface="Arial" panose="020B0604020202020204" pitchFamily="34" charset="0"/>
              <a:buChar char="•"/>
            </a:pPr>
            <a:r>
              <a:rPr lang="en-US" sz="2400" b="1" dirty="0">
                <a:ln w="12700">
                  <a:solidFill>
                    <a:schemeClr val="accent1"/>
                  </a:solidFill>
                  <a:prstDash val="solid"/>
                </a:ln>
                <a:solidFill>
                  <a:schemeClr val="accent1">
                    <a:lumMod val="50000"/>
                  </a:schemeClr>
                </a:solidFill>
              </a:rPr>
              <a:t>An interest in health and a desire to improve people’s quality of life</a:t>
            </a:r>
          </a:p>
          <a:p>
            <a:pPr marL="342900" indent="-342900">
              <a:buFont typeface="Arial" panose="020B0604020202020204" pitchFamily="34" charset="0"/>
              <a:buChar char="•"/>
            </a:pPr>
            <a:r>
              <a:rPr lang="en-US" sz="2400" b="1" cap="none" spc="0" dirty="0">
                <a:ln w="12700">
                  <a:solidFill>
                    <a:schemeClr val="accent1"/>
                  </a:solidFill>
                  <a:prstDash val="solid"/>
                </a:ln>
                <a:solidFill>
                  <a:schemeClr val="accent1">
                    <a:lumMod val="50000"/>
                  </a:schemeClr>
                </a:solidFill>
              </a:rPr>
              <a:t>Excellent communication skills</a:t>
            </a:r>
          </a:p>
          <a:p>
            <a:pPr marL="342900" indent="-342900">
              <a:buFont typeface="Arial" panose="020B0604020202020204" pitchFamily="34" charset="0"/>
              <a:buChar char="•"/>
            </a:pPr>
            <a:r>
              <a:rPr lang="en-US" sz="2400" b="1" dirty="0">
                <a:ln w="12700">
                  <a:solidFill>
                    <a:schemeClr val="accent1"/>
                  </a:solidFill>
                  <a:prstDash val="solid"/>
                </a:ln>
                <a:solidFill>
                  <a:schemeClr val="accent1">
                    <a:lumMod val="50000"/>
                  </a:schemeClr>
                </a:solidFill>
              </a:rPr>
              <a:t>Attention to detail</a:t>
            </a:r>
          </a:p>
          <a:p>
            <a:pPr marL="342900" indent="-342900">
              <a:buFont typeface="Arial" panose="020B0604020202020204" pitchFamily="34" charset="0"/>
              <a:buChar char="•"/>
            </a:pPr>
            <a:r>
              <a:rPr lang="en-US" sz="2400" b="1" cap="none" spc="0" dirty="0">
                <a:ln w="12700">
                  <a:solidFill>
                    <a:schemeClr val="accent1"/>
                  </a:solidFill>
                  <a:prstDash val="solid"/>
                </a:ln>
                <a:solidFill>
                  <a:schemeClr val="accent1">
                    <a:lumMod val="50000"/>
                  </a:schemeClr>
                </a:solidFill>
              </a:rPr>
              <a:t>Have good manual dexterity and be able to work with precision</a:t>
            </a:r>
          </a:p>
          <a:p>
            <a:pPr marL="342900" indent="-342900">
              <a:buFont typeface="Arial" panose="020B0604020202020204" pitchFamily="34" charset="0"/>
              <a:buChar char="•"/>
            </a:pPr>
            <a:r>
              <a:rPr lang="en-US" sz="2400" b="1" cap="none" spc="0" dirty="0">
                <a:ln w="12700">
                  <a:solidFill>
                    <a:schemeClr val="accent1"/>
                  </a:solidFill>
                  <a:prstDash val="solid"/>
                </a:ln>
                <a:solidFill>
                  <a:schemeClr val="accent1">
                    <a:lumMod val="50000"/>
                  </a:schemeClr>
                </a:solidFill>
              </a:rPr>
              <a:t>Have the ability to concentrate while doing repetitive tasks</a:t>
            </a:r>
          </a:p>
          <a:p>
            <a:pPr marL="342900" indent="-342900">
              <a:buFont typeface="Arial" panose="020B0604020202020204" pitchFamily="34" charset="0"/>
              <a:buChar char="•"/>
            </a:pPr>
            <a:r>
              <a:rPr lang="en-US" sz="2400" b="1" dirty="0">
                <a:ln w="12700">
                  <a:solidFill>
                    <a:schemeClr val="accent1"/>
                  </a:solidFill>
                  <a:prstDash val="solid"/>
                </a:ln>
                <a:solidFill>
                  <a:schemeClr val="accent1">
                    <a:lumMod val="50000"/>
                  </a:schemeClr>
                </a:solidFill>
              </a:rPr>
              <a:t>Provide patient-centered care</a:t>
            </a:r>
          </a:p>
          <a:p>
            <a:pPr marL="342900" indent="-342900" algn="ctr">
              <a:buFont typeface="Arial" panose="020B0604020202020204" pitchFamily="34" charset="0"/>
              <a:buChar char="•"/>
            </a:pPr>
            <a:endParaRPr lang="en-US" sz="24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p:txBody>
      </p:sp>
      <p:pic>
        <p:nvPicPr>
          <p:cNvPr id="14" name="Audio 13">
            <a:hlinkClick r:id="" action="ppaction://media"/>
            <a:extLst>
              <a:ext uri="{FF2B5EF4-FFF2-40B4-BE49-F238E27FC236}">
                <a16:creationId xmlns:a16="http://schemas.microsoft.com/office/drawing/2014/main" id="{8B958FA2-9498-4BB2-AF46-E03797B19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2557623"/>
      </p:ext>
    </p:extLst>
  </p:cSld>
  <p:clrMapOvr>
    <a:masterClrMapping/>
  </p:clrMapOvr>
  <mc:AlternateContent xmlns:mc="http://schemas.openxmlformats.org/markup-compatibility/2006" xmlns:p14="http://schemas.microsoft.com/office/powerpoint/2010/main">
    <mc:Choice Requires="p14">
      <p:transition spd="slow" p14:dur="2000" advTm="69366"/>
    </mc:Choice>
    <mc:Fallback xmlns="">
      <p:transition spd="slow" advTm="6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520505" y="384313"/>
            <a:ext cx="11169747"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5016758"/>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solidFill>
                  <a:schemeClr val="accent1">
                    <a:lumMod val="50000"/>
                  </a:schemeClr>
                </a:solidFill>
                <a:effectLst>
                  <a:outerShdw dist="38100" dir="2640000" algn="bl" rotWithShape="0">
                    <a:schemeClr val="accent1"/>
                  </a:outerShdw>
                </a:effectLst>
              </a:rPr>
              <a:t>Thank you for watching our presentation about Careers in Optical health!</a:t>
            </a:r>
          </a:p>
          <a:p>
            <a:pPr algn="ctr"/>
            <a:endPar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a:p>
            <a:pPr algn="ctr"/>
            <a:r>
              <a:rPr lang="en-US" sz="4000" b="1" dirty="0">
                <a:ln w="12700">
                  <a:solidFill>
                    <a:schemeClr val="accent1"/>
                  </a:solidFill>
                  <a:prstDash val="solid"/>
                </a:ln>
                <a:solidFill>
                  <a:schemeClr val="accent1">
                    <a:lumMod val="50000"/>
                  </a:schemeClr>
                </a:solidFill>
                <a:effectLst>
                  <a:outerShdw dist="38100" dir="2640000" algn="bl" rotWithShape="0">
                    <a:schemeClr val="accent1"/>
                  </a:outerShdw>
                </a:effectLst>
              </a:rPr>
              <a:t>Please feel free to contact Oregon Pacific Area Health Education Center with any questions you may have.</a:t>
            </a:r>
          </a:p>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hlinkClick r:id="rId4"/>
              </a:rPr>
              <a:t>www.OPAHEC.org</a:t>
            </a:r>
            <a:endPar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a:p>
            <a:pPr algn="ctr"/>
            <a:endPar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p:txBody>
      </p:sp>
      <p:pic>
        <p:nvPicPr>
          <p:cNvPr id="5" name="Audio 4">
            <a:hlinkClick r:id="" action="ppaction://media"/>
            <a:extLst>
              <a:ext uri="{FF2B5EF4-FFF2-40B4-BE49-F238E27FC236}">
                <a16:creationId xmlns:a16="http://schemas.microsoft.com/office/drawing/2014/main" id="{E8076648-634C-43A5-9A75-699C2C799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9128066"/>
      </p:ext>
    </p:extLst>
  </p:cSld>
  <p:clrMapOvr>
    <a:masterClrMapping/>
  </p:clrMapOvr>
  <mc:AlternateContent xmlns:mc="http://schemas.openxmlformats.org/markup-compatibility/2006" xmlns:p14="http://schemas.microsoft.com/office/powerpoint/2010/main">
    <mc:Choice Requires="p14">
      <p:transition spd="slow" p14:dur="2000" advTm="13269"/>
    </mc:Choice>
    <mc:Fallback xmlns="">
      <p:transition spd="slow" advTm="1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7F22E-847D-4B5C-964D-90F95C46F4A8}"/>
              </a:ext>
            </a:extLst>
          </p:cNvPr>
          <p:cNvSpPr txBox="1"/>
          <p:nvPr/>
        </p:nvSpPr>
        <p:spPr>
          <a:xfrm>
            <a:off x="1143001" y="1070335"/>
            <a:ext cx="5199926" cy="144326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4000" dirty="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E2FF2562-E6D5-4B6F-936C-D09F264DA4AE}"/>
              </a:ext>
            </a:extLst>
          </p:cNvPr>
          <p:cNvSpPr txBox="1"/>
          <p:nvPr/>
        </p:nvSpPr>
        <p:spPr>
          <a:xfrm>
            <a:off x="2208628" y="1716666"/>
            <a:ext cx="7638757" cy="3910412"/>
          </a:xfrm>
          <a:prstGeom prst="rect">
            <a:avLst/>
          </a:prstGeom>
        </p:spPr>
        <p:txBody>
          <a:bodyPr vert="horz" lIns="91440" tIns="45720" rIns="91440" bIns="45720" rtlCol="0">
            <a:normAutofit fontScale="77500" lnSpcReduction="20000"/>
          </a:bodyPr>
          <a:lstStyle/>
          <a:p>
            <a:pPr marL="342900" indent="-342900">
              <a:buFont typeface="Arial" panose="020B0604020202020204" pitchFamily="34" charset="0"/>
              <a:buChar char="•"/>
            </a:pPr>
            <a:r>
              <a:rPr lang="en-US" sz="2400" dirty="0"/>
              <a:t>Gain knowledge of the field of Optical Health</a:t>
            </a:r>
          </a:p>
          <a:p>
            <a:endParaRPr lang="en-US" sz="2400" dirty="0"/>
          </a:p>
          <a:p>
            <a:endParaRPr lang="en-US" sz="2400" dirty="0"/>
          </a:p>
          <a:p>
            <a:pPr marL="342900" indent="-342900">
              <a:buFont typeface="Arial" panose="020B0604020202020204" pitchFamily="34" charset="0"/>
              <a:buChar char="•"/>
            </a:pPr>
            <a:r>
              <a:rPr lang="en-US" sz="2400" dirty="0"/>
              <a:t>Learn about Optical Health careers </a:t>
            </a:r>
          </a:p>
          <a:p>
            <a:endParaRPr lang="en-US" sz="2400" dirty="0"/>
          </a:p>
          <a:p>
            <a:pPr marL="342900" indent="-342900">
              <a:buFont typeface="Arial" panose="020B0604020202020204" pitchFamily="34" charset="0"/>
              <a:buChar char="•"/>
            </a:pPr>
            <a:r>
              <a:rPr lang="en-US" sz="2400" dirty="0"/>
              <a:t>Discover educational pathways and colleges in Oregon for careers in Optical Health</a:t>
            </a:r>
          </a:p>
          <a:p>
            <a:pPr>
              <a:buFont typeface="+mj-lt"/>
              <a:buAutoNum type="alphaLcPeriod"/>
            </a:pPr>
            <a:endParaRPr lang="en-US" sz="2400" dirty="0"/>
          </a:p>
          <a:p>
            <a:pPr marL="342900" indent="-342900">
              <a:buFont typeface="Arial" panose="020B0604020202020204" pitchFamily="34" charset="0"/>
              <a:buChar char="•"/>
            </a:pPr>
            <a:r>
              <a:rPr lang="en-US" sz="2400" dirty="0"/>
              <a:t>Learn about the eye anatomy</a:t>
            </a:r>
          </a:p>
          <a:p>
            <a:pPr>
              <a:buFont typeface="+mj-lt"/>
              <a:buAutoNum type="alphaLcPeriod"/>
            </a:pPr>
            <a:endParaRPr lang="en-US" sz="2400" dirty="0"/>
          </a:p>
          <a:p>
            <a:pPr>
              <a:buFont typeface="+mj-lt"/>
              <a:buAutoNum type="alphaLcPeriod"/>
            </a:pPr>
            <a:endParaRPr lang="en-US" sz="2400" dirty="0"/>
          </a:p>
          <a:p>
            <a:pPr marL="342900" indent="-342900">
              <a:buFont typeface="Arial" panose="020B0604020202020204" pitchFamily="34" charset="0"/>
              <a:buChar char="•"/>
            </a:pPr>
            <a:r>
              <a:rPr lang="en-US" sz="2400" dirty="0"/>
              <a:t>Gain an understanding about a variety of optical related illness and disease</a:t>
            </a:r>
          </a:p>
          <a:p>
            <a:pPr>
              <a:buFont typeface="+mj-lt"/>
              <a:buAutoNum type="alphaLcPeriod"/>
            </a:pPr>
            <a:endParaRPr lang="en-US" sz="2400" dirty="0"/>
          </a:p>
          <a:p>
            <a:pPr>
              <a:buFont typeface="+mj-lt"/>
              <a:buAutoNum type="alphaLcPeriod"/>
            </a:pPr>
            <a:endParaRPr lang="en-US" sz="2400" dirty="0"/>
          </a:p>
          <a:p>
            <a:pPr marL="342900" indent="-342900">
              <a:buFont typeface="Arial" panose="020B0604020202020204" pitchFamily="34" charset="0"/>
              <a:buChar char="•"/>
            </a:pPr>
            <a:r>
              <a:rPr lang="en-US" sz="2400" dirty="0"/>
              <a:t>Understand basic skills and competencies for success </a:t>
            </a:r>
          </a:p>
          <a:p>
            <a:pPr marL="342900" indent="-342900" defTabSz="914400">
              <a:lnSpc>
                <a:spcPct val="90000"/>
              </a:lnSpc>
              <a:spcAft>
                <a:spcPts val="600"/>
              </a:spcAft>
              <a:buClr>
                <a:schemeClr val="accent1"/>
              </a:buClr>
              <a:buSzPct val="80000"/>
              <a:buFont typeface="Arial" panose="020B0604020202020204" pitchFamily="34" charset="0"/>
              <a:buChar char="•"/>
            </a:pPr>
            <a:endParaRPr lang="en-US" sz="2400" b="1" dirty="0"/>
          </a:p>
          <a:p>
            <a:pPr defTabSz="914400">
              <a:lnSpc>
                <a:spcPct val="90000"/>
              </a:lnSpc>
              <a:spcAft>
                <a:spcPts val="600"/>
              </a:spcAft>
              <a:buClr>
                <a:schemeClr val="accent1"/>
              </a:buClr>
              <a:buSzPct val="80000"/>
            </a:pPr>
            <a:endParaRPr lang="en-US" b="1" dirty="0">
              <a:solidFill>
                <a:schemeClr val="accent1"/>
              </a:solidFill>
            </a:endParaRPr>
          </a:p>
        </p:txBody>
      </p:sp>
      <p:sp>
        <p:nvSpPr>
          <p:cNvPr id="4" name="Rectangle 3">
            <a:extLst>
              <a:ext uri="{FF2B5EF4-FFF2-40B4-BE49-F238E27FC236}">
                <a16:creationId xmlns:a16="http://schemas.microsoft.com/office/drawing/2014/main" id="{0749AB76-8CD0-4204-8D54-5904E4C0328F}"/>
              </a:ext>
            </a:extLst>
          </p:cNvPr>
          <p:cNvSpPr/>
          <p:nvPr/>
        </p:nvSpPr>
        <p:spPr>
          <a:xfrm>
            <a:off x="1424355" y="907756"/>
            <a:ext cx="8423030" cy="646331"/>
          </a:xfrm>
          <a:prstGeom prst="rect">
            <a:avLst/>
          </a:prstGeom>
        </p:spPr>
        <p:txBody>
          <a:bodyPr wrap="square">
            <a:spAutoFit/>
          </a:bodyPr>
          <a:lstStyle/>
          <a:p>
            <a:pPr algn="ctr" defTabSz="914400">
              <a:lnSpc>
                <a:spcPct val="90000"/>
              </a:lnSpc>
              <a:spcAft>
                <a:spcPts val="600"/>
              </a:spcAft>
              <a:buClr>
                <a:schemeClr val="accent1"/>
              </a:buClr>
              <a:buSzPct val="80000"/>
            </a:pPr>
            <a:r>
              <a:rPr lang="en-US" sz="4000" b="1" dirty="0"/>
              <a:t>OBJECTIVES:</a:t>
            </a:r>
          </a:p>
        </p:txBody>
      </p:sp>
      <p:pic>
        <p:nvPicPr>
          <p:cNvPr id="9" name="Audio 8">
            <a:hlinkClick r:id="" action="ppaction://media"/>
            <a:extLst>
              <a:ext uri="{FF2B5EF4-FFF2-40B4-BE49-F238E27FC236}">
                <a16:creationId xmlns:a16="http://schemas.microsoft.com/office/drawing/2014/main" id="{A2BFAF80-D0B2-4585-A601-DDBF6A9CF7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7040075"/>
      </p:ext>
    </p:extLst>
  </p:cSld>
  <p:clrMapOvr>
    <a:masterClrMapping/>
  </p:clrMapOvr>
  <mc:AlternateContent xmlns:mc="http://schemas.openxmlformats.org/markup-compatibility/2006" xmlns:p14="http://schemas.microsoft.com/office/powerpoint/2010/main">
    <mc:Choice Requires="p14">
      <p:transition spd="slow" p14:dur="2000" advTm="26735"/>
    </mc:Choice>
    <mc:Fallback xmlns="">
      <p:transition spd="slow" advTm="2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7F22E-847D-4B5C-964D-90F95C46F4A8}"/>
              </a:ext>
            </a:extLst>
          </p:cNvPr>
          <p:cNvSpPr txBox="1"/>
          <p:nvPr/>
        </p:nvSpPr>
        <p:spPr>
          <a:xfrm>
            <a:off x="1143001" y="1070335"/>
            <a:ext cx="5199926" cy="144326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4000" dirty="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E2FF2562-E6D5-4B6F-936C-D09F264DA4AE}"/>
              </a:ext>
            </a:extLst>
          </p:cNvPr>
          <p:cNvSpPr txBox="1"/>
          <p:nvPr/>
        </p:nvSpPr>
        <p:spPr>
          <a:xfrm>
            <a:off x="764497" y="2546430"/>
            <a:ext cx="5741233" cy="3549570"/>
          </a:xfrm>
          <a:prstGeom prst="rect">
            <a:avLst/>
          </a:prstGeom>
        </p:spPr>
        <p:txBody>
          <a:bodyPr vert="horz" lIns="91440" tIns="45720" rIns="91440" bIns="45720" rtlCol="0">
            <a:normAutofit fontScale="92500" lnSpcReduction="20000"/>
          </a:bodyPr>
          <a:lstStyle/>
          <a:p>
            <a:pPr defTabSz="914400">
              <a:lnSpc>
                <a:spcPct val="90000"/>
              </a:lnSpc>
              <a:spcAft>
                <a:spcPts val="600"/>
              </a:spcAft>
              <a:buClr>
                <a:schemeClr val="accent1"/>
              </a:buClr>
              <a:buSzPct val="80000"/>
            </a:pPr>
            <a:endParaRPr lang="en-US" b="1" dirty="0">
              <a:solidFill>
                <a:schemeClr val="accent1"/>
              </a:solidFill>
            </a:endParaRPr>
          </a:p>
          <a:p>
            <a:pPr marL="457200" indent="-457200" defTabSz="914400">
              <a:lnSpc>
                <a:spcPct val="90000"/>
              </a:lnSpc>
              <a:spcAft>
                <a:spcPts val="600"/>
              </a:spcAft>
              <a:buClr>
                <a:schemeClr val="accent1"/>
              </a:buClr>
              <a:buSzPct val="80000"/>
              <a:buFont typeface="Wingdings" panose="05000000000000000000" pitchFamily="2" charset="2"/>
              <a:buChar char="v"/>
            </a:pPr>
            <a:r>
              <a:rPr lang="en-US" sz="3200" b="1" dirty="0"/>
              <a:t>They say the eyes are the windows to the soul. We don't know if that's true, but what we do know that having perfectly healthy eyes—excellent vision and clear eyes, free of pain or other symptoms—are crucial to your health and well-being. </a:t>
            </a:r>
          </a:p>
        </p:txBody>
      </p:sp>
      <p:pic>
        <p:nvPicPr>
          <p:cNvPr id="6" name="Picture 5">
            <a:extLst>
              <a:ext uri="{FF2B5EF4-FFF2-40B4-BE49-F238E27FC236}">
                <a16:creationId xmlns:a16="http://schemas.microsoft.com/office/drawing/2014/main" id="{49A7A0F7-8892-4EC4-BFB5-7714F69DA63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9586" r="27364" b="-2"/>
          <a:stretch/>
        </p:blipFill>
        <p:spPr>
          <a:xfrm>
            <a:off x="7158780" y="1731244"/>
            <a:ext cx="3582977" cy="3395512"/>
          </a:xfrm>
          <a:prstGeom prst="rect">
            <a:avLst/>
          </a:prstGeom>
        </p:spPr>
      </p:pic>
      <p:sp>
        <p:nvSpPr>
          <p:cNvPr id="7" name="TextBox 6">
            <a:extLst>
              <a:ext uri="{FF2B5EF4-FFF2-40B4-BE49-F238E27FC236}">
                <a16:creationId xmlns:a16="http://schemas.microsoft.com/office/drawing/2014/main" id="{60C2A798-C270-476E-B7EE-FFAA93022C23}"/>
              </a:ext>
            </a:extLst>
          </p:cNvPr>
          <p:cNvSpPr txBox="1"/>
          <p:nvPr/>
        </p:nvSpPr>
        <p:spPr>
          <a:xfrm>
            <a:off x="7794886" y="5287864"/>
            <a:ext cx="2638597"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5" tooltip="https://whenwomeninspire.com/2017/07/24/easy-ways-protect-eyes-health/">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4" name="Rectangle 3">
            <a:extLst>
              <a:ext uri="{FF2B5EF4-FFF2-40B4-BE49-F238E27FC236}">
                <a16:creationId xmlns:a16="http://schemas.microsoft.com/office/drawing/2014/main" id="{0749AB76-8CD0-4204-8D54-5904E4C0328F}"/>
              </a:ext>
            </a:extLst>
          </p:cNvPr>
          <p:cNvSpPr/>
          <p:nvPr/>
        </p:nvSpPr>
        <p:spPr>
          <a:xfrm>
            <a:off x="1143001" y="1560428"/>
            <a:ext cx="4701208" cy="535531"/>
          </a:xfrm>
          <a:prstGeom prst="rect">
            <a:avLst/>
          </a:prstGeom>
        </p:spPr>
        <p:txBody>
          <a:bodyPr wrap="square">
            <a:spAutoFit/>
          </a:bodyPr>
          <a:lstStyle/>
          <a:p>
            <a:pPr algn="ctr" defTabSz="914400">
              <a:lnSpc>
                <a:spcPct val="90000"/>
              </a:lnSpc>
              <a:spcAft>
                <a:spcPts val="600"/>
              </a:spcAft>
              <a:buClr>
                <a:schemeClr val="accent1"/>
              </a:buClr>
              <a:buSzPct val="80000"/>
            </a:pPr>
            <a:r>
              <a:rPr lang="en-US" sz="3200" b="1" dirty="0"/>
              <a:t>Eye Health</a:t>
            </a:r>
          </a:p>
        </p:txBody>
      </p:sp>
      <p:pic>
        <p:nvPicPr>
          <p:cNvPr id="5" name="Audio 4">
            <a:hlinkClick r:id="" action="ppaction://media"/>
            <a:extLst>
              <a:ext uri="{FF2B5EF4-FFF2-40B4-BE49-F238E27FC236}">
                <a16:creationId xmlns:a16="http://schemas.microsoft.com/office/drawing/2014/main" id="{83C1D198-0806-438A-8522-F1730E7167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4544198"/>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C4AF-AE09-40E5-938F-4BA7C62198C4}"/>
              </a:ext>
            </a:extLst>
          </p:cNvPr>
          <p:cNvSpPr>
            <a:spLocks noGrp="1"/>
          </p:cNvSpPr>
          <p:nvPr>
            <p:ph type="title"/>
          </p:nvPr>
        </p:nvSpPr>
        <p:spPr>
          <a:xfrm>
            <a:off x="1427136" y="194644"/>
            <a:ext cx="10515600" cy="1325563"/>
          </a:xfrm>
        </p:spPr>
        <p:txBody>
          <a:bodyPr/>
          <a:lstStyle/>
          <a:p>
            <a:r>
              <a:rPr lang="en-US" sz="7200" dirty="0">
                <a:solidFill>
                  <a:schemeClr val="bg1"/>
                </a:solidFill>
                <a:latin typeface="Times New Roman" panose="02020603050405020304" pitchFamily="18" charset="0"/>
                <a:cs typeface="Times New Roman" panose="02020603050405020304" pitchFamily="18" charset="0"/>
              </a:rPr>
              <a:t>Careers studying the eye!</a:t>
            </a:r>
            <a:endParaRPr lang="en-US" dirty="0"/>
          </a:p>
        </p:txBody>
      </p:sp>
      <p:sp>
        <p:nvSpPr>
          <p:cNvPr id="3" name="TextBox 2">
            <a:extLst>
              <a:ext uri="{FF2B5EF4-FFF2-40B4-BE49-F238E27FC236}">
                <a16:creationId xmlns:a16="http://schemas.microsoft.com/office/drawing/2014/main" id="{6D4F9872-0EB0-4F9D-B3A3-F53571E4D6BF}"/>
              </a:ext>
            </a:extLst>
          </p:cNvPr>
          <p:cNvSpPr txBox="1"/>
          <p:nvPr/>
        </p:nvSpPr>
        <p:spPr>
          <a:xfrm>
            <a:off x="506437" y="655216"/>
            <a:ext cx="11179126" cy="5547568"/>
          </a:xfrm>
          <a:prstGeom prst="rect">
            <a:avLst/>
          </a:prstGeom>
          <a:solidFill>
            <a:schemeClr val="accent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71EE1908-83ED-428A-97E2-9B9EFA46231C}"/>
              </a:ext>
            </a:extLst>
          </p:cNvPr>
          <p:cNvSpPr/>
          <p:nvPr/>
        </p:nvSpPr>
        <p:spPr>
          <a:xfrm>
            <a:off x="1509548" y="805243"/>
            <a:ext cx="9145387" cy="92114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OPHTHAMOLOGIST</a:t>
            </a:r>
          </a:p>
        </p:txBody>
      </p:sp>
      <p:sp>
        <p:nvSpPr>
          <p:cNvPr id="6" name="Rectangle 5">
            <a:extLst>
              <a:ext uri="{FF2B5EF4-FFF2-40B4-BE49-F238E27FC236}">
                <a16:creationId xmlns:a16="http://schemas.microsoft.com/office/drawing/2014/main" id="{CE4B2285-B214-4EA2-9613-16364AF95DF7}"/>
              </a:ext>
            </a:extLst>
          </p:cNvPr>
          <p:cNvSpPr/>
          <p:nvPr/>
        </p:nvSpPr>
        <p:spPr>
          <a:xfrm>
            <a:off x="1045554" y="1984751"/>
            <a:ext cx="5917954" cy="344864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800" dirty="0">
                <a:solidFill>
                  <a:schemeClr val="tx1"/>
                </a:solidFill>
              </a:rPr>
              <a:t>Specializes in the medical and surgical care of the eyes and the prevention of eye disease. </a:t>
            </a:r>
          </a:p>
          <a:p>
            <a:endParaRPr lang="en-US" sz="2800" dirty="0">
              <a:solidFill>
                <a:schemeClr val="tx1"/>
              </a:solidFill>
            </a:endParaRPr>
          </a:p>
          <a:p>
            <a:pPr marL="342900" indent="-342900">
              <a:buFont typeface="Arial" panose="020B0604020202020204" pitchFamily="34" charset="0"/>
              <a:buChar char="•"/>
            </a:pPr>
            <a:r>
              <a:rPr lang="en-US" sz="2800" dirty="0">
                <a:solidFill>
                  <a:schemeClr val="tx1"/>
                </a:solidFill>
              </a:rPr>
              <a:t>They diagnose and treat patients and they are licensed to practice medicine and surgery, as well as deliver routine eye care.</a:t>
            </a:r>
          </a:p>
        </p:txBody>
      </p:sp>
      <p:pic>
        <p:nvPicPr>
          <p:cNvPr id="4" name="Audio 3">
            <a:hlinkClick r:id="" action="ppaction://media"/>
            <a:extLst>
              <a:ext uri="{FF2B5EF4-FFF2-40B4-BE49-F238E27FC236}">
                <a16:creationId xmlns:a16="http://schemas.microsoft.com/office/drawing/2014/main" id="{58E11422-134A-4323-A2E6-4FA5BDDF6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A black sign with white text&#10;&#10;Description automatically generated">
            <a:extLst>
              <a:ext uri="{FF2B5EF4-FFF2-40B4-BE49-F238E27FC236}">
                <a16:creationId xmlns:a16="http://schemas.microsoft.com/office/drawing/2014/main" id="{84488E88-BFCE-44EA-9F1F-2F79AEC62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5606" y="2018182"/>
            <a:ext cx="2143125" cy="214312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2307F88-2990-4E08-90F9-61CAEA5EC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7593" y="4360088"/>
            <a:ext cx="2962275" cy="1543050"/>
          </a:xfrm>
          <a:prstGeom prst="rect">
            <a:avLst/>
          </a:prstGeom>
        </p:spPr>
      </p:pic>
    </p:spTree>
    <p:extLst>
      <p:ext uri="{BB962C8B-B14F-4D97-AF65-F5344CB8AC3E}">
        <p14:creationId xmlns:p14="http://schemas.microsoft.com/office/powerpoint/2010/main" val="1209106809"/>
      </p:ext>
    </p:extLst>
  </p:cSld>
  <p:clrMapOvr>
    <a:masterClrMapping/>
  </p:clrMapOvr>
  <mc:AlternateContent xmlns:mc="http://schemas.openxmlformats.org/markup-compatibility/2006" xmlns:p14="http://schemas.microsoft.com/office/powerpoint/2010/main">
    <mc:Choice Requires="p14">
      <p:transition spd="slow" p14:dur="2000" advTm="100199"/>
    </mc:Choice>
    <mc:Fallback xmlns="">
      <p:transition spd="slow" advTm="10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C4AF-AE09-40E5-938F-4BA7C62198C4}"/>
              </a:ext>
            </a:extLst>
          </p:cNvPr>
          <p:cNvSpPr>
            <a:spLocks noGrp="1"/>
          </p:cNvSpPr>
          <p:nvPr>
            <p:ph type="title"/>
          </p:nvPr>
        </p:nvSpPr>
        <p:spPr>
          <a:xfrm>
            <a:off x="1427136" y="194644"/>
            <a:ext cx="10515600" cy="1325563"/>
          </a:xfrm>
        </p:spPr>
        <p:txBody>
          <a:bodyPr/>
          <a:lstStyle/>
          <a:p>
            <a:r>
              <a:rPr lang="en-US" sz="7200" dirty="0">
                <a:solidFill>
                  <a:schemeClr val="bg1"/>
                </a:solidFill>
                <a:latin typeface="Times New Roman" panose="02020603050405020304" pitchFamily="18" charset="0"/>
                <a:cs typeface="Times New Roman" panose="02020603050405020304" pitchFamily="18" charset="0"/>
              </a:rPr>
              <a:t>Careers studying the eye!</a:t>
            </a:r>
            <a:endParaRPr lang="en-US" dirty="0"/>
          </a:p>
        </p:txBody>
      </p:sp>
      <p:sp>
        <p:nvSpPr>
          <p:cNvPr id="3" name="TextBox 2">
            <a:extLst>
              <a:ext uri="{FF2B5EF4-FFF2-40B4-BE49-F238E27FC236}">
                <a16:creationId xmlns:a16="http://schemas.microsoft.com/office/drawing/2014/main" id="{6D4F9872-0EB0-4F9D-B3A3-F53571E4D6BF}"/>
              </a:ext>
            </a:extLst>
          </p:cNvPr>
          <p:cNvSpPr txBox="1"/>
          <p:nvPr/>
        </p:nvSpPr>
        <p:spPr>
          <a:xfrm>
            <a:off x="710119" y="453006"/>
            <a:ext cx="10841521" cy="5655963"/>
          </a:xfrm>
          <a:prstGeom prst="rect">
            <a:avLst/>
          </a:prstGeom>
          <a:solidFill>
            <a:schemeClr val="accent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71EE1908-83ED-428A-97E2-9B9EFA46231C}"/>
              </a:ext>
            </a:extLst>
          </p:cNvPr>
          <p:cNvSpPr/>
          <p:nvPr/>
        </p:nvSpPr>
        <p:spPr>
          <a:xfrm>
            <a:off x="1427136" y="649357"/>
            <a:ext cx="9337728" cy="7624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OPTOMETRIST</a:t>
            </a:r>
          </a:p>
        </p:txBody>
      </p:sp>
      <p:sp>
        <p:nvSpPr>
          <p:cNvPr id="6" name="Rectangle 5">
            <a:extLst>
              <a:ext uri="{FF2B5EF4-FFF2-40B4-BE49-F238E27FC236}">
                <a16:creationId xmlns:a16="http://schemas.microsoft.com/office/drawing/2014/main" id="{CE4B2285-B214-4EA2-9613-16364AF95DF7}"/>
              </a:ext>
            </a:extLst>
          </p:cNvPr>
          <p:cNvSpPr/>
          <p:nvPr/>
        </p:nvSpPr>
        <p:spPr>
          <a:xfrm>
            <a:off x="1014288" y="1778570"/>
            <a:ext cx="7818486" cy="358122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marL="342900" indent="-342900">
              <a:buFont typeface="Arial" panose="020B0604020202020204" pitchFamily="34" charset="0"/>
              <a:buChar char="•"/>
            </a:pPr>
            <a:r>
              <a:rPr lang="en-US" sz="2800" dirty="0">
                <a:solidFill>
                  <a:schemeClr val="tx1"/>
                </a:solidFill>
              </a:rPr>
              <a:t>Specializes in function and disorders of the eye, detection of eye disease, and eye disease management. </a:t>
            </a:r>
          </a:p>
          <a:p>
            <a:endParaRPr lang="en-US" sz="2800" dirty="0">
              <a:solidFill>
                <a:schemeClr val="tx1"/>
              </a:solidFill>
            </a:endParaRPr>
          </a:p>
          <a:p>
            <a:pPr marL="342900" indent="-342900">
              <a:buFont typeface="Arial" panose="020B0604020202020204" pitchFamily="34" charset="0"/>
              <a:buChar char="•"/>
            </a:pPr>
            <a:r>
              <a:rPr lang="en-US" sz="2800" dirty="0">
                <a:solidFill>
                  <a:schemeClr val="tx1"/>
                </a:solidFill>
              </a:rPr>
              <a:t>Conduct eye exams, prescribes corrective contact lenses and glasses, and diagnoses and treats eye diseases and disorders.</a:t>
            </a:r>
          </a:p>
          <a:p>
            <a:endParaRPr lang="en-US" sz="2400" dirty="0">
              <a:solidFill>
                <a:schemeClr val="tx1"/>
              </a:solidFill>
            </a:endParaRPr>
          </a:p>
          <a:p>
            <a:endParaRPr lang="en-US" sz="1600" dirty="0">
              <a:solidFill>
                <a:schemeClr val="tx1"/>
              </a:solidFill>
            </a:endParaRPr>
          </a:p>
        </p:txBody>
      </p:sp>
      <p:pic>
        <p:nvPicPr>
          <p:cNvPr id="7" name="Audio 6">
            <a:hlinkClick r:id="" action="ppaction://media"/>
            <a:extLst>
              <a:ext uri="{FF2B5EF4-FFF2-40B4-BE49-F238E27FC236}">
                <a16:creationId xmlns:a16="http://schemas.microsoft.com/office/drawing/2014/main" id="{AE5C39FD-7048-4D91-AB7C-5BD973E1F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E2D3A048-2846-49E5-8725-9F85CCBCA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3212" y="2423737"/>
            <a:ext cx="1714500" cy="1714500"/>
          </a:xfrm>
          <a:prstGeom prst="rect">
            <a:avLst/>
          </a:prstGeom>
        </p:spPr>
      </p:pic>
    </p:spTree>
    <p:extLst>
      <p:ext uri="{BB962C8B-B14F-4D97-AF65-F5344CB8AC3E}">
        <p14:creationId xmlns:p14="http://schemas.microsoft.com/office/powerpoint/2010/main" val="2600878179"/>
      </p:ext>
    </p:extLst>
  </p:cSld>
  <p:clrMapOvr>
    <a:masterClrMapping/>
  </p:clrMapOvr>
  <mc:AlternateContent xmlns:mc="http://schemas.openxmlformats.org/markup-compatibility/2006" xmlns:p14="http://schemas.microsoft.com/office/powerpoint/2010/main">
    <mc:Choice Requires="p14">
      <p:transition spd="slow" p14:dur="2000" advTm="82181"/>
    </mc:Choice>
    <mc:Fallback xmlns="">
      <p:transition spd="slow" advTm="8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C4AF-AE09-40E5-938F-4BA7C62198C4}"/>
              </a:ext>
            </a:extLst>
          </p:cNvPr>
          <p:cNvSpPr>
            <a:spLocks noGrp="1"/>
          </p:cNvSpPr>
          <p:nvPr>
            <p:ph type="title"/>
          </p:nvPr>
        </p:nvSpPr>
        <p:spPr/>
        <p:txBody>
          <a:bodyPr/>
          <a:lstStyle/>
          <a:p>
            <a:r>
              <a:rPr lang="en-US" dirty="0"/>
              <a:t>Careers studying the eye!</a:t>
            </a:r>
          </a:p>
        </p:txBody>
      </p:sp>
      <p:sp>
        <p:nvSpPr>
          <p:cNvPr id="7" name="Content Placeholder 6">
            <a:extLst>
              <a:ext uri="{FF2B5EF4-FFF2-40B4-BE49-F238E27FC236}">
                <a16:creationId xmlns:a16="http://schemas.microsoft.com/office/drawing/2014/main" id="{F026E268-E515-4E1A-AFAB-98665D5B31CA}"/>
              </a:ext>
            </a:extLst>
          </p:cNvPr>
          <p:cNvSpPr>
            <a:spLocks noGrp="1"/>
          </p:cNvSpPr>
          <p:nvPr>
            <p:ph idx="1"/>
          </p:nvPr>
        </p:nvSpPr>
        <p:spPr/>
        <p:txBody>
          <a:bodyPr/>
          <a:lstStyle/>
          <a:p>
            <a:endParaRPr lang="en-US" dirty="0"/>
          </a:p>
        </p:txBody>
      </p:sp>
      <p:sp>
        <p:nvSpPr>
          <p:cNvPr id="3" name="TextBox 2">
            <a:extLst>
              <a:ext uri="{FF2B5EF4-FFF2-40B4-BE49-F238E27FC236}">
                <a16:creationId xmlns:a16="http://schemas.microsoft.com/office/drawing/2014/main" id="{6D4F9872-0EB0-4F9D-B3A3-F53571E4D6BF}"/>
              </a:ext>
            </a:extLst>
          </p:cNvPr>
          <p:cNvSpPr txBox="1"/>
          <p:nvPr/>
        </p:nvSpPr>
        <p:spPr>
          <a:xfrm>
            <a:off x="675239" y="649357"/>
            <a:ext cx="10841521" cy="5655963"/>
          </a:xfrm>
          <a:prstGeom prst="rect">
            <a:avLst/>
          </a:prstGeom>
          <a:solidFill>
            <a:schemeClr val="accent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71EE1908-83ED-428A-97E2-9B9EFA46231C}"/>
              </a:ext>
            </a:extLst>
          </p:cNvPr>
          <p:cNvSpPr/>
          <p:nvPr/>
        </p:nvSpPr>
        <p:spPr>
          <a:xfrm>
            <a:off x="1913206" y="649357"/>
            <a:ext cx="8851658" cy="48989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OPTICIANS</a:t>
            </a:r>
          </a:p>
        </p:txBody>
      </p:sp>
      <p:sp>
        <p:nvSpPr>
          <p:cNvPr id="6" name="Rectangle 5">
            <a:extLst>
              <a:ext uri="{FF2B5EF4-FFF2-40B4-BE49-F238E27FC236}">
                <a16:creationId xmlns:a16="http://schemas.microsoft.com/office/drawing/2014/main" id="{CE4B2285-B214-4EA2-9613-16364AF95DF7}"/>
              </a:ext>
            </a:extLst>
          </p:cNvPr>
          <p:cNvSpPr/>
          <p:nvPr/>
        </p:nvSpPr>
        <p:spPr>
          <a:xfrm>
            <a:off x="1427136" y="1439056"/>
            <a:ext cx="9875448" cy="44970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a:solidFill>
                  <a:schemeClr val="tx1"/>
                </a:solidFill>
              </a:rPr>
              <a:t>Opticians work on the front line of vision care.		</a:t>
            </a:r>
          </a:p>
          <a:p>
            <a:endParaRPr lang="en-US" sz="2800" dirty="0">
              <a:solidFill>
                <a:schemeClr val="tx1"/>
              </a:solidFill>
            </a:endParaRPr>
          </a:p>
          <a:p>
            <a:r>
              <a:rPr lang="en-US" sz="2800" dirty="0">
                <a:solidFill>
                  <a:schemeClr val="tx1"/>
                </a:solidFill>
              </a:rPr>
              <a:t>Educational path: 1-2 year certification program, a 6 month apprenticeship or on the job training.</a:t>
            </a:r>
          </a:p>
          <a:p>
            <a:endParaRPr lang="en-US" sz="2800" dirty="0">
              <a:solidFill>
                <a:schemeClr val="tx1"/>
              </a:solidFill>
            </a:endParaRPr>
          </a:p>
          <a:p>
            <a:r>
              <a:rPr lang="en-US" sz="2800" dirty="0">
                <a:solidFill>
                  <a:schemeClr val="tx1"/>
                </a:solidFill>
              </a:rPr>
              <a:t>Median annual salary is $39,930</a:t>
            </a:r>
          </a:p>
          <a:p>
            <a:endParaRPr lang="en-US" sz="2800" dirty="0">
              <a:solidFill>
                <a:schemeClr val="tx1"/>
              </a:solidFill>
            </a:endParaRPr>
          </a:p>
          <a:p>
            <a:endParaRPr lang="en-US" sz="2400" dirty="0">
              <a:solidFill>
                <a:schemeClr val="tx1"/>
              </a:solidFill>
            </a:endParaRPr>
          </a:p>
          <a:p>
            <a:endParaRPr lang="en-US" sz="2400" dirty="0">
              <a:solidFill>
                <a:schemeClr val="tx1"/>
              </a:solidFill>
            </a:endParaRPr>
          </a:p>
        </p:txBody>
      </p:sp>
      <p:pic>
        <p:nvPicPr>
          <p:cNvPr id="8" name="Picture 7">
            <a:extLst>
              <a:ext uri="{FF2B5EF4-FFF2-40B4-BE49-F238E27FC236}">
                <a16:creationId xmlns:a16="http://schemas.microsoft.com/office/drawing/2014/main" id="{F480CFF5-4C48-453A-8F91-95EDB47C9759}"/>
              </a:ext>
            </a:extLst>
          </p:cNvPr>
          <p:cNvPicPr>
            <a:picLocks noChangeAspect="1"/>
          </p:cNvPicPr>
          <p:nvPr/>
        </p:nvPicPr>
        <p:blipFill>
          <a:blip r:embed="rId5"/>
          <a:stretch>
            <a:fillRect/>
          </a:stretch>
        </p:blipFill>
        <p:spPr>
          <a:xfrm>
            <a:off x="7365576" y="3708628"/>
            <a:ext cx="2969299" cy="1710316"/>
          </a:xfrm>
          <a:prstGeom prst="rect">
            <a:avLst/>
          </a:prstGeom>
        </p:spPr>
      </p:pic>
      <p:pic>
        <p:nvPicPr>
          <p:cNvPr id="13" name="Audio 12">
            <a:hlinkClick r:id="" action="ppaction://media"/>
            <a:extLst>
              <a:ext uri="{FF2B5EF4-FFF2-40B4-BE49-F238E27FC236}">
                <a16:creationId xmlns:a16="http://schemas.microsoft.com/office/drawing/2014/main" id="{AE59B789-7ECA-4276-B3E0-21FCF4E7C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8802063"/>
      </p:ext>
    </p:extLst>
  </p:cSld>
  <p:clrMapOvr>
    <a:masterClrMapping/>
  </p:clrMapOvr>
  <mc:AlternateContent xmlns:mc="http://schemas.openxmlformats.org/markup-compatibility/2006" xmlns:p14="http://schemas.microsoft.com/office/powerpoint/2010/main">
    <mc:Choice Requires="p14">
      <p:transition spd="slow" p14:dur="2000" advTm="105367"/>
    </mc:Choice>
    <mc:Fallback xmlns="">
      <p:transition spd="slow" advTm="10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C4AF-AE09-40E5-938F-4BA7C62198C4}"/>
              </a:ext>
            </a:extLst>
          </p:cNvPr>
          <p:cNvSpPr>
            <a:spLocks noGrp="1"/>
          </p:cNvSpPr>
          <p:nvPr>
            <p:ph type="title"/>
          </p:nvPr>
        </p:nvSpPr>
        <p:spPr/>
        <p:txBody>
          <a:bodyPr/>
          <a:lstStyle/>
          <a:p>
            <a:r>
              <a:rPr lang="en-US" dirty="0"/>
              <a:t>Careers studying the eye!</a:t>
            </a:r>
          </a:p>
        </p:txBody>
      </p:sp>
      <p:pic>
        <p:nvPicPr>
          <p:cNvPr id="8" name="Content Placeholder 7" descr="A picture containing drawing&#10;&#10;Description automatically generated">
            <a:extLst>
              <a:ext uri="{FF2B5EF4-FFF2-40B4-BE49-F238E27FC236}">
                <a16:creationId xmlns:a16="http://schemas.microsoft.com/office/drawing/2014/main" id="{A6759861-0647-47EB-874A-E601FD5B25D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98194" y="3305175"/>
            <a:ext cx="2962275" cy="1543050"/>
          </a:xfrm>
        </p:spPr>
      </p:pic>
      <p:sp>
        <p:nvSpPr>
          <p:cNvPr id="3" name="TextBox 2">
            <a:extLst>
              <a:ext uri="{FF2B5EF4-FFF2-40B4-BE49-F238E27FC236}">
                <a16:creationId xmlns:a16="http://schemas.microsoft.com/office/drawing/2014/main" id="{6D4F9872-0EB0-4F9D-B3A3-F53571E4D6BF}"/>
              </a:ext>
            </a:extLst>
          </p:cNvPr>
          <p:cNvSpPr txBox="1"/>
          <p:nvPr/>
        </p:nvSpPr>
        <p:spPr>
          <a:xfrm>
            <a:off x="675239" y="649357"/>
            <a:ext cx="10841521" cy="5655963"/>
          </a:xfrm>
          <a:prstGeom prst="rect">
            <a:avLst/>
          </a:prstGeom>
          <a:solidFill>
            <a:schemeClr val="accent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71EE1908-83ED-428A-97E2-9B9EFA46231C}"/>
              </a:ext>
            </a:extLst>
          </p:cNvPr>
          <p:cNvSpPr/>
          <p:nvPr/>
        </p:nvSpPr>
        <p:spPr>
          <a:xfrm>
            <a:off x="1913206" y="649357"/>
            <a:ext cx="8851658" cy="48989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ORTHOPTIST</a:t>
            </a:r>
          </a:p>
        </p:txBody>
      </p:sp>
      <p:sp>
        <p:nvSpPr>
          <p:cNvPr id="6" name="Rectangle 5">
            <a:extLst>
              <a:ext uri="{FF2B5EF4-FFF2-40B4-BE49-F238E27FC236}">
                <a16:creationId xmlns:a16="http://schemas.microsoft.com/office/drawing/2014/main" id="{CE4B2285-B214-4EA2-9613-16364AF95DF7}"/>
              </a:ext>
            </a:extLst>
          </p:cNvPr>
          <p:cNvSpPr/>
          <p:nvPr/>
        </p:nvSpPr>
        <p:spPr>
          <a:xfrm>
            <a:off x="1427136" y="1439056"/>
            <a:ext cx="9875448" cy="44970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a:solidFill>
                  <a:schemeClr val="tx1"/>
                </a:solidFill>
              </a:rPr>
              <a:t>An Orthoptist is someone who focuses on problems that affect both eyes.		</a:t>
            </a:r>
          </a:p>
          <a:p>
            <a:endParaRPr lang="en-US" sz="2800" dirty="0">
              <a:solidFill>
                <a:schemeClr val="tx1"/>
              </a:solidFill>
            </a:endParaRPr>
          </a:p>
          <a:p>
            <a:r>
              <a:rPr lang="en-US" sz="2800" dirty="0">
                <a:solidFill>
                  <a:schemeClr val="tx1"/>
                </a:solidFill>
              </a:rPr>
              <a:t>Educational path: Complete an undergraduate 4 year Bachelor’s degree and as well as 2 years of certified training (an Accredited Fellowship) from the American Orthoptist Council.</a:t>
            </a:r>
          </a:p>
          <a:p>
            <a:endParaRPr lang="en-US" sz="2800" dirty="0">
              <a:solidFill>
                <a:schemeClr val="tx1"/>
              </a:solidFill>
            </a:endParaRPr>
          </a:p>
          <a:p>
            <a:r>
              <a:rPr lang="en-US" sz="2800" dirty="0">
                <a:solidFill>
                  <a:schemeClr val="tx1"/>
                </a:solidFill>
              </a:rPr>
              <a:t>Median annual salary is $74,710</a:t>
            </a:r>
          </a:p>
          <a:p>
            <a:endParaRPr lang="en-US" sz="2800" dirty="0">
              <a:solidFill>
                <a:schemeClr val="tx1"/>
              </a:solidFill>
            </a:endParaRPr>
          </a:p>
          <a:p>
            <a:endParaRPr lang="en-US" sz="2400" dirty="0">
              <a:solidFill>
                <a:schemeClr val="tx1"/>
              </a:solidFill>
            </a:endParaRPr>
          </a:p>
          <a:p>
            <a:endParaRPr lang="en-US" sz="2400" dirty="0">
              <a:solidFill>
                <a:schemeClr val="tx1"/>
              </a:solidFill>
            </a:endParaRPr>
          </a:p>
        </p:txBody>
      </p:sp>
      <p:pic>
        <p:nvPicPr>
          <p:cNvPr id="10" name="Picture 9" descr="A picture containing drawing&#10;&#10;Description automatically generated">
            <a:extLst>
              <a:ext uri="{FF2B5EF4-FFF2-40B4-BE49-F238E27FC236}">
                <a16:creationId xmlns:a16="http://schemas.microsoft.com/office/drawing/2014/main" id="{4657BAF5-7C08-46D1-B715-3A8B68CCC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261" y="4261307"/>
            <a:ext cx="2962275" cy="1543050"/>
          </a:xfrm>
          <a:prstGeom prst="rect">
            <a:avLst/>
          </a:prstGeom>
        </p:spPr>
      </p:pic>
      <p:pic>
        <p:nvPicPr>
          <p:cNvPr id="16" name="Audio 15">
            <a:hlinkClick r:id="" action="ppaction://media"/>
            <a:extLst>
              <a:ext uri="{FF2B5EF4-FFF2-40B4-BE49-F238E27FC236}">
                <a16:creationId xmlns:a16="http://schemas.microsoft.com/office/drawing/2014/main" id="{9BC197DC-8C69-4662-8DE1-3352DFD3B1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9311832"/>
      </p:ext>
    </p:extLst>
  </p:cSld>
  <p:clrMapOvr>
    <a:masterClrMapping/>
  </p:clrMapOvr>
  <mc:AlternateContent xmlns:mc="http://schemas.openxmlformats.org/markup-compatibility/2006" xmlns:p14="http://schemas.microsoft.com/office/powerpoint/2010/main">
    <mc:Choice Requires="p14">
      <p:transition spd="slow" p14:dur="2000" advTm="64142"/>
    </mc:Choice>
    <mc:Fallback xmlns="">
      <p:transition spd="slow" advTm="6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488455" y="554224"/>
            <a:ext cx="11215089" cy="574955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200" y="807396"/>
            <a:ext cx="2815263" cy="2585323"/>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chemeClr val="accent1">
                    <a:lumMod val="50000"/>
                  </a:schemeClr>
                </a:solidFill>
                <a:effectLst>
                  <a:outerShdw dist="38100" dir="2640000" algn="bl" rotWithShape="0">
                    <a:schemeClr val="accent1"/>
                  </a:outerShdw>
                </a:effectLst>
              </a:rPr>
              <a:t>WHAT’S IN AN EYE?</a:t>
            </a:r>
            <a:endParaRPr lang="en-US" sz="54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p:txBody>
      </p:sp>
      <p:pic>
        <p:nvPicPr>
          <p:cNvPr id="11" name="Online Media 10" title="Human A&amp;amp;P:  Anatomy of the Eye">
            <a:hlinkClick r:id="" action="ppaction://media"/>
            <a:extLst>
              <a:ext uri="{FF2B5EF4-FFF2-40B4-BE49-F238E27FC236}">
                <a16:creationId xmlns:a16="http://schemas.microsoft.com/office/drawing/2014/main" id="{EF498389-C172-44FE-AE29-0D1F2571BA8B}"/>
              </a:ext>
            </a:extLst>
          </p:cNvPr>
          <p:cNvPicPr>
            <a:picLocks noGrp="1" noRot="1" noChangeAspect="1"/>
          </p:cNvPicPr>
          <p:nvPr>
            <p:ph idx="1"/>
            <a:videoFile r:link="rId1"/>
          </p:nvPr>
        </p:nvPicPr>
        <p:blipFill>
          <a:blip r:embed="rId6"/>
          <a:stretch>
            <a:fillRect/>
          </a:stretch>
        </p:blipFill>
        <p:spPr>
          <a:xfrm>
            <a:off x="4036979" y="1741251"/>
            <a:ext cx="6933305" cy="4277486"/>
          </a:xfrm>
          <a:prstGeom prst="rect">
            <a:avLst/>
          </a:prstGeom>
        </p:spPr>
      </p:pic>
      <p:pic>
        <p:nvPicPr>
          <p:cNvPr id="4" name="Audio 3">
            <a:hlinkClick r:id="" action="ppaction://media"/>
            <a:extLst>
              <a:ext uri="{FF2B5EF4-FFF2-40B4-BE49-F238E27FC236}">
                <a16:creationId xmlns:a16="http://schemas.microsoft.com/office/drawing/2014/main" id="{CE422FE1-40A4-422E-8505-63B23812B7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3804740"/>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D4F4-87D6-4B7A-89EB-9F13AC7A4CD8}"/>
              </a:ext>
            </a:extLst>
          </p:cNvPr>
          <p:cNvSpPr>
            <a:spLocks noGrp="1"/>
          </p:cNvSpPr>
          <p:nvPr>
            <p:ph type="title"/>
          </p:nvPr>
        </p:nvSpPr>
        <p:spPr>
          <a:xfrm>
            <a:off x="838200" y="1371919"/>
            <a:ext cx="10515600" cy="36933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Optometrist</a:t>
            </a:r>
          </a:p>
        </p:txBody>
      </p:sp>
      <p:sp>
        <p:nvSpPr>
          <p:cNvPr id="7" name="TextBox 6">
            <a:extLst>
              <a:ext uri="{FF2B5EF4-FFF2-40B4-BE49-F238E27FC236}">
                <a16:creationId xmlns:a16="http://schemas.microsoft.com/office/drawing/2014/main" id="{8FA864BE-CB03-40F2-A138-8DA1E860F669}"/>
              </a:ext>
            </a:extLst>
          </p:cNvPr>
          <p:cNvSpPr txBox="1"/>
          <p:nvPr/>
        </p:nvSpPr>
        <p:spPr>
          <a:xfrm>
            <a:off x="8190537" y="693073"/>
            <a:ext cx="2322286" cy="461665"/>
          </a:xfrm>
          <a:prstGeom prst="rect">
            <a:avLst/>
          </a:prstGeom>
          <a:noFill/>
        </p:spPr>
        <p:txBody>
          <a:bodyPr wrap="square" rtlCol="0">
            <a:spAutoFit/>
          </a:bodyPr>
          <a:lstStyle/>
          <a:p>
            <a:pPr algn="ctr"/>
            <a:r>
              <a:rPr lang="en-US" sz="2400" u="sng" dirty="0">
                <a:solidFill>
                  <a:schemeClr val="bg1"/>
                </a:solidFill>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BF639F12-C36A-4C17-B72D-38923D086C67}"/>
              </a:ext>
            </a:extLst>
          </p:cNvPr>
          <p:cNvSpPr txBox="1"/>
          <p:nvPr/>
        </p:nvSpPr>
        <p:spPr>
          <a:xfrm>
            <a:off x="7474321" y="3751962"/>
            <a:ext cx="4413781"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Bachelors degree (4 years)- most common biological science/natural science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optometry exam</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Start optometry school (~ 4years)</a:t>
            </a:r>
          </a:p>
          <a:p>
            <a:pPr marL="28575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endParaRPr>
          </a:p>
        </p:txBody>
      </p:sp>
      <p:sp>
        <p:nvSpPr>
          <p:cNvPr id="3" name="TextBox 2">
            <a:extLst>
              <a:ext uri="{FF2B5EF4-FFF2-40B4-BE49-F238E27FC236}">
                <a16:creationId xmlns:a16="http://schemas.microsoft.com/office/drawing/2014/main" id="{BED6B5C3-4984-47E0-A3E4-EB70B4B9A778}"/>
              </a:ext>
            </a:extLst>
          </p:cNvPr>
          <p:cNvSpPr txBox="1"/>
          <p:nvPr/>
        </p:nvSpPr>
        <p:spPr>
          <a:xfrm>
            <a:off x="498163" y="438953"/>
            <a:ext cx="11195674" cy="6035942"/>
          </a:xfrm>
          <a:prstGeom prst="rect">
            <a:avLst/>
          </a:prstGeom>
          <a:solidFill>
            <a:schemeClr val="accent5">
              <a:lumMod val="40000"/>
              <a:lumOff val="60000"/>
            </a:schemeClr>
          </a:solidFill>
          <a:ln>
            <a:solidFill>
              <a:schemeClr val="accent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C3FB2141-3E3A-4239-9E16-5190963CB458}"/>
              </a:ext>
            </a:extLst>
          </p:cNvPr>
          <p:cNvSpPr/>
          <p:nvPr/>
        </p:nvSpPr>
        <p:spPr>
          <a:xfrm>
            <a:off x="838199" y="807396"/>
            <a:ext cx="9869558"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 GLAUCOMA</a:t>
            </a:r>
          </a:p>
        </p:txBody>
      </p:sp>
      <p:sp>
        <p:nvSpPr>
          <p:cNvPr id="10" name="Content Placeholder 9">
            <a:extLst>
              <a:ext uri="{FF2B5EF4-FFF2-40B4-BE49-F238E27FC236}">
                <a16:creationId xmlns:a16="http://schemas.microsoft.com/office/drawing/2014/main" id="{DD976740-52E5-49AA-B59A-A5952C52F80B}"/>
              </a:ext>
            </a:extLst>
          </p:cNvPr>
          <p:cNvSpPr>
            <a:spLocks noGrp="1"/>
          </p:cNvSpPr>
          <p:nvPr>
            <p:ph idx="1"/>
          </p:nvPr>
        </p:nvSpPr>
        <p:spPr>
          <a:xfrm>
            <a:off x="838200" y="1741251"/>
            <a:ext cx="5847414" cy="4793327"/>
          </a:xfrm>
        </p:spPr>
        <p:txBody>
          <a:bodyPr>
            <a:normAutofit/>
          </a:bodyPr>
          <a:lstStyle/>
          <a:p>
            <a:pPr marL="45720" indent="0" algn="ctr">
              <a:buNone/>
            </a:pPr>
            <a:endParaRPr lang="en-US" sz="2400" b="1" dirty="0">
              <a:solidFill>
                <a:schemeClr val="tx1"/>
              </a:solidFill>
            </a:endParaRPr>
          </a:p>
          <a:p>
            <a:r>
              <a:rPr lang="en-US" dirty="0">
                <a:solidFill>
                  <a:schemeClr val="tx1"/>
                </a:solidFill>
              </a:rPr>
              <a:t>The leading cause of blindness although can be detected it in its early stages. </a:t>
            </a:r>
          </a:p>
          <a:p>
            <a:r>
              <a:rPr lang="en-US" dirty="0">
                <a:solidFill>
                  <a:schemeClr val="tx1"/>
                </a:solidFill>
              </a:rPr>
              <a:t>Caused by pressure that can destroy the optical nerve.</a:t>
            </a:r>
          </a:p>
          <a:p>
            <a:r>
              <a:rPr lang="en-US" dirty="0">
                <a:solidFill>
                  <a:schemeClr val="tx1"/>
                </a:solidFill>
              </a:rPr>
              <a:t>Our eye’s drainage system becomes blocked or narrowed.</a:t>
            </a:r>
          </a:p>
          <a:p>
            <a:r>
              <a:rPr lang="en-US" dirty="0">
                <a:solidFill>
                  <a:schemeClr val="tx1"/>
                </a:solidFill>
              </a:rPr>
              <a:t>Normally caused by aging.</a:t>
            </a:r>
          </a:p>
          <a:p>
            <a:endParaRPr lang="en-US" dirty="0"/>
          </a:p>
        </p:txBody>
      </p:sp>
      <p:pic>
        <p:nvPicPr>
          <p:cNvPr id="12" name="Picture 11" descr="A picture containing drawing, food, device&#10;&#10;Description automatically generated">
            <a:extLst>
              <a:ext uri="{FF2B5EF4-FFF2-40B4-BE49-F238E27FC236}">
                <a16:creationId xmlns:a16="http://schemas.microsoft.com/office/drawing/2014/main" id="{563DD935-A062-4EC7-9ED0-00CC57A352F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69070" y="1912911"/>
            <a:ext cx="4517141" cy="2970020"/>
          </a:xfrm>
          <a:prstGeom prst="rect">
            <a:avLst/>
          </a:prstGeom>
        </p:spPr>
      </p:pic>
      <p:pic>
        <p:nvPicPr>
          <p:cNvPr id="9" name="Audio 8">
            <a:hlinkClick r:id="" action="ppaction://media"/>
            <a:extLst>
              <a:ext uri="{FF2B5EF4-FFF2-40B4-BE49-F238E27FC236}">
                <a16:creationId xmlns:a16="http://schemas.microsoft.com/office/drawing/2014/main" id="{C98EAD7D-916A-4732-811B-F35245CE9A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8885715"/>
      </p:ext>
    </p:extLst>
  </p:cSld>
  <p:clrMapOvr>
    <a:masterClrMapping/>
  </p:clrMapOvr>
  <mc:AlternateContent xmlns:mc="http://schemas.openxmlformats.org/markup-compatibility/2006" xmlns:p14="http://schemas.microsoft.com/office/powerpoint/2010/main">
    <mc:Choice Requires="p14">
      <p:transition spd="slow" p14:dur="2000" advTm="48484"/>
    </mc:Choice>
    <mc:Fallback xmlns="">
      <p:transition spd="slow" advTm="4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903</TotalTime>
  <Words>1947</Words>
  <Application>Microsoft Macintosh PowerPoint</Application>
  <PresentationFormat>Widescreen</PresentationFormat>
  <Paragraphs>197</Paragraphs>
  <Slides>14</Slides>
  <Notes>10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Corbel</vt:lpstr>
      <vt:lpstr>Times New Roman</vt:lpstr>
      <vt:lpstr>Wingdings</vt:lpstr>
      <vt:lpstr>Basis</vt:lpstr>
      <vt:lpstr>CAREERS IN OPTICAL HEALTH</vt:lpstr>
      <vt:lpstr>PowerPoint Presentation</vt:lpstr>
      <vt:lpstr>PowerPoint Presentation</vt:lpstr>
      <vt:lpstr>Careers studying the eye!</vt:lpstr>
      <vt:lpstr>Careers studying the eye!</vt:lpstr>
      <vt:lpstr>Careers studying the eye!</vt:lpstr>
      <vt:lpstr>Careers studying the eye!</vt:lpstr>
      <vt:lpstr>Optometrist</vt:lpstr>
      <vt:lpstr>Optometrist</vt:lpstr>
      <vt:lpstr>Optometrist</vt:lpstr>
      <vt:lpstr>Optometrist</vt:lpstr>
      <vt:lpstr>Optometrist</vt:lpstr>
      <vt:lpstr>Optometrist</vt:lpstr>
      <vt:lpstr>Optometrist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 OPTICAL HEALTH</dc:title>
  <dc:creator>Julia Labahn</dc:creator>
  <cp:lastModifiedBy>Petra Gutierrez</cp:lastModifiedBy>
  <cp:revision>49</cp:revision>
  <dcterms:created xsi:type="dcterms:W3CDTF">2020-03-19T18:05:35Z</dcterms:created>
  <dcterms:modified xsi:type="dcterms:W3CDTF">2020-04-15T17:50:11Z</dcterms:modified>
</cp:coreProperties>
</file>