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20"/>
  </p:notesMasterIdLst>
  <p:sldIdLst>
    <p:sldId id="256" r:id="rId2"/>
    <p:sldId id="273" r:id="rId3"/>
    <p:sldId id="275" r:id="rId4"/>
    <p:sldId id="262" r:id="rId5"/>
    <p:sldId id="261" r:id="rId6"/>
    <p:sldId id="263" r:id="rId7"/>
    <p:sldId id="257" r:id="rId8"/>
    <p:sldId id="264" r:id="rId9"/>
    <p:sldId id="265" r:id="rId10"/>
    <p:sldId id="271" r:id="rId11"/>
    <p:sldId id="260" r:id="rId12"/>
    <p:sldId id="267" r:id="rId13"/>
    <p:sldId id="272" r:id="rId14"/>
    <p:sldId id="270" r:id="rId15"/>
    <p:sldId id="268" r:id="rId16"/>
    <p:sldId id="274" r:id="rId17"/>
    <p:sldId id="277" r:id="rId18"/>
    <p:sldId id="276"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4" autoAdjust="0"/>
    <p:restoredTop sz="94696"/>
  </p:normalViewPr>
  <p:slideViewPr>
    <p:cSldViewPr snapToGrid="0">
      <p:cViewPr varScale="1">
        <p:scale>
          <a:sx n="82" d="100"/>
          <a:sy n="82" d="100"/>
        </p:scale>
        <p:origin x="168"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F7B2B0-4FFE-43E0-BBF4-85B2C55D5F44}" type="doc">
      <dgm:prSet loTypeId="urn:microsoft.com/office/officeart/2009/layout/CirclePictureHierarchy" loCatId="hierarchy" qsTypeId="urn:microsoft.com/office/officeart/2005/8/quickstyle/simple4" qsCatId="simple" csTypeId="urn:microsoft.com/office/officeart/2005/8/colors/accent1_2" csCatId="accent1" phldr="1"/>
      <dgm:spPr/>
      <dgm:t>
        <a:bodyPr/>
        <a:lstStyle/>
        <a:p>
          <a:endParaRPr lang="en-US"/>
        </a:p>
      </dgm:t>
    </dgm:pt>
    <dgm:pt modelId="{1D01A408-6863-4A68-A189-967A99CE1A5A}">
      <dgm:prSet custT="1"/>
      <dgm:spPr>
        <a:solidFill>
          <a:schemeClr val="accent4">
            <a:lumMod val="60000"/>
            <a:lumOff val="40000"/>
          </a:schemeClr>
        </a:solidFill>
      </dgm:spPr>
      <dgm:t>
        <a:bodyPr/>
        <a:lstStyle/>
        <a:p>
          <a:pPr algn="ctr"/>
          <a:endParaRPr lang="en-US" sz="2800" dirty="0"/>
        </a:p>
        <a:p>
          <a:pPr algn="ctr"/>
          <a:r>
            <a:rPr lang="en-US" sz="3200" dirty="0"/>
            <a:t>SURGEON</a:t>
          </a:r>
        </a:p>
        <a:p>
          <a:pPr algn="ctr"/>
          <a:endParaRPr lang="en-US" sz="2800" dirty="0"/>
        </a:p>
      </dgm:t>
    </dgm:pt>
    <dgm:pt modelId="{D54E3B62-80A5-428E-875A-3A786928DB26}" type="parTrans" cxnId="{4C7B8AC6-FD0D-4A1A-8BD4-EB440F1C6120}">
      <dgm:prSet/>
      <dgm:spPr/>
      <dgm:t>
        <a:bodyPr/>
        <a:lstStyle/>
        <a:p>
          <a:endParaRPr lang="en-US"/>
        </a:p>
      </dgm:t>
    </dgm:pt>
    <dgm:pt modelId="{FBD00E68-6017-4627-87B3-B1ADA1C4CE6F}" type="sibTrans" cxnId="{4C7B8AC6-FD0D-4A1A-8BD4-EB440F1C6120}">
      <dgm:prSet/>
      <dgm:spPr/>
      <dgm:t>
        <a:bodyPr/>
        <a:lstStyle/>
        <a:p>
          <a:endParaRPr lang="en-US"/>
        </a:p>
      </dgm:t>
    </dgm:pt>
    <dgm:pt modelId="{D7FF316A-1254-403B-BA7F-494ED3BD6407}" type="pres">
      <dgm:prSet presAssocID="{D4F7B2B0-4FFE-43E0-BBF4-85B2C55D5F44}" presName="hierChild1" presStyleCnt="0">
        <dgm:presLayoutVars>
          <dgm:chPref val="1"/>
          <dgm:dir/>
          <dgm:animOne val="branch"/>
          <dgm:animLvl val="lvl"/>
          <dgm:resizeHandles/>
        </dgm:presLayoutVars>
      </dgm:prSet>
      <dgm:spPr/>
    </dgm:pt>
    <dgm:pt modelId="{429F5128-52AA-417F-A2D4-B4C405E950B3}" type="pres">
      <dgm:prSet presAssocID="{1D01A408-6863-4A68-A189-967A99CE1A5A}" presName="hierRoot1" presStyleCnt="0"/>
      <dgm:spPr/>
    </dgm:pt>
    <dgm:pt modelId="{EC8BDB82-1B5C-4B0F-8189-F8ED5D484727}" type="pres">
      <dgm:prSet presAssocID="{1D01A408-6863-4A68-A189-967A99CE1A5A}" presName="composite" presStyleCnt="0"/>
      <dgm:spPr/>
    </dgm:pt>
    <dgm:pt modelId="{A0BCEC0C-BF14-4BA7-B97E-45376BF10C1E}" type="pres">
      <dgm:prSet presAssocID="{1D01A408-6863-4A68-A189-967A99CE1A5A}" presName="image" presStyleLbl="node0" presStyleIdx="0" presStyleCnt="1" custScaleX="67251" custScaleY="78511" custLinFactNeighborX="8229" custLinFactNeighborY="-2149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1DF572BF-A979-4F9C-9E23-03318BBD3CFE}" type="pres">
      <dgm:prSet presAssocID="{1D01A408-6863-4A68-A189-967A99CE1A5A}" presName="text" presStyleLbl="revTx" presStyleIdx="0" presStyleCnt="1" custScaleX="100689" custScaleY="44826" custLinFactNeighborX="42683" custLinFactNeighborY="-924">
        <dgm:presLayoutVars>
          <dgm:chPref val="3"/>
        </dgm:presLayoutVars>
      </dgm:prSet>
      <dgm:spPr/>
    </dgm:pt>
    <dgm:pt modelId="{BB283A01-40E3-490A-811A-AEB227BADE07}" type="pres">
      <dgm:prSet presAssocID="{1D01A408-6863-4A68-A189-967A99CE1A5A}" presName="hierChild2" presStyleCnt="0"/>
      <dgm:spPr/>
    </dgm:pt>
  </dgm:ptLst>
  <dgm:cxnLst>
    <dgm:cxn modelId="{34DE1413-90E0-4A66-87DC-3C0599BFBB39}" type="presOf" srcId="{1D01A408-6863-4A68-A189-967A99CE1A5A}" destId="{1DF572BF-A979-4F9C-9E23-03318BBD3CFE}" srcOrd="0" destOrd="0" presId="urn:microsoft.com/office/officeart/2009/layout/CirclePictureHierarchy"/>
    <dgm:cxn modelId="{747F09BD-9A0B-4B62-AB82-F3A4A9220854}" type="presOf" srcId="{D4F7B2B0-4FFE-43E0-BBF4-85B2C55D5F44}" destId="{D7FF316A-1254-403B-BA7F-494ED3BD6407}" srcOrd="0" destOrd="0" presId="urn:microsoft.com/office/officeart/2009/layout/CirclePictureHierarchy"/>
    <dgm:cxn modelId="{4C7B8AC6-FD0D-4A1A-8BD4-EB440F1C6120}" srcId="{D4F7B2B0-4FFE-43E0-BBF4-85B2C55D5F44}" destId="{1D01A408-6863-4A68-A189-967A99CE1A5A}" srcOrd="0" destOrd="0" parTransId="{D54E3B62-80A5-428E-875A-3A786928DB26}" sibTransId="{FBD00E68-6017-4627-87B3-B1ADA1C4CE6F}"/>
    <dgm:cxn modelId="{AA034C3D-CD5F-48DE-8313-3FA1BBC86A10}" type="presParOf" srcId="{D7FF316A-1254-403B-BA7F-494ED3BD6407}" destId="{429F5128-52AA-417F-A2D4-B4C405E950B3}" srcOrd="0" destOrd="0" presId="urn:microsoft.com/office/officeart/2009/layout/CirclePictureHierarchy"/>
    <dgm:cxn modelId="{1F4AF68B-8C43-424D-A1F8-EAFF7BAAFCA8}" type="presParOf" srcId="{429F5128-52AA-417F-A2D4-B4C405E950B3}" destId="{EC8BDB82-1B5C-4B0F-8189-F8ED5D484727}" srcOrd="0" destOrd="0" presId="urn:microsoft.com/office/officeart/2009/layout/CirclePictureHierarchy"/>
    <dgm:cxn modelId="{06E1C3BB-0B41-4690-A30F-89E774D138BD}" type="presParOf" srcId="{EC8BDB82-1B5C-4B0F-8189-F8ED5D484727}" destId="{A0BCEC0C-BF14-4BA7-B97E-45376BF10C1E}" srcOrd="0" destOrd="0" presId="urn:microsoft.com/office/officeart/2009/layout/CirclePictureHierarchy"/>
    <dgm:cxn modelId="{1BFD70CE-8EB2-413D-9FF8-485F905AF774}" type="presParOf" srcId="{EC8BDB82-1B5C-4B0F-8189-F8ED5D484727}" destId="{1DF572BF-A979-4F9C-9E23-03318BBD3CFE}" srcOrd="1" destOrd="0" presId="urn:microsoft.com/office/officeart/2009/layout/CirclePictureHierarchy"/>
    <dgm:cxn modelId="{1D174F52-AE79-486C-8B4A-14ACE7534551}" type="presParOf" srcId="{429F5128-52AA-417F-A2D4-B4C405E950B3}" destId="{BB283A01-40E3-490A-811A-AEB227BADE07}" srcOrd="1" destOrd="0" presId="urn:microsoft.com/office/officeart/2009/layout/CirclePicture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F7B2B0-4FFE-43E0-BBF4-85B2C55D5F44}" type="doc">
      <dgm:prSet loTypeId="urn:microsoft.com/office/officeart/2009/layout/CirclePictureHierarchy" loCatId="hierarchy" qsTypeId="urn:microsoft.com/office/officeart/2005/8/quickstyle/simple4" qsCatId="simple" csTypeId="urn:microsoft.com/office/officeart/2005/8/colors/accent1_2" csCatId="accent1" phldr="1"/>
      <dgm:spPr/>
      <dgm:t>
        <a:bodyPr/>
        <a:lstStyle/>
        <a:p>
          <a:endParaRPr lang="en-US"/>
        </a:p>
      </dgm:t>
    </dgm:pt>
    <dgm:pt modelId="{1D01A408-6863-4A68-A189-967A99CE1A5A}">
      <dgm:prSet custT="1"/>
      <dgm:spPr>
        <a:solidFill>
          <a:schemeClr val="accent4">
            <a:lumMod val="60000"/>
            <a:lumOff val="40000"/>
          </a:schemeClr>
        </a:solidFill>
      </dgm:spPr>
      <dgm:t>
        <a:bodyPr/>
        <a:lstStyle/>
        <a:p>
          <a:pPr algn="ctr"/>
          <a:r>
            <a:rPr lang="en-US" sz="3200" dirty="0"/>
            <a:t>Orthopedic Surgeon Education</a:t>
          </a:r>
        </a:p>
      </dgm:t>
    </dgm:pt>
    <dgm:pt modelId="{D54E3B62-80A5-428E-875A-3A786928DB26}" type="parTrans" cxnId="{4C7B8AC6-FD0D-4A1A-8BD4-EB440F1C6120}">
      <dgm:prSet/>
      <dgm:spPr/>
      <dgm:t>
        <a:bodyPr/>
        <a:lstStyle/>
        <a:p>
          <a:endParaRPr lang="en-US"/>
        </a:p>
      </dgm:t>
    </dgm:pt>
    <dgm:pt modelId="{FBD00E68-6017-4627-87B3-B1ADA1C4CE6F}" type="sibTrans" cxnId="{4C7B8AC6-FD0D-4A1A-8BD4-EB440F1C6120}">
      <dgm:prSet/>
      <dgm:spPr/>
      <dgm:t>
        <a:bodyPr/>
        <a:lstStyle/>
        <a:p>
          <a:endParaRPr lang="en-US"/>
        </a:p>
      </dgm:t>
    </dgm:pt>
    <dgm:pt modelId="{D7FF316A-1254-403B-BA7F-494ED3BD6407}" type="pres">
      <dgm:prSet presAssocID="{D4F7B2B0-4FFE-43E0-BBF4-85B2C55D5F44}" presName="hierChild1" presStyleCnt="0">
        <dgm:presLayoutVars>
          <dgm:chPref val="1"/>
          <dgm:dir/>
          <dgm:animOne val="branch"/>
          <dgm:animLvl val="lvl"/>
          <dgm:resizeHandles/>
        </dgm:presLayoutVars>
      </dgm:prSet>
      <dgm:spPr/>
    </dgm:pt>
    <dgm:pt modelId="{429F5128-52AA-417F-A2D4-B4C405E950B3}" type="pres">
      <dgm:prSet presAssocID="{1D01A408-6863-4A68-A189-967A99CE1A5A}" presName="hierRoot1" presStyleCnt="0"/>
      <dgm:spPr/>
    </dgm:pt>
    <dgm:pt modelId="{EC8BDB82-1B5C-4B0F-8189-F8ED5D484727}" type="pres">
      <dgm:prSet presAssocID="{1D01A408-6863-4A68-A189-967A99CE1A5A}" presName="composite" presStyleCnt="0"/>
      <dgm:spPr/>
    </dgm:pt>
    <dgm:pt modelId="{A0BCEC0C-BF14-4BA7-B97E-45376BF10C1E}" type="pres">
      <dgm:prSet presAssocID="{1D01A408-6863-4A68-A189-967A99CE1A5A}" presName="image" presStyleLbl="node0" presStyleIdx="0" presStyleCnt="1" custScaleX="105147" custLinFactNeighborX="-72626" custLinFactNeighborY="-672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1DF572BF-A979-4F9C-9E23-03318BBD3CFE}" type="pres">
      <dgm:prSet presAssocID="{1D01A408-6863-4A68-A189-967A99CE1A5A}" presName="text" presStyleLbl="revTx" presStyleIdx="0" presStyleCnt="1" custScaleX="241660" custScaleY="77501" custLinFactNeighborX="42002" custLinFactNeighborY="5173">
        <dgm:presLayoutVars>
          <dgm:chPref val="3"/>
        </dgm:presLayoutVars>
      </dgm:prSet>
      <dgm:spPr/>
    </dgm:pt>
    <dgm:pt modelId="{BB283A01-40E3-490A-811A-AEB227BADE07}" type="pres">
      <dgm:prSet presAssocID="{1D01A408-6863-4A68-A189-967A99CE1A5A}" presName="hierChild2" presStyleCnt="0"/>
      <dgm:spPr/>
    </dgm:pt>
  </dgm:ptLst>
  <dgm:cxnLst>
    <dgm:cxn modelId="{34DE1413-90E0-4A66-87DC-3C0599BFBB39}" type="presOf" srcId="{1D01A408-6863-4A68-A189-967A99CE1A5A}" destId="{1DF572BF-A979-4F9C-9E23-03318BBD3CFE}" srcOrd="0" destOrd="0" presId="urn:microsoft.com/office/officeart/2009/layout/CirclePictureHierarchy"/>
    <dgm:cxn modelId="{747F09BD-9A0B-4B62-AB82-F3A4A9220854}" type="presOf" srcId="{D4F7B2B0-4FFE-43E0-BBF4-85B2C55D5F44}" destId="{D7FF316A-1254-403B-BA7F-494ED3BD6407}" srcOrd="0" destOrd="0" presId="urn:microsoft.com/office/officeart/2009/layout/CirclePictureHierarchy"/>
    <dgm:cxn modelId="{4C7B8AC6-FD0D-4A1A-8BD4-EB440F1C6120}" srcId="{D4F7B2B0-4FFE-43E0-BBF4-85B2C55D5F44}" destId="{1D01A408-6863-4A68-A189-967A99CE1A5A}" srcOrd="0" destOrd="0" parTransId="{D54E3B62-80A5-428E-875A-3A786928DB26}" sibTransId="{FBD00E68-6017-4627-87B3-B1ADA1C4CE6F}"/>
    <dgm:cxn modelId="{AA034C3D-CD5F-48DE-8313-3FA1BBC86A10}" type="presParOf" srcId="{D7FF316A-1254-403B-BA7F-494ED3BD6407}" destId="{429F5128-52AA-417F-A2D4-B4C405E950B3}" srcOrd="0" destOrd="0" presId="urn:microsoft.com/office/officeart/2009/layout/CirclePictureHierarchy"/>
    <dgm:cxn modelId="{1F4AF68B-8C43-424D-A1F8-EAFF7BAAFCA8}" type="presParOf" srcId="{429F5128-52AA-417F-A2D4-B4C405E950B3}" destId="{EC8BDB82-1B5C-4B0F-8189-F8ED5D484727}" srcOrd="0" destOrd="0" presId="urn:microsoft.com/office/officeart/2009/layout/CirclePictureHierarchy"/>
    <dgm:cxn modelId="{06E1C3BB-0B41-4690-A30F-89E774D138BD}" type="presParOf" srcId="{EC8BDB82-1B5C-4B0F-8189-F8ED5D484727}" destId="{A0BCEC0C-BF14-4BA7-B97E-45376BF10C1E}" srcOrd="0" destOrd="0" presId="urn:microsoft.com/office/officeart/2009/layout/CirclePictureHierarchy"/>
    <dgm:cxn modelId="{1BFD70CE-8EB2-413D-9FF8-485F905AF774}" type="presParOf" srcId="{EC8BDB82-1B5C-4B0F-8189-F8ED5D484727}" destId="{1DF572BF-A979-4F9C-9E23-03318BBD3CFE}" srcOrd="1" destOrd="0" presId="urn:microsoft.com/office/officeart/2009/layout/CirclePictureHierarchy"/>
    <dgm:cxn modelId="{1D174F52-AE79-486C-8B4A-14ACE7534551}" type="presParOf" srcId="{429F5128-52AA-417F-A2D4-B4C405E950B3}" destId="{BB283A01-40E3-490A-811A-AEB227BADE07}" srcOrd="1" destOrd="0" presId="urn:microsoft.com/office/officeart/2009/layout/CirclePicture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70B453-430A-45DD-BF8E-7705FD903CA3}"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90452B98-73CA-4780-8C4E-734B9C181770}">
      <dgm:prSet custT="1"/>
      <dgm:spPr/>
      <dgm:t>
        <a:bodyPr/>
        <a:lstStyle/>
        <a:p>
          <a:pPr algn="ctr">
            <a:lnSpc>
              <a:spcPct val="100000"/>
            </a:lnSpc>
          </a:pPr>
          <a:r>
            <a:rPr lang="en-US" sz="2000" dirty="0"/>
            <a:t>Registered Nurse (RN) Associates degree – 2 year Associate’s degree + license</a:t>
          </a:r>
        </a:p>
      </dgm:t>
    </dgm:pt>
    <dgm:pt modelId="{19530B4E-45AD-4CB2-9B20-98D075113848}" type="parTrans" cxnId="{6E73507A-E053-4C5F-9568-70850BDF256D}">
      <dgm:prSet/>
      <dgm:spPr/>
      <dgm:t>
        <a:bodyPr/>
        <a:lstStyle/>
        <a:p>
          <a:endParaRPr lang="en-US"/>
        </a:p>
      </dgm:t>
    </dgm:pt>
    <dgm:pt modelId="{24D5F85F-8B15-4F69-9099-7CF68899F4E2}" type="sibTrans" cxnId="{6E73507A-E053-4C5F-9568-70850BDF256D}">
      <dgm:prSet/>
      <dgm:spPr/>
      <dgm:t>
        <a:bodyPr/>
        <a:lstStyle/>
        <a:p>
          <a:endParaRPr lang="en-US"/>
        </a:p>
      </dgm:t>
    </dgm:pt>
    <dgm:pt modelId="{7EB9F927-BAE6-419F-B177-7A32BF2F41FD}">
      <dgm:prSet custT="1"/>
      <dgm:spPr/>
      <dgm:t>
        <a:bodyPr/>
        <a:lstStyle/>
        <a:p>
          <a:pPr algn="ctr"/>
          <a:r>
            <a:rPr lang="en-US" sz="2000" dirty="0"/>
            <a:t>Median Annual Salary is $75,510</a:t>
          </a:r>
        </a:p>
      </dgm:t>
    </dgm:pt>
    <dgm:pt modelId="{E5F46B14-B3F6-454D-8356-B596CD5658D1}" type="parTrans" cxnId="{F2118F0C-FB6E-4B1A-818C-7FC81D224013}">
      <dgm:prSet/>
      <dgm:spPr/>
      <dgm:t>
        <a:bodyPr/>
        <a:lstStyle/>
        <a:p>
          <a:endParaRPr lang="en-US"/>
        </a:p>
      </dgm:t>
    </dgm:pt>
    <dgm:pt modelId="{E6D8DCAB-A52A-49FF-9FA9-D925F74653E7}" type="sibTrans" cxnId="{F2118F0C-FB6E-4B1A-818C-7FC81D224013}">
      <dgm:prSet/>
      <dgm:spPr/>
      <dgm:t>
        <a:bodyPr/>
        <a:lstStyle/>
        <a:p>
          <a:endParaRPr lang="en-US"/>
        </a:p>
      </dgm:t>
    </dgm:pt>
    <dgm:pt modelId="{42DAB8EE-73D4-4E6E-A251-772604C70074}">
      <dgm:prSet custT="1"/>
      <dgm:spPr/>
      <dgm:t>
        <a:bodyPr/>
        <a:lstStyle/>
        <a:p>
          <a:pPr algn="ctr">
            <a:lnSpc>
              <a:spcPct val="100000"/>
            </a:lnSpc>
          </a:pPr>
          <a:r>
            <a:rPr lang="en-US" sz="2000" dirty="0"/>
            <a:t>Registered Nurse (RN) Bachelors or Masters degree – 4 – 6 years + license</a:t>
          </a:r>
        </a:p>
      </dgm:t>
    </dgm:pt>
    <dgm:pt modelId="{C7469720-2862-43B2-B3E7-8178F19A523C}" type="parTrans" cxnId="{D0293617-8091-4FF2-B5E0-870FDC9C68EF}">
      <dgm:prSet/>
      <dgm:spPr/>
      <dgm:t>
        <a:bodyPr/>
        <a:lstStyle/>
        <a:p>
          <a:endParaRPr lang="en-US"/>
        </a:p>
      </dgm:t>
    </dgm:pt>
    <dgm:pt modelId="{C78579D2-4FE9-40F3-9DA5-A63CB358AC97}" type="sibTrans" cxnId="{D0293617-8091-4FF2-B5E0-870FDC9C68EF}">
      <dgm:prSet/>
      <dgm:spPr/>
      <dgm:t>
        <a:bodyPr/>
        <a:lstStyle/>
        <a:p>
          <a:endParaRPr lang="en-US"/>
        </a:p>
      </dgm:t>
    </dgm:pt>
    <dgm:pt modelId="{F95725FD-9665-4F7B-9370-30A75552B5BE}">
      <dgm:prSet custT="1"/>
      <dgm:spPr/>
      <dgm:t>
        <a:bodyPr/>
        <a:lstStyle/>
        <a:p>
          <a:pPr algn="ctr"/>
          <a:r>
            <a:rPr lang="en-US" sz="2000" dirty="0"/>
            <a:t>Median Annual Salary $96,953</a:t>
          </a:r>
        </a:p>
      </dgm:t>
    </dgm:pt>
    <dgm:pt modelId="{F973E4F9-317B-4DF6-86FD-ACED0064BA39}" type="parTrans" cxnId="{C4341322-F469-4E45-82A3-9410EF518558}">
      <dgm:prSet/>
      <dgm:spPr/>
      <dgm:t>
        <a:bodyPr/>
        <a:lstStyle/>
        <a:p>
          <a:endParaRPr lang="en-US"/>
        </a:p>
      </dgm:t>
    </dgm:pt>
    <dgm:pt modelId="{AE76DA55-C47D-419B-A400-3715E161C521}" type="sibTrans" cxnId="{C4341322-F469-4E45-82A3-9410EF518558}">
      <dgm:prSet/>
      <dgm:spPr/>
      <dgm:t>
        <a:bodyPr/>
        <a:lstStyle/>
        <a:p>
          <a:endParaRPr lang="en-US"/>
        </a:p>
      </dgm:t>
    </dgm:pt>
    <dgm:pt modelId="{227BA3CE-0CA3-4A4E-8F91-84F6188E57FF}">
      <dgm:prSet custT="1"/>
      <dgm:spPr/>
      <dgm:t>
        <a:bodyPr/>
        <a:lstStyle/>
        <a:p>
          <a:pPr algn="ctr">
            <a:lnSpc>
              <a:spcPct val="100000"/>
            </a:lnSpc>
          </a:pPr>
          <a:r>
            <a:rPr lang="en-US" sz="2000" dirty="0"/>
            <a:t>Advanced Practice Nurse – Advanced education and training</a:t>
          </a:r>
        </a:p>
        <a:p>
          <a:pPr algn="ctr">
            <a:lnSpc>
              <a:spcPct val="100000"/>
            </a:lnSpc>
          </a:pPr>
          <a:r>
            <a:rPr lang="en-US" sz="2000" dirty="0"/>
            <a:t>Median Annual Salary $100K +</a:t>
          </a:r>
        </a:p>
      </dgm:t>
    </dgm:pt>
    <dgm:pt modelId="{4862EA7E-25D1-4CE5-9E3D-2B199AEE2F8C}" type="parTrans" cxnId="{D901A1A6-FF63-4704-A2F1-DFD1642438E4}">
      <dgm:prSet/>
      <dgm:spPr/>
      <dgm:t>
        <a:bodyPr/>
        <a:lstStyle/>
        <a:p>
          <a:endParaRPr lang="en-US"/>
        </a:p>
      </dgm:t>
    </dgm:pt>
    <dgm:pt modelId="{851D4665-0B19-4C54-99AF-D97813222AB5}" type="sibTrans" cxnId="{D901A1A6-FF63-4704-A2F1-DFD1642438E4}">
      <dgm:prSet/>
      <dgm:spPr/>
      <dgm:t>
        <a:bodyPr/>
        <a:lstStyle/>
        <a:p>
          <a:endParaRPr lang="en-US"/>
        </a:p>
      </dgm:t>
    </dgm:pt>
    <dgm:pt modelId="{E9468341-96E1-42F0-9197-E94FEDE09F80}">
      <dgm:prSet custT="1"/>
      <dgm:spPr/>
      <dgm:t>
        <a:bodyPr/>
        <a:lstStyle/>
        <a:p>
          <a:pPr algn="ctr">
            <a:lnSpc>
              <a:spcPct val="100000"/>
            </a:lnSpc>
          </a:pPr>
          <a:r>
            <a:rPr lang="en-US" sz="2000" dirty="0"/>
            <a:t>Licensed Vocational Nurse (LVN) Licensed Practical Nurse (LPN) – 1-2 year program at a community college + license </a:t>
          </a:r>
        </a:p>
      </dgm:t>
    </dgm:pt>
    <dgm:pt modelId="{2F91FADD-91A5-40D3-B6B1-B432411E379B}" type="sibTrans" cxnId="{2B61C33F-5C19-44D6-A164-F4F3809BAC5C}">
      <dgm:prSet/>
      <dgm:spPr/>
      <dgm:t>
        <a:bodyPr/>
        <a:lstStyle/>
        <a:p>
          <a:endParaRPr lang="en-US"/>
        </a:p>
      </dgm:t>
    </dgm:pt>
    <dgm:pt modelId="{43FB7C56-B762-46E7-8EB5-A2452FE923ED}" type="parTrans" cxnId="{2B61C33F-5C19-44D6-A164-F4F3809BAC5C}">
      <dgm:prSet/>
      <dgm:spPr/>
      <dgm:t>
        <a:bodyPr/>
        <a:lstStyle/>
        <a:p>
          <a:endParaRPr lang="en-US"/>
        </a:p>
      </dgm:t>
    </dgm:pt>
    <dgm:pt modelId="{40B675E3-D97D-46C9-A39F-7B07E30B00A6}">
      <dgm:prSet custT="1"/>
      <dgm:spPr/>
      <dgm:t>
        <a:bodyPr/>
        <a:lstStyle/>
        <a:p>
          <a:pPr algn="ctr"/>
          <a:r>
            <a:rPr lang="en-US" sz="2000" dirty="0"/>
            <a:t>Median Annual Salary is $53,240</a:t>
          </a:r>
        </a:p>
      </dgm:t>
    </dgm:pt>
    <dgm:pt modelId="{CEEB9E98-5376-4F7B-A735-95D001DF5FE1}" type="sibTrans" cxnId="{DA86CF31-21FA-43D8-A505-567AD269362E}">
      <dgm:prSet/>
      <dgm:spPr/>
      <dgm:t>
        <a:bodyPr/>
        <a:lstStyle/>
        <a:p>
          <a:endParaRPr lang="en-US"/>
        </a:p>
      </dgm:t>
    </dgm:pt>
    <dgm:pt modelId="{313F8A60-6C0B-4DB2-A886-751ABAB1442D}" type="parTrans" cxnId="{DA86CF31-21FA-43D8-A505-567AD269362E}">
      <dgm:prSet/>
      <dgm:spPr/>
      <dgm:t>
        <a:bodyPr/>
        <a:lstStyle/>
        <a:p>
          <a:endParaRPr lang="en-US"/>
        </a:p>
      </dgm:t>
    </dgm:pt>
    <dgm:pt modelId="{A97D1692-9E36-4889-80DD-B2427BFFDD02}" type="pres">
      <dgm:prSet presAssocID="{C770B453-430A-45DD-BF8E-7705FD903CA3}" presName="diagram" presStyleCnt="0">
        <dgm:presLayoutVars>
          <dgm:dir/>
          <dgm:resizeHandles val="exact"/>
        </dgm:presLayoutVars>
      </dgm:prSet>
      <dgm:spPr/>
    </dgm:pt>
    <dgm:pt modelId="{F2AF45E1-37C8-401B-BFE1-2F4DD740EF3C}" type="pres">
      <dgm:prSet presAssocID="{E9468341-96E1-42F0-9197-E94FEDE09F80}" presName="node" presStyleLbl="node1" presStyleIdx="0" presStyleCnt="4" custScaleX="74114" custScaleY="120102" custLinFactNeighborX="2155" custLinFactNeighborY="-15334">
        <dgm:presLayoutVars>
          <dgm:bulletEnabled val="1"/>
        </dgm:presLayoutVars>
      </dgm:prSet>
      <dgm:spPr/>
    </dgm:pt>
    <dgm:pt modelId="{624B1AEF-9FB7-45AA-8AF3-A2D83AFFE936}" type="pres">
      <dgm:prSet presAssocID="{2F91FADD-91A5-40D3-B6B1-B432411E379B}" presName="sibTrans" presStyleCnt="0"/>
      <dgm:spPr/>
    </dgm:pt>
    <dgm:pt modelId="{F5BA991D-2F8B-47F8-A2F6-AF3EA74C49EF}" type="pres">
      <dgm:prSet presAssocID="{90452B98-73CA-4780-8C4E-734B9C181770}" presName="node" presStyleLbl="node1" presStyleIdx="1" presStyleCnt="4" custScaleX="72769" custScaleY="111431" custLinFactNeighborX="-1803" custLinFactNeighborY="-3544">
        <dgm:presLayoutVars>
          <dgm:bulletEnabled val="1"/>
        </dgm:presLayoutVars>
      </dgm:prSet>
      <dgm:spPr/>
    </dgm:pt>
    <dgm:pt modelId="{42CFD927-206B-4BE9-8C42-9F8C8295373F}" type="pres">
      <dgm:prSet presAssocID="{24D5F85F-8B15-4F69-9099-7CF68899F4E2}" presName="sibTrans" presStyleCnt="0"/>
      <dgm:spPr/>
    </dgm:pt>
    <dgm:pt modelId="{19719DD3-4A41-4F36-B854-892A4F9568F8}" type="pres">
      <dgm:prSet presAssocID="{42DAB8EE-73D4-4E6E-A251-772604C70074}" presName="node" presStyleLbl="node1" presStyleIdx="2" presStyleCnt="4" custScaleX="66974" custScaleY="112378" custLinFactNeighborX="-6524" custLinFactNeighborY="10963">
        <dgm:presLayoutVars>
          <dgm:bulletEnabled val="1"/>
        </dgm:presLayoutVars>
      </dgm:prSet>
      <dgm:spPr/>
    </dgm:pt>
    <dgm:pt modelId="{083B0DBD-2AD1-467E-8B6F-52E427971C32}" type="pres">
      <dgm:prSet presAssocID="{C78579D2-4FE9-40F3-9DA5-A63CB358AC97}" presName="sibTrans" presStyleCnt="0"/>
      <dgm:spPr/>
    </dgm:pt>
    <dgm:pt modelId="{A330B251-1039-4B34-BB7B-6AAA4F6AD21E}" type="pres">
      <dgm:prSet presAssocID="{227BA3CE-0CA3-4A4E-8F91-84F6188E57FF}" presName="node" presStyleLbl="node1" presStyleIdx="3" presStyleCnt="4" custScaleX="71109" custScaleY="116158" custLinFactNeighborX="-6118" custLinFactNeighborY="29878">
        <dgm:presLayoutVars>
          <dgm:bulletEnabled val="1"/>
        </dgm:presLayoutVars>
      </dgm:prSet>
      <dgm:spPr/>
    </dgm:pt>
  </dgm:ptLst>
  <dgm:cxnLst>
    <dgm:cxn modelId="{702F2E00-8436-466D-831E-F49F260D4375}" type="presOf" srcId="{7EB9F927-BAE6-419F-B177-7A32BF2F41FD}" destId="{F5BA991D-2F8B-47F8-A2F6-AF3EA74C49EF}" srcOrd="0" destOrd="1" presId="urn:microsoft.com/office/officeart/2005/8/layout/default"/>
    <dgm:cxn modelId="{F2118F0C-FB6E-4B1A-818C-7FC81D224013}" srcId="{90452B98-73CA-4780-8C4E-734B9C181770}" destId="{7EB9F927-BAE6-419F-B177-7A32BF2F41FD}" srcOrd="0" destOrd="0" parTransId="{E5F46B14-B3F6-454D-8356-B596CD5658D1}" sibTransId="{E6D8DCAB-A52A-49FF-9FA9-D925F74653E7}"/>
    <dgm:cxn modelId="{D0293617-8091-4FF2-B5E0-870FDC9C68EF}" srcId="{C770B453-430A-45DD-BF8E-7705FD903CA3}" destId="{42DAB8EE-73D4-4E6E-A251-772604C70074}" srcOrd="2" destOrd="0" parTransId="{C7469720-2862-43B2-B3E7-8178F19A523C}" sibTransId="{C78579D2-4FE9-40F3-9DA5-A63CB358AC97}"/>
    <dgm:cxn modelId="{C4341322-F469-4E45-82A3-9410EF518558}" srcId="{42DAB8EE-73D4-4E6E-A251-772604C70074}" destId="{F95725FD-9665-4F7B-9370-30A75552B5BE}" srcOrd="0" destOrd="0" parTransId="{F973E4F9-317B-4DF6-86FD-ACED0064BA39}" sibTransId="{AE76DA55-C47D-419B-A400-3715E161C521}"/>
    <dgm:cxn modelId="{DA86CF31-21FA-43D8-A505-567AD269362E}" srcId="{E9468341-96E1-42F0-9197-E94FEDE09F80}" destId="{40B675E3-D97D-46C9-A39F-7B07E30B00A6}" srcOrd="0" destOrd="0" parTransId="{313F8A60-6C0B-4DB2-A886-751ABAB1442D}" sibTransId="{CEEB9E98-5376-4F7B-A735-95D001DF5FE1}"/>
    <dgm:cxn modelId="{2B61C33F-5C19-44D6-A164-F4F3809BAC5C}" srcId="{C770B453-430A-45DD-BF8E-7705FD903CA3}" destId="{E9468341-96E1-42F0-9197-E94FEDE09F80}" srcOrd="0" destOrd="0" parTransId="{43FB7C56-B762-46E7-8EB5-A2452FE923ED}" sibTransId="{2F91FADD-91A5-40D3-B6B1-B432411E379B}"/>
    <dgm:cxn modelId="{4D67F94F-8DE6-40DB-A57E-6AC28E0005CB}" type="presOf" srcId="{90452B98-73CA-4780-8C4E-734B9C181770}" destId="{F5BA991D-2F8B-47F8-A2F6-AF3EA74C49EF}" srcOrd="0" destOrd="0" presId="urn:microsoft.com/office/officeart/2005/8/layout/default"/>
    <dgm:cxn modelId="{41D0B85A-2CDC-4027-9EC6-7B1D4681F85E}" type="presOf" srcId="{E9468341-96E1-42F0-9197-E94FEDE09F80}" destId="{F2AF45E1-37C8-401B-BFE1-2F4DD740EF3C}" srcOrd="0" destOrd="0" presId="urn:microsoft.com/office/officeart/2005/8/layout/default"/>
    <dgm:cxn modelId="{25038669-E88D-4142-A0C3-38FE11A10DBA}" type="presOf" srcId="{40B675E3-D97D-46C9-A39F-7B07E30B00A6}" destId="{F2AF45E1-37C8-401B-BFE1-2F4DD740EF3C}" srcOrd="0" destOrd="1" presId="urn:microsoft.com/office/officeart/2005/8/layout/default"/>
    <dgm:cxn modelId="{6E73507A-E053-4C5F-9568-70850BDF256D}" srcId="{C770B453-430A-45DD-BF8E-7705FD903CA3}" destId="{90452B98-73CA-4780-8C4E-734B9C181770}" srcOrd="1" destOrd="0" parTransId="{19530B4E-45AD-4CB2-9B20-98D075113848}" sibTransId="{24D5F85F-8B15-4F69-9099-7CF68899F4E2}"/>
    <dgm:cxn modelId="{D901A1A6-FF63-4704-A2F1-DFD1642438E4}" srcId="{C770B453-430A-45DD-BF8E-7705FD903CA3}" destId="{227BA3CE-0CA3-4A4E-8F91-84F6188E57FF}" srcOrd="3" destOrd="0" parTransId="{4862EA7E-25D1-4CE5-9E3D-2B199AEE2F8C}" sibTransId="{851D4665-0B19-4C54-99AF-D97813222AB5}"/>
    <dgm:cxn modelId="{CD3C19BD-EE51-4F4B-9281-BF96C7B930C4}" type="presOf" srcId="{227BA3CE-0CA3-4A4E-8F91-84F6188E57FF}" destId="{A330B251-1039-4B34-BB7B-6AAA4F6AD21E}" srcOrd="0" destOrd="0" presId="urn:microsoft.com/office/officeart/2005/8/layout/default"/>
    <dgm:cxn modelId="{D85D67C2-048E-405A-B32E-60D323842364}" type="presOf" srcId="{C770B453-430A-45DD-BF8E-7705FD903CA3}" destId="{A97D1692-9E36-4889-80DD-B2427BFFDD02}" srcOrd="0" destOrd="0" presId="urn:microsoft.com/office/officeart/2005/8/layout/default"/>
    <dgm:cxn modelId="{035CA5C2-E96E-4737-A0A1-E4D43F1BABB3}" type="presOf" srcId="{42DAB8EE-73D4-4E6E-A251-772604C70074}" destId="{19719DD3-4A41-4F36-B854-892A4F9568F8}" srcOrd="0" destOrd="0" presId="urn:microsoft.com/office/officeart/2005/8/layout/default"/>
    <dgm:cxn modelId="{5A450EDF-CEC4-43F2-8638-0510962A987B}" type="presOf" srcId="{F95725FD-9665-4F7B-9370-30A75552B5BE}" destId="{19719DD3-4A41-4F36-B854-892A4F9568F8}" srcOrd="0" destOrd="1" presId="urn:microsoft.com/office/officeart/2005/8/layout/default"/>
    <dgm:cxn modelId="{558E2254-7A7A-4929-AF9E-8C9CD9988D18}" type="presParOf" srcId="{A97D1692-9E36-4889-80DD-B2427BFFDD02}" destId="{F2AF45E1-37C8-401B-BFE1-2F4DD740EF3C}" srcOrd="0" destOrd="0" presId="urn:microsoft.com/office/officeart/2005/8/layout/default"/>
    <dgm:cxn modelId="{1251FEE8-7967-48C4-BF28-914BBA7F5D39}" type="presParOf" srcId="{A97D1692-9E36-4889-80DD-B2427BFFDD02}" destId="{624B1AEF-9FB7-45AA-8AF3-A2D83AFFE936}" srcOrd="1" destOrd="0" presId="urn:microsoft.com/office/officeart/2005/8/layout/default"/>
    <dgm:cxn modelId="{3E6098B2-0E72-427C-B6CC-8EEB90B1CF59}" type="presParOf" srcId="{A97D1692-9E36-4889-80DD-B2427BFFDD02}" destId="{F5BA991D-2F8B-47F8-A2F6-AF3EA74C49EF}" srcOrd="2" destOrd="0" presId="urn:microsoft.com/office/officeart/2005/8/layout/default"/>
    <dgm:cxn modelId="{FD8B6E86-B1DD-4EEF-A223-9EACA5F356D7}" type="presParOf" srcId="{A97D1692-9E36-4889-80DD-B2427BFFDD02}" destId="{42CFD927-206B-4BE9-8C42-9F8C8295373F}" srcOrd="3" destOrd="0" presId="urn:microsoft.com/office/officeart/2005/8/layout/default"/>
    <dgm:cxn modelId="{70DC597C-7F4C-4748-A3E5-3C41B514C61F}" type="presParOf" srcId="{A97D1692-9E36-4889-80DD-B2427BFFDD02}" destId="{19719DD3-4A41-4F36-B854-892A4F9568F8}" srcOrd="4" destOrd="0" presId="urn:microsoft.com/office/officeart/2005/8/layout/default"/>
    <dgm:cxn modelId="{F188A81D-B053-4794-976E-F13D3B6251E4}" type="presParOf" srcId="{A97D1692-9E36-4889-80DD-B2427BFFDD02}" destId="{083B0DBD-2AD1-467E-8B6F-52E427971C32}" srcOrd="5" destOrd="0" presId="urn:microsoft.com/office/officeart/2005/8/layout/default"/>
    <dgm:cxn modelId="{CBA3498F-9EB1-4550-8186-84F1B5C25AC2}" type="presParOf" srcId="{A97D1692-9E36-4889-80DD-B2427BFFDD02}" destId="{A330B251-1039-4B34-BB7B-6AAA4F6AD21E}"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CEC0C-BF14-4BA7-B97E-45376BF10C1E}">
      <dsp:nvSpPr>
        <dsp:cNvPr id="0" name=""/>
        <dsp:cNvSpPr/>
      </dsp:nvSpPr>
      <dsp:spPr>
        <a:xfrm>
          <a:off x="289679" y="0"/>
          <a:ext cx="1196632" cy="1396987"/>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DF572BF-A979-4F9C-9E23-03318BBD3CFE}">
      <dsp:nvSpPr>
        <dsp:cNvPr id="0" name=""/>
        <dsp:cNvSpPr/>
      </dsp:nvSpPr>
      <dsp:spPr>
        <a:xfrm>
          <a:off x="1765311" y="436361"/>
          <a:ext cx="2687418" cy="797612"/>
        </a:xfrm>
        <a:prstGeom prst="rect">
          <a:avLst/>
        </a:prstGeom>
        <a:solidFill>
          <a:schemeClr val="accent4">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r>
            <a:rPr lang="en-US" sz="3200" kern="1200" dirty="0"/>
            <a:t>SURGEON</a:t>
          </a:r>
        </a:p>
        <a:p>
          <a:pPr marL="0" lvl="0" indent="0" algn="ctr" defTabSz="1244600">
            <a:lnSpc>
              <a:spcPct val="90000"/>
            </a:lnSpc>
            <a:spcBef>
              <a:spcPct val="0"/>
            </a:spcBef>
            <a:spcAft>
              <a:spcPct val="35000"/>
            </a:spcAft>
            <a:buNone/>
          </a:pPr>
          <a:endParaRPr lang="en-US" sz="2800" kern="1200" dirty="0"/>
        </a:p>
      </dsp:txBody>
      <dsp:txXfrm>
        <a:off x="1765311" y="436361"/>
        <a:ext cx="2687418" cy="797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CEC0C-BF14-4BA7-B97E-45376BF10C1E}">
      <dsp:nvSpPr>
        <dsp:cNvPr id="0" name=""/>
        <dsp:cNvSpPr/>
      </dsp:nvSpPr>
      <dsp:spPr>
        <a:xfrm>
          <a:off x="271240" y="0"/>
          <a:ext cx="1061932" cy="100995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DF572BF-A979-4F9C-9E23-03318BBD3CFE}">
      <dsp:nvSpPr>
        <dsp:cNvPr id="0" name=""/>
        <dsp:cNvSpPr/>
      </dsp:nvSpPr>
      <dsp:spPr>
        <a:xfrm>
          <a:off x="1603945" y="163359"/>
          <a:ext cx="3660968" cy="782721"/>
        </a:xfrm>
        <a:prstGeom prst="rect">
          <a:avLst/>
        </a:prstGeom>
        <a:solidFill>
          <a:schemeClr val="accent4">
            <a:lumMod val="60000"/>
            <a:lumOff val="4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Orthopedic Surgeon Education</a:t>
          </a:r>
        </a:p>
      </dsp:txBody>
      <dsp:txXfrm>
        <a:off x="1603945" y="163359"/>
        <a:ext cx="3660968" cy="7827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F45E1-37C8-401B-BFE1-2F4DD740EF3C}">
      <dsp:nvSpPr>
        <dsp:cNvPr id="0" name=""/>
        <dsp:cNvSpPr/>
      </dsp:nvSpPr>
      <dsp:spPr>
        <a:xfrm>
          <a:off x="75599" y="177886"/>
          <a:ext cx="2534751" cy="2464543"/>
        </a:xfrm>
        <a:prstGeom prst="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100000"/>
            </a:lnSpc>
            <a:spcBef>
              <a:spcPct val="0"/>
            </a:spcBef>
            <a:spcAft>
              <a:spcPct val="35000"/>
            </a:spcAft>
            <a:buNone/>
          </a:pPr>
          <a:r>
            <a:rPr lang="en-US" sz="2000" kern="1200" dirty="0"/>
            <a:t>Licensed Vocational Nurse (LVN) Licensed Practical Nurse (LPN) – 1-2 year program at a community college + license </a:t>
          </a:r>
        </a:p>
        <a:p>
          <a:pPr marL="228600" lvl="1" indent="-228600" algn="ctr" defTabSz="889000">
            <a:lnSpc>
              <a:spcPct val="90000"/>
            </a:lnSpc>
            <a:spcBef>
              <a:spcPct val="0"/>
            </a:spcBef>
            <a:spcAft>
              <a:spcPct val="15000"/>
            </a:spcAft>
            <a:buChar char="•"/>
          </a:pPr>
          <a:r>
            <a:rPr lang="en-US" sz="2000" kern="1200" dirty="0"/>
            <a:t>Median Annual Salary is $53,240</a:t>
          </a:r>
        </a:p>
      </dsp:txBody>
      <dsp:txXfrm>
        <a:off x="75599" y="177886"/>
        <a:ext cx="2534751" cy="2464543"/>
      </dsp:txXfrm>
    </dsp:sp>
    <dsp:sp modelId="{F5BA991D-2F8B-47F8-A2F6-AF3EA74C49EF}">
      <dsp:nvSpPr>
        <dsp:cNvPr id="0" name=""/>
        <dsp:cNvSpPr/>
      </dsp:nvSpPr>
      <dsp:spPr>
        <a:xfrm>
          <a:off x="2816991" y="508788"/>
          <a:ext cx="2488751" cy="2286611"/>
        </a:xfrm>
        <a:prstGeom prst="rect">
          <a:avLst/>
        </a:prstGeom>
        <a:gradFill rotWithShape="0">
          <a:gsLst>
            <a:gs pos="0">
              <a:schemeClr val="accent2">
                <a:hueOff val="-1130992"/>
                <a:satOff val="3728"/>
                <a:lumOff val="3987"/>
                <a:alphaOff val="0"/>
                <a:tint val="98000"/>
                <a:satMod val="110000"/>
                <a:lumMod val="104000"/>
              </a:schemeClr>
            </a:gs>
            <a:gs pos="69000">
              <a:schemeClr val="accent2">
                <a:hueOff val="-1130992"/>
                <a:satOff val="3728"/>
                <a:lumOff val="3987"/>
                <a:alphaOff val="0"/>
                <a:shade val="88000"/>
                <a:satMod val="130000"/>
                <a:lumMod val="92000"/>
              </a:schemeClr>
            </a:gs>
            <a:gs pos="100000">
              <a:schemeClr val="accent2">
                <a:hueOff val="-1130992"/>
                <a:satOff val="3728"/>
                <a:lumOff val="398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100000"/>
            </a:lnSpc>
            <a:spcBef>
              <a:spcPct val="0"/>
            </a:spcBef>
            <a:spcAft>
              <a:spcPct val="35000"/>
            </a:spcAft>
            <a:buNone/>
          </a:pPr>
          <a:r>
            <a:rPr lang="en-US" sz="2000" kern="1200" dirty="0"/>
            <a:t>Registered Nurse (RN) Associates degree – 2 year Associate’s degree + license</a:t>
          </a:r>
        </a:p>
        <a:p>
          <a:pPr marL="228600" lvl="1" indent="-228600" algn="ctr" defTabSz="889000">
            <a:lnSpc>
              <a:spcPct val="90000"/>
            </a:lnSpc>
            <a:spcBef>
              <a:spcPct val="0"/>
            </a:spcBef>
            <a:spcAft>
              <a:spcPct val="15000"/>
            </a:spcAft>
            <a:buChar char="•"/>
          </a:pPr>
          <a:r>
            <a:rPr lang="en-US" sz="2000" kern="1200" dirty="0"/>
            <a:t>Median Annual Salary is $75,510</a:t>
          </a:r>
        </a:p>
      </dsp:txBody>
      <dsp:txXfrm>
        <a:off x="2816991" y="508788"/>
        <a:ext cx="2488751" cy="2286611"/>
      </dsp:txXfrm>
    </dsp:sp>
    <dsp:sp modelId="{19719DD3-4A41-4F36-B854-892A4F9568F8}">
      <dsp:nvSpPr>
        <dsp:cNvPr id="0" name=""/>
        <dsp:cNvSpPr/>
      </dsp:nvSpPr>
      <dsp:spPr>
        <a:xfrm>
          <a:off x="5486287" y="796762"/>
          <a:ext cx="2290558" cy="2306044"/>
        </a:xfrm>
        <a:prstGeom prst="rect">
          <a:avLst/>
        </a:prstGeom>
        <a:gradFill rotWithShape="0">
          <a:gsLst>
            <a:gs pos="0">
              <a:schemeClr val="accent2">
                <a:hueOff val="-2261984"/>
                <a:satOff val="7457"/>
                <a:lumOff val="7974"/>
                <a:alphaOff val="0"/>
                <a:tint val="98000"/>
                <a:satMod val="110000"/>
                <a:lumMod val="104000"/>
              </a:schemeClr>
            </a:gs>
            <a:gs pos="69000">
              <a:schemeClr val="accent2">
                <a:hueOff val="-2261984"/>
                <a:satOff val="7457"/>
                <a:lumOff val="7974"/>
                <a:alphaOff val="0"/>
                <a:shade val="88000"/>
                <a:satMod val="130000"/>
                <a:lumMod val="92000"/>
              </a:schemeClr>
            </a:gs>
            <a:gs pos="100000">
              <a:schemeClr val="accent2">
                <a:hueOff val="-2261984"/>
                <a:satOff val="7457"/>
                <a:lumOff val="797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889000">
            <a:lnSpc>
              <a:spcPct val="100000"/>
            </a:lnSpc>
            <a:spcBef>
              <a:spcPct val="0"/>
            </a:spcBef>
            <a:spcAft>
              <a:spcPct val="35000"/>
            </a:spcAft>
            <a:buNone/>
          </a:pPr>
          <a:r>
            <a:rPr lang="en-US" sz="2000" kern="1200" dirty="0"/>
            <a:t>Registered Nurse (RN) Bachelors or Masters degree – 4 – 6 years + license</a:t>
          </a:r>
        </a:p>
        <a:p>
          <a:pPr marL="228600" lvl="1" indent="-228600" algn="ctr" defTabSz="889000">
            <a:lnSpc>
              <a:spcPct val="90000"/>
            </a:lnSpc>
            <a:spcBef>
              <a:spcPct val="0"/>
            </a:spcBef>
            <a:spcAft>
              <a:spcPct val="15000"/>
            </a:spcAft>
            <a:buChar char="•"/>
          </a:pPr>
          <a:r>
            <a:rPr lang="en-US" sz="2000" kern="1200" dirty="0"/>
            <a:t>Median Annual Salary $96,953</a:t>
          </a:r>
        </a:p>
      </dsp:txBody>
      <dsp:txXfrm>
        <a:off x="5486287" y="796762"/>
        <a:ext cx="2290558" cy="2306044"/>
      </dsp:txXfrm>
    </dsp:sp>
    <dsp:sp modelId="{A330B251-1039-4B34-BB7B-6AAA4F6AD21E}">
      <dsp:nvSpPr>
        <dsp:cNvPr id="0" name=""/>
        <dsp:cNvSpPr/>
      </dsp:nvSpPr>
      <dsp:spPr>
        <a:xfrm>
          <a:off x="8132738" y="1066026"/>
          <a:ext cx="2431977" cy="2383611"/>
        </a:xfrm>
        <a:prstGeom prst="rect">
          <a:avLst/>
        </a:prstGeom>
        <a:gradFill rotWithShape="0">
          <a:gsLst>
            <a:gs pos="0">
              <a:schemeClr val="accent2">
                <a:hueOff val="-3392975"/>
                <a:satOff val="11185"/>
                <a:lumOff val="11961"/>
                <a:alphaOff val="0"/>
                <a:tint val="98000"/>
                <a:satMod val="110000"/>
                <a:lumMod val="104000"/>
              </a:schemeClr>
            </a:gs>
            <a:gs pos="69000">
              <a:schemeClr val="accent2">
                <a:hueOff val="-3392975"/>
                <a:satOff val="11185"/>
                <a:lumOff val="11961"/>
                <a:alphaOff val="0"/>
                <a:shade val="88000"/>
                <a:satMod val="130000"/>
                <a:lumMod val="92000"/>
              </a:schemeClr>
            </a:gs>
            <a:gs pos="100000">
              <a:schemeClr val="accent2">
                <a:hueOff val="-3392975"/>
                <a:satOff val="11185"/>
                <a:lumOff val="1196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ct val="35000"/>
            </a:spcAft>
            <a:buNone/>
          </a:pPr>
          <a:r>
            <a:rPr lang="en-US" sz="2000" kern="1200" dirty="0"/>
            <a:t>Advanced Practice Nurse – Advanced education and training</a:t>
          </a:r>
        </a:p>
        <a:p>
          <a:pPr marL="0" lvl="0" indent="0" algn="ctr" defTabSz="889000">
            <a:lnSpc>
              <a:spcPct val="100000"/>
            </a:lnSpc>
            <a:spcBef>
              <a:spcPct val="0"/>
            </a:spcBef>
            <a:spcAft>
              <a:spcPct val="35000"/>
            </a:spcAft>
            <a:buNone/>
          </a:pPr>
          <a:r>
            <a:rPr lang="en-US" sz="2000" kern="1200" dirty="0"/>
            <a:t>Median Annual Salary $100K +</a:t>
          </a:r>
        </a:p>
      </dsp:txBody>
      <dsp:txXfrm>
        <a:off x="8132738" y="1066026"/>
        <a:ext cx="2431977" cy="2383611"/>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0BAB5-F291-4A78-8B78-A2C095443A3E}" type="datetimeFigureOut">
              <a:rPr lang="en-US" smtClean="0"/>
              <a:t>4/17/20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DF9DF-20E3-4097-8F91-521E7E051C7A}" type="slidenum">
              <a:rPr lang="en-US" smtClean="0"/>
              <a:t>‹#›</a:t>
            </a:fld>
            <a:endParaRPr lang="en-US" dirty="0"/>
          </a:p>
        </p:txBody>
      </p:sp>
    </p:spTree>
    <p:extLst>
      <p:ext uri="{BB962C8B-B14F-4D97-AF65-F5344CB8AC3E}">
        <p14:creationId xmlns:p14="http://schemas.microsoft.com/office/powerpoint/2010/main" val="2569991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teach a basic overview of the medical field of Orthopedics, Orthopedic educational pathways and careers, be informed about the history of Orthopedic Nursing and basic skills and competencies for success in an Orthopedics career and a solid foundation for those who are going on to pursue advanced degrees in Orthopedics.</a:t>
            </a:r>
          </a:p>
        </p:txBody>
      </p:sp>
      <p:sp>
        <p:nvSpPr>
          <p:cNvPr id="4" name="Slide Number Placeholder 3"/>
          <p:cNvSpPr>
            <a:spLocks noGrp="1"/>
          </p:cNvSpPr>
          <p:nvPr>
            <p:ph type="sldNum" sz="quarter" idx="5"/>
          </p:nvPr>
        </p:nvSpPr>
        <p:spPr/>
        <p:txBody>
          <a:bodyPr/>
          <a:lstStyle/>
          <a:p>
            <a:fld id="{5B6DF9DF-20E3-4097-8F91-521E7E051C7A}" type="slidenum">
              <a:rPr lang="en-US" smtClean="0"/>
              <a:t>2</a:t>
            </a:fld>
            <a:endParaRPr lang="en-US" dirty="0"/>
          </a:p>
        </p:txBody>
      </p:sp>
    </p:spTree>
    <p:extLst>
      <p:ext uri="{BB962C8B-B14F-4D97-AF65-F5344CB8AC3E}">
        <p14:creationId xmlns:p14="http://schemas.microsoft.com/office/powerpoint/2010/main" val="3448182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is either on the job or training in a school approved by the National Association of Orthopedic Technologists.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Ortho Tech’s assist Ortho Surgeon’s in the practice of medicine and Ortho Nurse’s in the care of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6DF9DF-20E3-4097-8F91-521E7E051C7A}" type="slidenum">
              <a:rPr lang="en-US" smtClean="0"/>
              <a:t>12</a:t>
            </a:fld>
            <a:endParaRPr lang="en-US" dirty="0"/>
          </a:p>
        </p:txBody>
      </p:sp>
    </p:spTree>
    <p:extLst>
      <p:ext uri="{BB962C8B-B14F-4D97-AF65-F5344CB8AC3E}">
        <p14:creationId xmlns:p14="http://schemas.microsoft.com/office/powerpoint/2010/main" val="225719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Traditionally, a physician’s job has been focusing solely on direct patient contact and care. Physician's across the country are turning to Medical Scribe services to relieve the documentation overload. When Electronic Health Record (EHR) created an overload of documentation it slowed physicians down and pulled them away from actual patient care.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Medical Scribe is essentially a physician’s assistant in gathering information and documentation. This career choice is an excellent opportunity for a pre-med, medical student or Physician’s Assistant to collaborate one-on-one with a physician and gain experience and exposure to real medicine in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become a Medical Scribe one needs to have a high school diploma and knowledge of medical terminology. Each physician has their own requirements when hiring a Medical Scribe. One may want an employee with some college experience and others may require training or a certificate.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6DF9DF-20E3-4097-8F91-521E7E051C7A}" type="slidenum">
              <a:rPr lang="en-US" smtClean="0"/>
              <a:t>13</a:t>
            </a:fld>
            <a:endParaRPr lang="en-US" dirty="0"/>
          </a:p>
        </p:txBody>
      </p:sp>
    </p:spTree>
    <p:extLst>
      <p:ext uri="{BB962C8B-B14F-4D97-AF65-F5344CB8AC3E}">
        <p14:creationId xmlns:p14="http://schemas.microsoft.com/office/powerpoint/2010/main" val="3033773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person who lives an active lifestyle and participates in an active activity such as running, swimming, or a recreational sport can use Sports Medicine.</a:t>
            </a:r>
          </a:p>
          <a:p>
            <a:endParaRPr lang="en-US" dirty="0"/>
          </a:p>
          <a:p>
            <a:r>
              <a:rPr lang="en-US" dirty="0"/>
              <a:t>Sports medicine is not just about rehabilitation. Preventative care and nutrition are imperative areas as well.</a:t>
            </a:r>
          </a:p>
          <a:p>
            <a:endParaRPr lang="en-US" dirty="0"/>
          </a:p>
          <a:p>
            <a:r>
              <a:rPr lang="en-US" dirty="0"/>
              <a:t>Rehabilitation focuses on helping the body recover from optimal functionality so it can perform the way it’s supposed to.</a:t>
            </a:r>
          </a:p>
          <a:p>
            <a:endParaRPr lang="en-US" dirty="0"/>
          </a:p>
          <a:p>
            <a:r>
              <a:rPr lang="en-US" dirty="0"/>
              <a:t>Preventative care focuses on teaching patients about safety and what precautions to take when exercising and being active.</a:t>
            </a:r>
          </a:p>
          <a:p>
            <a:endParaRPr lang="en-US" dirty="0"/>
          </a:p>
          <a:p>
            <a:r>
              <a:rPr lang="en-US" dirty="0"/>
              <a:t>Preventing an injury or illness keeps the body healthy and let’s people participate in their sport or activity longer.</a:t>
            </a:r>
          </a:p>
          <a:p>
            <a:endParaRPr lang="en-US" dirty="0"/>
          </a:p>
          <a:p>
            <a:endParaRPr lang="en-US" dirty="0"/>
          </a:p>
        </p:txBody>
      </p:sp>
      <p:sp>
        <p:nvSpPr>
          <p:cNvPr id="4" name="Slide Number Placeholder 3"/>
          <p:cNvSpPr>
            <a:spLocks noGrp="1"/>
          </p:cNvSpPr>
          <p:nvPr>
            <p:ph type="sldNum" sz="quarter" idx="5"/>
          </p:nvPr>
        </p:nvSpPr>
        <p:spPr/>
        <p:txBody>
          <a:bodyPr/>
          <a:lstStyle/>
          <a:p>
            <a:fld id="{5B6DF9DF-20E3-4097-8F91-521E7E051C7A}" type="slidenum">
              <a:rPr lang="en-US" smtClean="0"/>
              <a:t>14</a:t>
            </a:fld>
            <a:endParaRPr lang="en-US" dirty="0"/>
          </a:p>
        </p:txBody>
      </p:sp>
    </p:spTree>
    <p:extLst>
      <p:ext uri="{BB962C8B-B14F-4D97-AF65-F5344CB8AC3E}">
        <p14:creationId xmlns:p14="http://schemas.microsoft.com/office/powerpoint/2010/main" val="3512277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Patient-centered care involves listening to, informing and involving patients of their care. This provides individual patients respect and value in all clinical decisions.</a:t>
            </a:r>
          </a:p>
        </p:txBody>
      </p:sp>
      <p:sp>
        <p:nvSpPr>
          <p:cNvPr id="4" name="Slide Number Placeholder 3"/>
          <p:cNvSpPr>
            <a:spLocks noGrp="1"/>
          </p:cNvSpPr>
          <p:nvPr>
            <p:ph type="sldNum" sz="quarter" idx="5"/>
          </p:nvPr>
        </p:nvSpPr>
        <p:spPr/>
        <p:txBody>
          <a:bodyPr/>
          <a:lstStyle/>
          <a:p>
            <a:fld id="{5B6DF9DF-20E3-4097-8F91-521E7E051C7A}" type="slidenum">
              <a:rPr lang="en-US" smtClean="0"/>
              <a:t>15</a:t>
            </a:fld>
            <a:endParaRPr lang="en-US" dirty="0"/>
          </a:p>
        </p:txBody>
      </p:sp>
    </p:spTree>
    <p:extLst>
      <p:ext uri="{BB962C8B-B14F-4D97-AF65-F5344CB8AC3E}">
        <p14:creationId xmlns:p14="http://schemas.microsoft.com/office/powerpoint/2010/main" val="332522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teach a basic overview of the medical field of Orthopedics, Orthopedic educational pathways and careers, be informed about the history of Orthopedic Nursing and basic skills and competencies for success in an Orthopedics career and a solid foundation for those who are going on to pursue advanced degrees in Orthopedics.</a:t>
            </a:r>
          </a:p>
        </p:txBody>
      </p:sp>
      <p:sp>
        <p:nvSpPr>
          <p:cNvPr id="4" name="Slide Number Placeholder 3"/>
          <p:cNvSpPr>
            <a:spLocks noGrp="1"/>
          </p:cNvSpPr>
          <p:nvPr>
            <p:ph type="sldNum" sz="quarter" idx="5"/>
          </p:nvPr>
        </p:nvSpPr>
        <p:spPr/>
        <p:txBody>
          <a:bodyPr/>
          <a:lstStyle/>
          <a:p>
            <a:fld id="{5B6DF9DF-20E3-4097-8F91-521E7E051C7A}" type="slidenum">
              <a:rPr lang="en-US" smtClean="0"/>
              <a:t>3</a:t>
            </a:fld>
            <a:endParaRPr lang="en-US" dirty="0"/>
          </a:p>
        </p:txBody>
      </p:sp>
    </p:spTree>
    <p:extLst>
      <p:ext uri="{BB962C8B-B14F-4D97-AF65-F5344CB8AC3E}">
        <p14:creationId xmlns:p14="http://schemas.microsoft.com/office/powerpoint/2010/main" val="382124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includes taking care of the bones, joints, muscles, tendons, ligaments, and nerves that make the framework of our bodies that allow you to move, work and be active.</a:t>
            </a:r>
          </a:p>
          <a:p>
            <a:endParaRPr lang="en-US" dirty="0"/>
          </a:p>
          <a:p>
            <a:r>
              <a:rPr lang="en-US" dirty="0"/>
              <a:t>The human foot has 26 bones, 33 joints and more than 100 muscles, tendons and ligaments.</a:t>
            </a:r>
          </a:p>
          <a:p>
            <a:r>
              <a:rPr lang="en-US" dirty="0"/>
              <a:t>The human hand is made up of 27 distinct bones.</a:t>
            </a:r>
          </a:p>
          <a:p>
            <a:r>
              <a:rPr lang="en-US" dirty="0"/>
              <a:t>The human spine I comprised of 33 vertebrae. </a:t>
            </a:r>
          </a:p>
          <a:p>
            <a:r>
              <a:rPr lang="en-US" dirty="0"/>
              <a:t>The field of Orthopedics treats them all.</a:t>
            </a:r>
          </a:p>
          <a:p>
            <a:endParaRPr lang="en-US" dirty="0"/>
          </a:p>
          <a:p>
            <a:r>
              <a:rPr lang="en-US" dirty="0"/>
              <a:t>Once an injury or condition develops, it can be difficult to fix.</a:t>
            </a:r>
          </a:p>
          <a:p>
            <a:endParaRPr lang="en-US" dirty="0"/>
          </a:p>
          <a:p>
            <a:r>
              <a:rPr lang="en-US" dirty="0"/>
              <a:t>While a lot of musculoskeletal issues can be cured or controlled, there are a lot of health conditions that can last for several years or last a lifetime.  If we learn to prevent injuries, we can save time, energy, money and most importantly the ability to physically do the things we love.</a:t>
            </a:r>
          </a:p>
        </p:txBody>
      </p:sp>
      <p:sp>
        <p:nvSpPr>
          <p:cNvPr id="4" name="Slide Number Placeholder 3"/>
          <p:cNvSpPr>
            <a:spLocks noGrp="1"/>
          </p:cNvSpPr>
          <p:nvPr>
            <p:ph type="sldNum" sz="quarter" idx="5"/>
          </p:nvPr>
        </p:nvSpPr>
        <p:spPr/>
        <p:txBody>
          <a:bodyPr/>
          <a:lstStyle/>
          <a:p>
            <a:fld id="{5B6DF9DF-20E3-4097-8F91-521E7E051C7A}" type="slidenum">
              <a:rPr lang="en-US" smtClean="0"/>
              <a:t>4</a:t>
            </a:fld>
            <a:endParaRPr lang="en-US" dirty="0"/>
          </a:p>
        </p:txBody>
      </p:sp>
    </p:spTree>
    <p:extLst>
      <p:ext uri="{BB962C8B-B14F-4D97-AF65-F5344CB8AC3E}">
        <p14:creationId xmlns:p14="http://schemas.microsoft.com/office/powerpoint/2010/main" val="3794056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Orthopedic Surgeon’s treat fractures, dislocations, torn ligaments, tendon injuries, back pain, congenital deformities and arthritis.</a:t>
            </a:r>
          </a:p>
          <a:p>
            <a:endParaRPr lang="en-US" dirty="0"/>
          </a:p>
          <a:p>
            <a:r>
              <a:rPr lang="en-US" dirty="0"/>
              <a:t>Research shows that there will be a shortage of Orthopedic Surgeons in the near future. Approximately 15% of Orthopedic Physicians are under 40 years old and approximately 1/3 are over 60 years old. There is a call for pre-med, medical students and physicians to enter this field to accommodate the needs of our country.</a:t>
            </a:r>
          </a:p>
          <a:p>
            <a:endParaRPr lang="en-US" dirty="0"/>
          </a:p>
          <a:p>
            <a:r>
              <a:rPr lang="en-US" dirty="0"/>
              <a:t>The number one reason for seeing an Orthopedic Surgeon in the U.S. is knee pain.</a:t>
            </a:r>
          </a:p>
          <a:p>
            <a:r>
              <a:rPr lang="en-US" dirty="0"/>
              <a:t>90% of knee replacement patients experience a significant reduction in pain. 85% of artificial knees still function 20 years after surgery.</a:t>
            </a:r>
          </a:p>
          <a:p>
            <a:endParaRPr lang="en-US" dirty="0"/>
          </a:p>
          <a:p>
            <a:r>
              <a:rPr lang="en-US" dirty="0"/>
              <a:t>Approximately 500,000 knee replacements and more than 175,000 hip replacements are performed annually in the U.S. and those numbers are on the rise.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B6DF9DF-20E3-4097-8F91-521E7E051C7A}" type="slidenum">
              <a:rPr lang="en-US" smtClean="0"/>
              <a:t>5</a:t>
            </a:fld>
            <a:endParaRPr lang="en-US" dirty="0"/>
          </a:p>
        </p:txBody>
      </p:sp>
    </p:spTree>
    <p:extLst>
      <p:ext uri="{BB962C8B-B14F-4D97-AF65-F5344CB8AC3E}">
        <p14:creationId xmlns:p14="http://schemas.microsoft.com/office/powerpoint/2010/main" val="26643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Orthopedic Surgeon’s must be licensed to practice and most are board certified.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two medical schools in the state of Oregon which are Oregon Health &amp; Science University (MD) in Portland and Western University Comp-NW (DO) in Lebanon.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programs require the physician to spend several years in general surgery before moving to the practice of Orthopedic surgery.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B6DF9DF-20E3-4097-8F91-521E7E051C7A}" type="slidenum">
              <a:rPr lang="en-US" smtClean="0"/>
              <a:t>6</a:t>
            </a:fld>
            <a:endParaRPr lang="en-US" dirty="0"/>
          </a:p>
        </p:txBody>
      </p:sp>
    </p:spTree>
    <p:extLst>
      <p:ext uri="{BB962C8B-B14F-4D97-AF65-F5344CB8AC3E}">
        <p14:creationId xmlns:p14="http://schemas.microsoft.com/office/powerpoint/2010/main" val="2526832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a residency to become an Orthopedic Physician, one must complete a Fellowship to become a Specialist in their chosen field. A Fellowship is the period of medical training that a physician may undertake which is usually one year. During that time, the Physician is called a Fellow.</a:t>
            </a:r>
          </a:p>
          <a:p>
            <a:endParaRPr lang="en-US" dirty="0"/>
          </a:p>
          <a:p>
            <a:r>
              <a:rPr lang="en-US" dirty="0"/>
              <a:t>Some important Orthopedic Specialities include Pediatric Orthopedics which is mastering the special needs of growing children, Orthopedic Oncology which is a physician and surgeon who specializes in the diagnoses and treatment of primary benign and malignant tumors of the bones, and Physical Therapists who diagnose and treat individuals who have medical problems or other health related conditions that limit their abilities to move and perform functional activities in their daily lives.</a:t>
            </a:r>
          </a:p>
          <a:p>
            <a:endParaRPr lang="en-US" dirty="0"/>
          </a:p>
          <a:p>
            <a:r>
              <a:rPr lang="en-US" dirty="0"/>
              <a:t>Each Specialty plays an integral part in the role of Orthopedic medical needs of individuals around the world.</a:t>
            </a:r>
          </a:p>
        </p:txBody>
      </p:sp>
      <p:sp>
        <p:nvSpPr>
          <p:cNvPr id="4" name="Slide Number Placeholder 3"/>
          <p:cNvSpPr>
            <a:spLocks noGrp="1"/>
          </p:cNvSpPr>
          <p:nvPr>
            <p:ph type="sldNum" sz="quarter" idx="5"/>
          </p:nvPr>
        </p:nvSpPr>
        <p:spPr/>
        <p:txBody>
          <a:bodyPr/>
          <a:lstStyle/>
          <a:p>
            <a:fld id="{5B6DF9DF-20E3-4097-8F91-521E7E051C7A}" type="slidenum">
              <a:rPr lang="en-US" smtClean="0"/>
              <a:t>7</a:t>
            </a:fld>
            <a:endParaRPr lang="en-US" dirty="0"/>
          </a:p>
        </p:txBody>
      </p:sp>
    </p:spTree>
    <p:extLst>
      <p:ext uri="{BB962C8B-B14F-4D97-AF65-F5344CB8AC3E}">
        <p14:creationId xmlns:p14="http://schemas.microsoft.com/office/powerpoint/2010/main" val="637662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10000"/>
              </a:lnSpc>
            </a:pPr>
            <a:r>
              <a:rPr lang="en-US" sz="2800" dirty="0">
                <a:solidFill>
                  <a:srgbClr val="000000"/>
                </a:solidFill>
              </a:rPr>
              <a:t>Orthopedic Nursing is a Specialty.</a:t>
            </a:r>
          </a:p>
          <a:p>
            <a:pPr lvl="1">
              <a:lnSpc>
                <a:spcPct val="110000"/>
              </a:lnSpc>
            </a:pPr>
            <a:endParaRPr lang="en-US" sz="2800" dirty="0">
              <a:solidFill>
                <a:srgbClr val="000000"/>
              </a:solidFill>
            </a:endParaRPr>
          </a:p>
          <a:p>
            <a:pPr lvl="1">
              <a:lnSpc>
                <a:spcPct val="110000"/>
              </a:lnSpc>
            </a:pPr>
            <a:r>
              <a:rPr lang="en-US" sz="2800" dirty="0">
                <a:solidFill>
                  <a:srgbClr val="000000"/>
                </a:solidFill>
              </a:rPr>
              <a:t>Obtaining mastery in the knowledge of equipment such as braces, prosthetics, and other orthopedic equipment are imperative in providing quality care.</a:t>
            </a:r>
          </a:p>
          <a:p>
            <a:pPr>
              <a:lnSpc>
                <a:spcPct val="110000"/>
              </a:lnSpc>
              <a:buFont typeface="Wingdings" panose="05000000000000000000" pitchFamily="2" charset="2"/>
              <a:buNone/>
            </a:pPr>
            <a:r>
              <a:rPr lang="en-US" sz="1200" dirty="0">
                <a:solidFill>
                  <a:srgbClr val="000000"/>
                </a:solidFill>
              </a:rPr>
              <a:t>Orthopedic Nurses may work in dedicated orthopedic units or in general units that serve orthopedic patients such as intensive care units, pediatrics and/or work in outpatient care clinics.</a:t>
            </a:r>
          </a:p>
          <a:p>
            <a:pPr>
              <a:lnSpc>
                <a:spcPct val="110000"/>
              </a:lnSpc>
              <a:buFont typeface="Wingdings" panose="05000000000000000000" pitchFamily="2" charset="2"/>
              <a:buNone/>
            </a:pPr>
            <a:endParaRPr lang="en-US" sz="1200" dirty="0">
              <a:solidFill>
                <a:srgbClr val="000000"/>
              </a:solidFill>
            </a:endParaRPr>
          </a:p>
          <a:p>
            <a:pPr>
              <a:lnSpc>
                <a:spcPct val="110000"/>
              </a:lnSpc>
              <a:buFont typeface="Wingdings" panose="05000000000000000000" pitchFamily="2" charset="2"/>
              <a:buNone/>
            </a:pPr>
            <a:r>
              <a:rPr lang="en-US" sz="1200" dirty="0">
                <a:solidFill>
                  <a:srgbClr val="000000"/>
                </a:solidFill>
              </a:rPr>
              <a:t>They assist physicians with preparation for procedures and assist patients with their post operative recovery. They play an important role during a time when patients need advocacy, encouragement and education.</a:t>
            </a:r>
          </a:p>
          <a:p>
            <a:pPr>
              <a:lnSpc>
                <a:spcPct val="110000"/>
              </a:lnSpc>
              <a:buFont typeface="Wingdings" panose="05000000000000000000" pitchFamily="2" charset="2"/>
              <a:buNone/>
            </a:pPr>
            <a:endParaRPr lang="en-US" sz="1200" dirty="0">
              <a:solidFill>
                <a:srgbClr val="000000"/>
              </a:solidFill>
            </a:endParaRPr>
          </a:p>
          <a:p>
            <a:pPr>
              <a:lnSpc>
                <a:spcPct val="110000"/>
              </a:lnSpc>
              <a:buFont typeface="Wingdings" panose="05000000000000000000" pitchFamily="2" charset="2"/>
              <a:buNone/>
            </a:pPr>
            <a:r>
              <a:rPr lang="en-US" sz="1200" dirty="0">
                <a:solidFill>
                  <a:srgbClr val="000000"/>
                </a:solidFill>
              </a:rPr>
              <a:t>They educate those with orthopedic conditions or complications and be familiar with casting, traction, mobility devices and pain management.</a:t>
            </a:r>
          </a:p>
          <a:p>
            <a:pPr>
              <a:lnSpc>
                <a:spcPct val="110000"/>
              </a:lnSpc>
              <a:buFont typeface="Wingdings" panose="05000000000000000000" pitchFamily="2" charset="2"/>
              <a:buNone/>
            </a:pPr>
            <a:endParaRPr lang="en-US" sz="1200" dirty="0">
              <a:solidFill>
                <a:srgbClr val="000000"/>
              </a:solidFill>
            </a:endParaRPr>
          </a:p>
          <a:p>
            <a:pPr>
              <a:lnSpc>
                <a:spcPct val="110000"/>
              </a:lnSpc>
              <a:buFont typeface="Wingdings" panose="05000000000000000000" pitchFamily="2" charset="2"/>
              <a:buNone/>
            </a:pPr>
            <a:r>
              <a:rPr lang="en-US" sz="1200" dirty="0">
                <a:solidFill>
                  <a:srgbClr val="000000"/>
                </a:solidFill>
              </a:rPr>
              <a:t>Orthopedic Nurses must have a degree as a Registered Nurse and licensed by passing the National Council Licensure Exam – Registered Nurse (BCLEX-RN) certification requirements.</a:t>
            </a:r>
          </a:p>
          <a:p>
            <a:pPr>
              <a:lnSpc>
                <a:spcPct val="110000"/>
              </a:lnSpc>
              <a:buFont typeface="Wingdings" panose="05000000000000000000" pitchFamily="2" charset="2"/>
              <a:buNone/>
            </a:pPr>
            <a:endParaRPr lang="en-US" sz="1200" dirty="0">
              <a:solidFill>
                <a:srgbClr val="000000"/>
              </a:solidFill>
            </a:endParaRPr>
          </a:p>
          <a:p>
            <a:pPr>
              <a:lnSpc>
                <a:spcPct val="110000"/>
              </a:lnSpc>
              <a:buFont typeface="Wingdings" panose="05000000000000000000" pitchFamily="2" charset="2"/>
              <a:buNone/>
            </a:pPr>
            <a:r>
              <a:rPr lang="en-US" sz="1200" dirty="0">
                <a:solidFill>
                  <a:srgbClr val="000000"/>
                </a:solidFill>
              </a:rPr>
              <a:t>Many Orthopedic Nurses gain voluntary professional certifications for the Orthopedic Nursing Certification Board.</a:t>
            </a:r>
          </a:p>
          <a:p>
            <a:endParaRPr lang="en-US" dirty="0"/>
          </a:p>
          <a:p>
            <a:r>
              <a:rPr lang="en-US" dirty="0"/>
              <a:t>An Orthopedic health care team also includes Licensed Vocational or Licensed Practical Nurses, Medical Assistants and Certified Nursing Assistants.</a:t>
            </a:r>
          </a:p>
        </p:txBody>
      </p:sp>
      <p:sp>
        <p:nvSpPr>
          <p:cNvPr id="4" name="Slide Number Placeholder 3"/>
          <p:cNvSpPr>
            <a:spLocks noGrp="1"/>
          </p:cNvSpPr>
          <p:nvPr>
            <p:ph type="sldNum" sz="quarter" idx="5"/>
          </p:nvPr>
        </p:nvSpPr>
        <p:spPr/>
        <p:txBody>
          <a:bodyPr/>
          <a:lstStyle/>
          <a:p>
            <a:fld id="{5B6DF9DF-20E3-4097-8F91-521E7E051C7A}" type="slidenum">
              <a:rPr lang="en-US" smtClean="0"/>
              <a:t>8</a:t>
            </a:fld>
            <a:endParaRPr lang="en-US" dirty="0"/>
          </a:p>
        </p:txBody>
      </p:sp>
    </p:spTree>
    <p:extLst>
      <p:ext uri="{BB962C8B-B14F-4D97-AF65-F5344CB8AC3E}">
        <p14:creationId xmlns:p14="http://schemas.microsoft.com/office/powerpoint/2010/main" val="219666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numerous community college Nursing Programs in the state of Oregon. Please reach out to locations you are interested to get accurate information about what pre-requisites and other information required to apply for the program.</a:t>
            </a:r>
          </a:p>
        </p:txBody>
      </p:sp>
      <p:sp>
        <p:nvSpPr>
          <p:cNvPr id="4" name="Slide Number Placeholder 3"/>
          <p:cNvSpPr>
            <a:spLocks noGrp="1"/>
          </p:cNvSpPr>
          <p:nvPr>
            <p:ph type="sldNum" sz="quarter" idx="5"/>
          </p:nvPr>
        </p:nvSpPr>
        <p:spPr/>
        <p:txBody>
          <a:bodyPr/>
          <a:lstStyle/>
          <a:p>
            <a:fld id="{5B6DF9DF-20E3-4097-8F91-521E7E051C7A}" type="slidenum">
              <a:rPr lang="en-US" smtClean="0"/>
              <a:t>9</a:t>
            </a:fld>
            <a:endParaRPr lang="en-US" dirty="0"/>
          </a:p>
        </p:txBody>
      </p:sp>
    </p:spTree>
    <p:extLst>
      <p:ext uri="{BB962C8B-B14F-4D97-AF65-F5344CB8AC3E}">
        <p14:creationId xmlns:p14="http://schemas.microsoft.com/office/powerpoint/2010/main" val="1110770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r>
              <a:rPr lang="en-US" sz="1200" dirty="0"/>
              <a:t>History – In Victorian England c. late 1800’s the Famous Florence Nightingale led the reform of unsanitary conditions. In the United States, the Civil War was active.</a:t>
            </a:r>
          </a:p>
          <a:p>
            <a:pPr>
              <a:lnSpc>
                <a:spcPct val="110000"/>
              </a:lnSpc>
            </a:pPr>
            <a:endParaRPr lang="en-US" sz="1200" dirty="0"/>
          </a:p>
          <a:p>
            <a:pPr marL="0" marR="0" lvl="0" indent="0" algn="l" defTabSz="914400" rtl="0" eaLnBrk="1" fontAlgn="auto" latinLnBrk="0" hangingPunct="1">
              <a:lnSpc>
                <a:spcPct val="110000"/>
              </a:lnSpc>
              <a:spcBef>
                <a:spcPts val="0"/>
              </a:spcBef>
              <a:spcAft>
                <a:spcPts val="0"/>
              </a:spcAft>
              <a:buClrTx/>
              <a:buSzTx/>
              <a:buFontTx/>
              <a:buNone/>
              <a:tabLst/>
              <a:defRPr/>
            </a:pPr>
            <a:r>
              <a:rPr lang="en-US" sz="1200" dirty="0"/>
              <a:t>She was an English Reformer, Statistician and the founder of modern Nursing.</a:t>
            </a:r>
          </a:p>
          <a:p>
            <a:pPr>
              <a:lnSpc>
                <a:spcPct val="110000"/>
              </a:lnSpc>
            </a:pPr>
            <a:endParaRPr lang="en-US" sz="1200" dirty="0"/>
          </a:p>
          <a:p>
            <a:pPr>
              <a:lnSpc>
                <a:spcPct val="110000"/>
              </a:lnSpc>
            </a:pPr>
            <a:r>
              <a:rPr lang="en-US" sz="1200" dirty="0"/>
              <a:t>Florence Nightingale came into prominence while serving as a Manager and Trainer of Burses during the war, in which she organized care for wounded soldiers. Casualties of war and the sick required rehabilitation and care.</a:t>
            </a:r>
          </a:p>
          <a:p>
            <a:pPr>
              <a:lnSpc>
                <a:spcPct val="110000"/>
              </a:lnSpc>
            </a:pPr>
            <a:endParaRPr lang="en-US" sz="1200" dirty="0"/>
          </a:p>
          <a:p>
            <a:pPr>
              <a:lnSpc>
                <a:spcPct val="110000"/>
              </a:lnSpc>
            </a:pPr>
            <a:r>
              <a:rPr lang="en-US" sz="1200" dirty="0"/>
              <a:t>Dr. James Knight founded The Hospital for the Ruptured and Crippled in his home which later became the first Orthopedic institution with exceptional nursing care.</a:t>
            </a:r>
          </a:p>
          <a:p>
            <a:pPr>
              <a:lnSpc>
                <a:spcPct val="110000"/>
              </a:lnSpc>
            </a:pPr>
            <a:endParaRPr lang="en-US" sz="1200" dirty="0"/>
          </a:p>
          <a:p>
            <a:pPr>
              <a:lnSpc>
                <a:spcPct val="110000"/>
              </a:lnSpc>
            </a:pPr>
            <a:r>
              <a:rPr lang="en-US" sz="1200" dirty="0"/>
              <a:t>Nurses are the most trusted healthcare professionals. They are with patients throughout the continuum of life.</a:t>
            </a:r>
          </a:p>
          <a:p>
            <a:pPr>
              <a:lnSpc>
                <a:spcPct val="110000"/>
              </a:lnSpc>
            </a:pPr>
            <a:endParaRPr lang="en-US" sz="1200" dirty="0"/>
          </a:p>
          <a:p>
            <a:pPr>
              <a:lnSpc>
                <a:spcPct val="110000"/>
              </a:lnSpc>
            </a:pPr>
            <a:r>
              <a:rPr lang="en-US" sz="1200" dirty="0"/>
              <a:t>Nurses are teachers, advocates, caregivers, critical thinkers and innovators.</a:t>
            </a:r>
          </a:p>
          <a:p>
            <a:pPr>
              <a:lnSpc>
                <a:spcPct val="110000"/>
              </a:lnSpc>
            </a:pPr>
            <a:endParaRPr lang="en-US" sz="1200" dirty="0"/>
          </a:p>
          <a:p>
            <a:pPr>
              <a:lnSpc>
                <a:spcPct val="110000"/>
              </a:lnSpc>
            </a:pPr>
            <a:r>
              <a:rPr lang="en-US" sz="1200" dirty="0"/>
              <a:t>Nursing is an honorable profession and nurses are the heart and soul of the healthcare system.</a:t>
            </a:r>
          </a:p>
          <a:p>
            <a:pPr>
              <a:lnSpc>
                <a:spcPct val="110000"/>
              </a:lnSpc>
            </a:pPr>
            <a:endParaRPr lang="en-US" sz="1200" dirty="0"/>
          </a:p>
          <a:p>
            <a:endParaRPr lang="en-US" dirty="0"/>
          </a:p>
        </p:txBody>
      </p:sp>
      <p:sp>
        <p:nvSpPr>
          <p:cNvPr id="4" name="Slide Number Placeholder 3"/>
          <p:cNvSpPr>
            <a:spLocks noGrp="1"/>
          </p:cNvSpPr>
          <p:nvPr>
            <p:ph type="sldNum" sz="quarter" idx="5"/>
          </p:nvPr>
        </p:nvSpPr>
        <p:spPr/>
        <p:txBody>
          <a:bodyPr/>
          <a:lstStyle/>
          <a:p>
            <a:fld id="{5B6DF9DF-20E3-4097-8F91-521E7E051C7A}" type="slidenum">
              <a:rPr lang="en-US" smtClean="0"/>
              <a:t>11</a:t>
            </a:fld>
            <a:endParaRPr lang="en-US" dirty="0"/>
          </a:p>
        </p:txBody>
      </p:sp>
    </p:spTree>
    <p:extLst>
      <p:ext uri="{BB962C8B-B14F-4D97-AF65-F5344CB8AC3E}">
        <p14:creationId xmlns:p14="http://schemas.microsoft.com/office/powerpoint/2010/main" val="1351155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4/17/20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91555713"/>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02735833"/>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0403843"/>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1633500"/>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08673057"/>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76720431"/>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4/17/20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13165244"/>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2923941"/>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5721643"/>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6698494"/>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t>4/17/20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549128"/>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4/17/20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148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creativecommons.org/licenses/by-nc-nd/3.0/" TargetMode="External"/><Relationship Id="rId4" Type="http://schemas.openxmlformats.org/officeDocument/2006/relationships/hyperlink" Target="https://www.behindthebitblog.com/2013_10_01_archive.html"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en.wikipedia.org/wiki/Florence_Nightingale_Faculty_of_Nursing_and_Midwifery" TargetMode="External"/><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hyperlink" Target="https://www.northcarolinahealthnews.org/2016/07/27/student-run-medical-program-delivers-care-to-ncs-underserved/" TargetMode="External"/><Relationship Id="rId3" Type="http://schemas.openxmlformats.org/officeDocument/2006/relationships/slideLayout" Target="../slideLayouts/slideLayout6.xml"/><Relationship Id="rId7" Type="http://schemas.openxmlformats.org/officeDocument/2006/relationships/image" Target="../media/image11.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creativecommons.org/licenses/by-nc-nd/3.0/" TargetMode="External"/><Relationship Id="rId5" Type="http://schemas.openxmlformats.org/officeDocument/2006/relationships/hyperlink" Target="https://www.behindthebitblog.com/2013_10_01_archive.html" TargetMode="External"/><Relationship Id="rId10" Type="http://schemas.openxmlformats.org/officeDocument/2006/relationships/image" Target="../media/image3.png"/><Relationship Id="rId4" Type="http://schemas.openxmlformats.org/officeDocument/2006/relationships/notesSlide" Target="../notesSlides/notesSlide11.xml"/><Relationship Id="rId9" Type="http://schemas.openxmlformats.org/officeDocument/2006/relationships/hyperlink" Target="https://creativecommons.org/licenses/by-nd/3.0/" TargetMode="Externa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video" Target="https://www.youtube.com/embed/1AWGrmlt_qI?feature=oembed" TargetMode="External"/><Relationship Id="rId6" Type="http://schemas.openxmlformats.org/officeDocument/2006/relationships/image" Target="../media/image12.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hyperlink" Target="http://www.opahec.or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hyperlink" Target="https://www.careerexplorer.com/careers/orthopaedic-surgeon/" TargetMode="External"/><Relationship Id="rId4" Type="http://schemas.openxmlformats.org/officeDocument/2006/relationships/hyperlink" Target="https://learn.org/articles/Orthopedic_Surgeon_Career_and_Salary_FAQs.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creativecommons.org/licenses/by-sa/3.0/"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commons.wikimedia.org/wiki/file:muscles_anterior.png"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hyperlink" Target="https://creativecommons.org/licenses/by/3.0/" TargetMode="External"/><Relationship Id="rId3" Type="http://schemas.openxmlformats.org/officeDocument/2006/relationships/slideLayout" Target="../slideLayouts/slideLayout6.xml"/><Relationship Id="rId7" Type="http://schemas.openxmlformats.org/officeDocument/2006/relationships/diagramQuickStyle" Target="../diagrams/quickStyle1.xml"/><Relationship Id="rId12" Type="http://schemas.openxmlformats.org/officeDocument/2006/relationships/hyperlink" Target="http://orthopedicdefinition.blogspot.com/2015/01/what-is-orthopedic-surgeon-definition.html"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image" Target="../media/image7.jp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herchelspringer.blogspot.com/2012_06_01_archive.html" TargetMode="External"/><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creativecommons.org/licenses/by-nc-nd/3.0/"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flickr.com/photos/adamcohn/5462486483" TargetMode="External"/><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17C6-AC31-4BF7-951F-B8D97F544AF1}"/>
              </a:ext>
            </a:extLst>
          </p:cNvPr>
          <p:cNvSpPr>
            <a:spLocks noGrp="1"/>
          </p:cNvSpPr>
          <p:nvPr>
            <p:ph type="ctrTitle"/>
          </p:nvPr>
        </p:nvSpPr>
        <p:spPr>
          <a:xfrm>
            <a:off x="2292626" y="960241"/>
            <a:ext cx="8931304" cy="2251881"/>
          </a:xfrm>
        </p:spPr>
        <p:txBody>
          <a:bodyPr anchor="ctr">
            <a:normAutofit/>
          </a:bodyPr>
          <a:lstStyle/>
          <a:p>
            <a:pPr algn="ctr"/>
            <a:r>
              <a:rPr lang="en-US" sz="5400" dirty="0"/>
              <a:t>Orthopedics</a:t>
            </a:r>
            <a:br>
              <a:rPr lang="en-US" sz="5400" dirty="0"/>
            </a:br>
            <a:r>
              <a:rPr lang="en-US" sz="4400" dirty="0"/>
              <a:t>Working with the framework of our body</a:t>
            </a:r>
          </a:p>
        </p:txBody>
      </p:sp>
      <p:pic>
        <p:nvPicPr>
          <p:cNvPr id="13" name="Picture 1" descr="PACIFIC_AHEC_-SLCH-CMYK">
            <a:extLst>
              <a:ext uri="{FF2B5EF4-FFF2-40B4-BE49-F238E27FC236}">
                <a16:creationId xmlns:a16="http://schemas.microsoft.com/office/drawing/2014/main" id="{4B80EE15-F328-4192-A677-19B1A9DE05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0644" y="5691116"/>
            <a:ext cx="4206179" cy="99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2">
            <a:extLst>
              <a:ext uri="{FF2B5EF4-FFF2-40B4-BE49-F238E27FC236}">
                <a16:creationId xmlns:a16="http://schemas.microsoft.com/office/drawing/2014/main" id="{0269226F-2869-48A4-BB47-67EE2AC7ACCF}"/>
              </a:ext>
            </a:extLst>
          </p:cNvPr>
          <p:cNvSpPr txBox="1">
            <a:spLocks/>
          </p:cNvSpPr>
          <p:nvPr/>
        </p:nvSpPr>
        <p:spPr>
          <a:xfrm>
            <a:off x="372078" y="4622887"/>
            <a:ext cx="4932738" cy="1291640"/>
          </a:xfrm>
          <a:prstGeom prst="rect">
            <a:avLst/>
          </a:prstGeom>
        </p:spPr>
        <p:txBody>
          <a:bodyPr vert="horz" lIns="91440" tIns="91440" rIns="91440" bIns="91440" rtlCol="0">
            <a:normAutofit fontScale="25000" lnSpcReduction="20000"/>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en-US" dirty="0"/>
          </a:p>
          <a:p>
            <a:endParaRPr lang="en-US" dirty="0"/>
          </a:p>
          <a:p>
            <a:endParaRPr lang="en-US" dirty="0"/>
          </a:p>
          <a:p>
            <a:r>
              <a:rPr lang="en-US" sz="6400" dirty="0">
                <a:latin typeface="Arial" panose="020B0604020202020204" pitchFamily="34" charset="0"/>
                <a:cs typeface="Arial" panose="020B0604020202020204" pitchFamily="34" charset="0"/>
              </a:rPr>
              <a:t>By Julia Labahn, BS Health Education Coordinator</a:t>
            </a:r>
          </a:p>
        </p:txBody>
      </p:sp>
      <p:pic>
        <p:nvPicPr>
          <p:cNvPr id="8" name="Audio 7">
            <a:hlinkClick r:id="" action="ppaction://media"/>
            <a:extLst>
              <a:ext uri="{FF2B5EF4-FFF2-40B4-BE49-F238E27FC236}">
                <a16:creationId xmlns:a16="http://schemas.microsoft.com/office/drawing/2014/main" id="{F2A6E383-7D3F-47BE-BB50-DF97B0F6C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9112047"/>
      </p:ext>
    </p:extLst>
  </p:cSld>
  <p:clrMapOvr>
    <a:masterClrMapping/>
  </p:clrMapOvr>
  <mc:AlternateContent xmlns:mc="http://schemas.openxmlformats.org/markup-compatibility/2006" xmlns:p14="http://schemas.microsoft.com/office/powerpoint/2010/main">
    <mc:Choice Requires="p14">
      <p:transition spd="med" p14:dur="700" advTm="6361">
        <p:fade/>
      </p:transition>
    </mc:Choice>
    <mc:Fallback xmlns="">
      <p:transition spd="med" advTm="63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3144-EE98-4AB6-A490-63DEC9E8D793}"/>
              </a:ext>
            </a:extLst>
          </p:cNvPr>
          <p:cNvSpPr>
            <a:spLocks noGrp="1"/>
          </p:cNvSpPr>
          <p:nvPr>
            <p:ph type="title"/>
          </p:nvPr>
        </p:nvSpPr>
        <p:spPr>
          <a:xfrm>
            <a:off x="1451579" y="318053"/>
            <a:ext cx="9603275" cy="914399"/>
          </a:xfrm>
          <a:solidFill>
            <a:schemeClr val="accent4">
              <a:lumMod val="60000"/>
              <a:lumOff val="40000"/>
            </a:schemeClr>
          </a:solidFill>
        </p:spPr>
        <p:txBody>
          <a:bodyPr>
            <a:normAutofit fontScale="90000"/>
          </a:bodyPr>
          <a:lstStyle/>
          <a:p>
            <a:pPr algn="ctr"/>
            <a:r>
              <a:rPr lang="en-US" dirty="0"/>
              <a:t>Accredited University Nursing Schools in Oregon</a:t>
            </a:r>
            <a:br>
              <a:rPr lang="en-US" dirty="0"/>
            </a:br>
            <a:endParaRPr lang="en-US" dirty="0"/>
          </a:p>
        </p:txBody>
      </p:sp>
      <p:sp>
        <p:nvSpPr>
          <p:cNvPr id="6" name="TextBox 5">
            <a:extLst>
              <a:ext uri="{FF2B5EF4-FFF2-40B4-BE49-F238E27FC236}">
                <a16:creationId xmlns:a16="http://schemas.microsoft.com/office/drawing/2014/main" id="{C7EE4684-917A-4FA7-A7E3-4C2CAD91C4C6}"/>
              </a:ext>
            </a:extLst>
          </p:cNvPr>
          <p:cNvSpPr txBox="1"/>
          <p:nvPr/>
        </p:nvSpPr>
        <p:spPr>
          <a:xfrm>
            <a:off x="9570770" y="6870700"/>
            <a:ext cx="262123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behindthebitblog.com/2013_10_01_archiv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sp>
        <p:nvSpPr>
          <p:cNvPr id="3" name="Content Placeholder 2">
            <a:extLst>
              <a:ext uri="{FF2B5EF4-FFF2-40B4-BE49-F238E27FC236}">
                <a16:creationId xmlns:a16="http://schemas.microsoft.com/office/drawing/2014/main" id="{5E8CEC33-539F-4F59-9B25-46F531830AA4}"/>
              </a:ext>
            </a:extLst>
          </p:cNvPr>
          <p:cNvSpPr>
            <a:spLocks noGrp="1"/>
          </p:cNvSpPr>
          <p:nvPr>
            <p:ph idx="1"/>
          </p:nvPr>
        </p:nvSpPr>
        <p:spPr/>
        <p:txBody>
          <a:bodyPr/>
          <a:lstStyle/>
          <a:p>
            <a:r>
              <a:rPr lang="en-US" dirty="0"/>
              <a:t>Linfield, Portland, OR.</a:t>
            </a:r>
          </a:p>
          <a:p>
            <a:r>
              <a:rPr lang="en-US" dirty="0"/>
              <a:t>Northwest Christian University, Eugene, OR.</a:t>
            </a:r>
          </a:p>
          <a:p>
            <a:r>
              <a:rPr lang="en-US" dirty="0"/>
              <a:t>Oregon Health &amp; Science University, Portland, OR. And Eastern OR.</a:t>
            </a:r>
          </a:p>
          <a:p>
            <a:r>
              <a:rPr lang="en-US" dirty="0"/>
              <a:t>University of Portland, Portland, OR. </a:t>
            </a:r>
          </a:p>
          <a:p>
            <a:endParaRPr lang="en-US" dirty="0"/>
          </a:p>
        </p:txBody>
      </p:sp>
      <p:pic>
        <p:nvPicPr>
          <p:cNvPr id="4" name="Audio 3">
            <a:hlinkClick r:id="" action="ppaction://media"/>
            <a:extLst>
              <a:ext uri="{FF2B5EF4-FFF2-40B4-BE49-F238E27FC236}">
                <a16:creationId xmlns:a16="http://schemas.microsoft.com/office/drawing/2014/main" id="{E7F30C57-2B89-4044-911C-3F8BEF0A0D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61088996"/>
      </p:ext>
    </p:extLst>
  </p:cSld>
  <p:clrMapOvr>
    <a:masterClrMapping/>
  </p:clrMapOvr>
  <mc:AlternateContent xmlns:mc="http://schemas.openxmlformats.org/markup-compatibility/2006" xmlns:p14="http://schemas.microsoft.com/office/powerpoint/2010/main">
    <mc:Choice Requires="p14">
      <p:transition spd="med" p14:dur="700" advTm="16029">
        <p:fade/>
      </p:transition>
    </mc:Choice>
    <mc:Fallback xmlns="">
      <p:transition spd="med" advTm="16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6" name="Picture 5" descr="A black and white photo of a person&#10;&#10;Description automatically generated">
            <a:extLst>
              <a:ext uri="{FF2B5EF4-FFF2-40B4-BE49-F238E27FC236}">
                <a16:creationId xmlns:a16="http://schemas.microsoft.com/office/drawing/2014/main" id="{28C17878-19D5-47A2-B58B-5E94684A4B3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594083" y="3059436"/>
            <a:ext cx="2328670" cy="2328670"/>
          </a:xfrm>
          <a:prstGeom prst="rect">
            <a:avLst/>
          </a:prstGeom>
        </p:spPr>
      </p:pic>
      <p:sp>
        <p:nvSpPr>
          <p:cNvPr id="2" name="Title 1">
            <a:extLst>
              <a:ext uri="{FF2B5EF4-FFF2-40B4-BE49-F238E27FC236}">
                <a16:creationId xmlns:a16="http://schemas.microsoft.com/office/drawing/2014/main" id="{13BDFF8A-46D3-4DBA-BFD9-4E91434CEF5A}"/>
              </a:ext>
            </a:extLst>
          </p:cNvPr>
          <p:cNvSpPr>
            <a:spLocks noGrp="1"/>
          </p:cNvSpPr>
          <p:nvPr>
            <p:ph type="title"/>
          </p:nvPr>
        </p:nvSpPr>
        <p:spPr>
          <a:xfrm>
            <a:off x="2686929" y="804519"/>
            <a:ext cx="6161650" cy="918265"/>
          </a:xfrm>
          <a:solidFill>
            <a:schemeClr val="accent4">
              <a:lumMod val="60000"/>
              <a:lumOff val="40000"/>
            </a:schemeClr>
          </a:solidFill>
        </p:spPr>
        <p:txBody>
          <a:bodyPr>
            <a:normAutofit/>
          </a:bodyPr>
          <a:lstStyle/>
          <a:p>
            <a:pPr algn="ctr"/>
            <a:br>
              <a:rPr lang="en-US" sz="3000" dirty="0"/>
            </a:br>
            <a:r>
              <a:rPr lang="en-US" sz="3000" dirty="0"/>
              <a:t>Orthopedic nursing History</a:t>
            </a:r>
          </a:p>
        </p:txBody>
      </p:sp>
      <p:sp>
        <p:nvSpPr>
          <p:cNvPr id="3" name="Content Placeholder 2">
            <a:extLst>
              <a:ext uri="{FF2B5EF4-FFF2-40B4-BE49-F238E27FC236}">
                <a16:creationId xmlns:a16="http://schemas.microsoft.com/office/drawing/2014/main" id="{320AEF80-E07D-4CF9-A970-D5B9CE36BD7F}"/>
              </a:ext>
            </a:extLst>
          </p:cNvPr>
          <p:cNvSpPr>
            <a:spLocks noGrp="1"/>
          </p:cNvSpPr>
          <p:nvPr>
            <p:ph idx="1"/>
          </p:nvPr>
        </p:nvSpPr>
        <p:spPr>
          <a:xfrm>
            <a:off x="6096000" y="2015732"/>
            <a:ext cx="4961206" cy="4037749"/>
          </a:xfrm>
        </p:spPr>
        <p:txBody>
          <a:bodyPr>
            <a:noAutofit/>
          </a:bodyPr>
          <a:lstStyle/>
          <a:p>
            <a:pPr marL="0" indent="0">
              <a:lnSpc>
                <a:spcPct val="110000"/>
              </a:lnSpc>
              <a:buNone/>
            </a:pPr>
            <a:r>
              <a:rPr lang="en-US" sz="2400" dirty="0"/>
              <a:t>Nurses are:</a:t>
            </a:r>
          </a:p>
          <a:p>
            <a:pPr>
              <a:lnSpc>
                <a:spcPct val="110000"/>
              </a:lnSpc>
            </a:pPr>
            <a:r>
              <a:rPr lang="en-US" sz="2400" dirty="0"/>
              <a:t>Trusted</a:t>
            </a:r>
          </a:p>
          <a:p>
            <a:pPr>
              <a:lnSpc>
                <a:spcPct val="110000"/>
              </a:lnSpc>
            </a:pPr>
            <a:r>
              <a:rPr lang="en-US" sz="2400" dirty="0"/>
              <a:t>Teachers</a:t>
            </a:r>
          </a:p>
          <a:p>
            <a:pPr>
              <a:lnSpc>
                <a:spcPct val="110000"/>
              </a:lnSpc>
            </a:pPr>
            <a:r>
              <a:rPr lang="en-US" sz="2400" dirty="0"/>
              <a:t>Advocates</a:t>
            </a:r>
          </a:p>
          <a:p>
            <a:pPr>
              <a:lnSpc>
                <a:spcPct val="110000"/>
              </a:lnSpc>
            </a:pPr>
            <a:r>
              <a:rPr lang="en-US" sz="2400" dirty="0"/>
              <a:t>Caregivers</a:t>
            </a:r>
          </a:p>
          <a:p>
            <a:pPr>
              <a:lnSpc>
                <a:spcPct val="110000"/>
              </a:lnSpc>
            </a:pPr>
            <a:r>
              <a:rPr lang="en-US" sz="2400" dirty="0"/>
              <a:t>Critical Thinkers</a:t>
            </a:r>
          </a:p>
          <a:p>
            <a:pPr>
              <a:lnSpc>
                <a:spcPct val="110000"/>
              </a:lnSpc>
            </a:pPr>
            <a:r>
              <a:rPr lang="en-US" sz="2400" dirty="0"/>
              <a:t>Innovators</a:t>
            </a:r>
          </a:p>
        </p:txBody>
      </p:sp>
      <p:pic>
        <p:nvPicPr>
          <p:cNvPr id="10" name="Audio 9">
            <a:hlinkClick r:id="" action="ppaction://media"/>
            <a:extLst>
              <a:ext uri="{FF2B5EF4-FFF2-40B4-BE49-F238E27FC236}">
                <a16:creationId xmlns:a16="http://schemas.microsoft.com/office/drawing/2014/main" id="{CF36CC67-44C5-4E85-8318-11F08328C9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4" name="TextBox 3">
            <a:extLst>
              <a:ext uri="{FF2B5EF4-FFF2-40B4-BE49-F238E27FC236}">
                <a16:creationId xmlns:a16="http://schemas.microsoft.com/office/drawing/2014/main" id="{C609B689-47AA-4088-8C7C-1297589EE233}"/>
              </a:ext>
            </a:extLst>
          </p:cNvPr>
          <p:cNvSpPr txBox="1"/>
          <p:nvPr/>
        </p:nvSpPr>
        <p:spPr>
          <a:xfrm>
            <a:off x="2686929" y="2690104"/>
            <a:ext cx="2388224" cy="369332"/>
          </a:xfrm>
          <a:prstGeom prst="rect">
            <a:avLst/>
          </a:prstGeom>
          <a:noFill/>
        </p:spPr>
        <p:txBody>
          <a:bodyPr wrap="square" rtlCol="0">
            <a:spAutoFit/>
          </a:bodyPr>
          <a:lstStyle/>
          <a:p>
            <a:r>
              <a:rPr lang="en-US" dirty="0"/>
              <a:t>Florence Nightingale</a:t>
            </a:r>
          </a:p>
        </p:txBody>
      </p:sp>
    </p:spTree>
    <p:extLst>
      <p:ext uri="{BB962C8B-B14F-4D97-AF65-F5344CB8AC3E}">
        <p14:creationId xmlns:p14="http://schemas.microsoft.com/office/powerpoint/2010/main" val="1545396065"/>
      </p:ext>
    </p:extLst>
  </p:cSld>
  <p:clrMapOvr>
    <a:masterClrMapping/>
  </p:clrMapOvr>
  <mc:AlternateContent xmlns:mc="http://schemas.openxmlformats.org/markup-compatibility/2006" xmlns:p14="http://schemas.microsoft.com/office/powerpoint/2010/main">
    <mc:Choice Requires="p14">
      <p:transition spd="slow" p14:dur="3000" advTm="67092"/>
    </mc:Choice>
    <mc:Fallback xmlns="">
      <p:transition spd="slow" advTm="6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3144-EE98-4AB6-A490-63DEC9E8D793}"/>
              </a:ext>
            </a:extLst>
          </p:cNvPr>
          <p:cNvSpPr>
            <a:spLocks noGrp="1"/>
          </p:cNvSpPr>
          <p:nvPr>
            <p:ph type="title"/>
          </p:nvPr>
        </p:nvSpPr>
        <p:spPr>
          <a:solidFill>
            <a:schemeClr val="accent4">
              <a:lumMod val="60000"/>
              <a:lumOff val="40000"/>
            </a:schemeClr>
          </a:solidFill>
        </p:spPr>
        <p:txBody>
          <a:bodyPr anchor="t">
            <a:normAutofit fontScale="90000"/>
          </a:bodyPr>
          <a:lstStyle/>
          <a:p>
            <a:pPr algn="ctr"/>
            <a:br>
              <a:rPr lang="en-US" sz="3000" dirty="0"/>
            </a:br>
            <a:r>
              <a:rPr lang="en-US" sz="3000" dirty="0"/>
              <a:t>Orthopedic Technician</a:t>
            </a:r>
            <a:br>
              <a:rPr lang="en-US" sz="3000" dirty="0"/>
            </a:br>
            <a:br>
              <a:rPr lang="en-US" sz="3000" dirty="0"/>
            </a:br>
            <a:br>
              <a:rPr lang="en-US" sz="3000" dirty="0"/>
            </a:br>
            <a:br>
              <a:rPr lang="en-US" sz="3000" dirty="0"/>
            </a:br>
            <a:r>
              <a:rPr lang="en-US" sz="3100" dirty="0"/>
              <a:t>Orthopedic Technicians apply and remove casts, manage patients in traction and assist the surgeon in the operating room.</a:t>
            </a:r>
            <a:br>
              <a:rPr lang="en-US" sz="2800" dirty="0"/>
            </a:br>
            <a:br>
              <a:rPr lang="en-US" sz="2800" dirty="0"/>
            </a:br>
            <a:br>
              <a:rPr lang="en-US" sz="2800" dirty="0"/>
            </a:br>
            <a:r>
              <a:rPr lang="en-US" sz="3000" dirty="0"/>
              <a:t>Median Average Salary $45,614</a:t>
            </a:r>
          </a:p>
        </p:txBody>
      </p:sp>
      <p:pic>
        <p:nvPicPr>
          <p:cNvPr id="3" name="Audio 2">
            <a:hlinkClick r:id="" action="ppaction://media"/>
            <a:extLst>
              <a:ext uri="{FF2B5EF4-FFF2-40B4-BE49-F238E27FC236}">
                <a16:creationId xmlns:a16="http://schemas.microsoft.com/office/drawing/2014/main" id="{E3F05F26-ECB9-4E62-8342-3C1FBC03B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9823020"/>
      </p:ext>
    </p:extLst>
  </p:cSld>
  <p:clrMapOvr>
    <a:masterClrMapping/>
  </p:clrMapOvr>
  <mc:AlternateContent xmlns:mc="http://schemas.openxmlformats.org/markup-compatibility/2006" xmlns:p14="http://schemas.microsoft.com/office/powerpoint/2010/main">
    <mc:Choice Requires="p14">
      <p:transition spd="med" p14:dur="700" advTm="37724">
        <p:fade/>
      </p:transition>
    </mc:Choice>
    <mc:Fallback xmlns="">
      <p:transition spd="med" advTm="37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3144-EE98-4AB6-A490-63DEC9E8D793}"/>
              </a:ext>
            </a:extLst>
          </p:cNvPr>
          <p:cNvSpPr>
            <a:spLocks noGrp="1"/>
          </p:cNvSpPr>
          <p:nvPr>
            <p:ph type="title"/>
          </p:nvPr>
        </p:nvSpPr>
        <p:spPr>
          <a:solidFill>
            <a:schemeClr val="accent4">
              <a:lumMod val="60000"/>
              <a:lumOff val="40000"/>
            </a:schemeClr>
          </a:solidFill>
        </p:spPr>
        <p:txBody>
          <a:bodyPr anchor="t">
            <a:normAutofit fontScale="90000"/>
          </a:bodyPr>
          <a:lstStyle/>
          <a:p>
            <a:pPr algn="ctr"/>
            <a:br>
              <a:rPr lang="en-US" sz="3000" dirty="0"/>
            </a:br>
            <a:r>
              <a:rPr lang="en-US" sz="3000" dirty="0"/>
              <a:t>medical scribe</a:t>
            </a:r>
            <a:br>
              <a:rPr lang="en-US" sz="3000" dirty="0"/>
            </a:br>
            <a:br>
              <a:rPr lang="en-US" sz="3000" dirty="0"/>
            </a:br>
            <a:br>
              <a:rPr lang="en-US" sz="3000" dirty="0"/>
            </a:br>
            <a:br>
              <a:rPr lang="en-US" sz="3000" dirty="0"/>
            </a:br>
            <a:endParaRPr lang="en-US" sz="3000" dirty="0"/>
          </a:p>
        </p:txBody>
      </p:sp>
      <p:sp>
        <p:nvSpPr>
          <p:cNvPr id="6" name="TextBox 5">
            <a:extLst>
              <a:ext uri="{FF2B5EF4-FFF2-40B4-BE49-F238E27FC236}">
                <a16:creationId xmlns:a16="http://schemas.microsoft.com/office/drawing/2014/main" id="{C7EE4684-917A-4FA7-A7E3-4C2CAD91C4C6}"/>
              </a:ext>
            </a:extLst>
          </p:cNvPr>
          <p:cNvSpPr txBox="1"/>
          <p:nvPr/>
        </p:nvSpPr>
        <p:spPr>
          <a:xfrm>
            <a:off x="9570770" y="6870700"/>
            <a:ext cx="262123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5" tooltip="https://www.behindthebitblog.com/2013_10_01_archiv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6"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pic>
        <p:nvPicPr>
          <p:cNvPr id="5" name="Picture 4" descr="A picture containing indoor, sitting, table, woman&#10;&#10;Description automatically generated">
            <a:extLst>
              <a:ext uri="{FF2B5EF4-FFF2-40B4-BE49-F238E27FC236}">
                <a16:creationId xmlns:a16="http://schemas.microsoft.com/office/drawing/2014/main" id="{531578FB-DCF7-434C-B1EA-495188265007}"/>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5400000">
            <a:off x="958086" y="2449651"/>
            <a:ext cx="3947942" cy="2960956"/>
          </a:xfrm>
          <a:prstGeom prst="rect">
            <a:avLst/>
          </a:prstGeom>
        </p:spPr>
      </p:pic>
      <p:sp>
        <p:nvSpPr>
          <p:cNvPr id="7" name="TextBox 6">
            <a:extLst>
              <a:ext uri="{FF2B5EF4-FFF2-40B4-BE49-F238E27FC236}">
                <a16:creationId xmlns:a16="http://schemas.microsoft.com/office/drawing/2014/main" id="{8198A947-0331-4495-AD41-D8A54061338A}"/>
              </a:ext>
            </a:extLst>
          </p:cNvPr>
          <p:cNvSpPr txBox="1"/>
          <p:nvPr/>
        </p:nvSpPr>
        <p:spPr>
          <a:xfrm>
            <a:off x="594330" y="6839923"/>
            <a:ext cx="3947942" cy="230832"/>
          </a:xfrm>
          <a:prstGeom prst="rect">
            <a:avLst/>
          </a:prstGeom>
          <a:noFill/>
        </p:spPr>
        <p:txBody>
          <a:bodyPr wrap="square" rtlCol="0">
            <a:spAutoFit/>
          </a:bodyPr>
          <a:lstStyle/>
          <a:p>
            <a:r>
              <a:rPr lang="en-US" sz="900" dirty="0">
                <a:hlinkClick r:id="rId8" tooltip="https://www.northcarolinahealthnews.org/2016/07/27/student-run-medical-program-delivers-care-to-ncs-underserved/"/>
              </a:rPr>
              <a:t>This Photo</a:t>
            </a:r>
            <a:r>
              <a:rPr lang="en-US" sz="900" dirty="0"/>
              <a:t> by Unknown Author is licensed under </a:t>
            </a:r>
            <a:r>
              <a:rPr lang="en-US" sz="900" dirty="0">
                <a:hlinkClick r:id="rId9" tooltip="https://creativecommons.org/licenses/by-nd/3.0/"/>
              </a:rPr>
              <a:t>CC BY-ND</a:t>
            </a:r>
            <a:endParaRPr lang="en-US" sz="900" dirty="0"/>
          </a:p>
        </p:txBody>
      </p:sp>
      <p:sp>
        <p:nvSpPr>
          <p:cNvPr id="8" name="TextBox 7">
            <a:extLst>
              <a:ext uri="{FF2B5EF4-FFF2-40B4-BE49-F238E27FC236}">
                <a16:creationId xmlns:a16="http://schemas.microsoft.com/office/drawing/2014/main" id="{2DA3B91E-DE51-4AA4-9DD9-8E1B807C2228}"/>
              </a:ext>
            </a:extLst>
          </p:cNvPr>
          <p:cNvSpPr txBox="1"/>
          <p:nvPr/>
        </p:nvSpPr>
        <p:spPr>
          <a:xfrm>
            <a:off x="5556738" y="2982351"/>
            <a:ext cx="4543865" cy="2616101"/>
          </a:xfrm>
          <a:prstGeom prst="rect">
            <a:avLst/>
          </a:prstGeom>
          <a:noFill/>
        </p:spPr>
        <p:txBody>
          <a:bodyPr wrap="square" rtlCol="0">
            <a:spAutoFit/>
          </a:bodyPr>
          <a:lstStyle/>
          <a:p>
            <a:r>
              <a:rPr lang="en-US" sz="3600" dirty="0"/>
              <a:t>A Medical Scribe is a revolutionary concept in modern medicine.</a:t>
            </a:r>
          </a:p>
          <a:p>
            <a:endParaRPr lang="en-US" sz="3600" dirty="0"/>
          </a:p>
          <a:p>
            <a:r>
              <a:rPr lang="en-US" sz="2000" dirty="0"/>
              <a:t>Average Median Salary is $23,602.</a:t>
            </a:r>
          </a:p>
        </p:txBody>
      </p:sp>
      <p:pic>
        <p:nvPicPr>
          <p:cNvPr id="19" name="Audio 18">
            <a:hlinkClick r:id="" action="ppaction://media"/>
            <a:extLst>
              <a:ext uri="{FF2B5EF4-FFF2-40B4-BE49-F238E27FC236}">
                <a16:creationId xmlns:a16="http://schemas.microsoft.com/office/drawing/2014/main" id="{BD3694EA-F0DE-4748-8456-9DDD0A2ABE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1571287"/>
      </p:ext>
    </p:extLst>
  </p:cSld>
  <p:clrMapOvr>
    <a:masterClrMapping/>
  </p:clrMapOvr>
  <mc:AlternateContent xmlns:mc="http://schemas.openxmlformats.org/markup-compatibility/2006" xmlns:p14="http://schemas.microsoft.com/office/powerpoint/2010/main">
    <mc:Choice Requires="p14">
      <p:transition spd="med" p14:dur="700" advTm="75559">
        <p:fade/>
      </p:transition>
    </mc:Choice>
    <mc:Fallback xmlns="">
      <p:transition spd="med" advTm="75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94DC-2A8D-4BDB-8979-B404BE35411E}"/>
              </a:ext>
            </a:extLst>
          </p:cNvPr>
          <p:cNvSpPr>
            <a:spLocks noGrp="1"/>
          </p:cNvSpPr>
          <p:nvPr>
            <p:ph type="title"/>
          </p:nvPr>
        </p:nvSpPr>
        <p:spPr>
          <a:xfrm>
            <a:off x="2453771" y="649357"/>
            <a:ext cx="7284457" cy="1007165"/>
          </a:xfrm>
          <a:solidFill>
            <a:schemeClr val="accent4">
              <a:lumMod val="60000"/>
              <a:lumOff val="40000"/>
            </a:schemeClr>
          </a:solidFill>
        </p:spPr>
        <p:txBody>
          <a:bodyPr>
            <a:normAutofit/>
          </a:bodyPr>
          <a:lstStyle/>
          <a:p>
            <a:pPr algn="ctr"/>
            <a:br>
              <a:rPr lang="en-US" dirty="0"/>
            </a:br>
            <a:r>
              <a:rPr lang="en-US" dirty="0"/>
              <a:t>Orthopedic Sports Medicine</a:t>
            </a:r>
          </a:p>
        </p:txBody>
      </p:sp>
      <p:sp>
        <p:nvSpPr>
          <p:cNvPr id="3" name="Content Placeholder 2">
            <a:extLst>
              <a:ext uri="{FF2B5EF4-FFF2-40B4-BE49-F238E27FC236}">
                <a16:creationId xmlns:a16="http://schemas.microsoft.com/office/drawing/2014/main" id="{8461A055-394F-4501-AEF6-67806CD7BF3B}"/>
              </a:ext>
            </a:extLst>
          </p:cNvPr>
          <p:cNvSpPr>
            <a:spLocks noGrp="1"/>
          </p:cNvSpPr>
          <p:nvPr>
            <p:ph idx="1"/>
          </p:nvPr>
        </p:nvSpPr>
        <p:spPr>
          <a:xfrm>
            <a:off x="1451580" y="2015732"/>
            <a:ext cx="2630090" cy="4037748"/>
          </a:xfrm>
        </p:spPr>
        <p:txBody>
          <a:bodyPr>
            <a:normAutofit/>
          </a:bodyPr>
          <a:lstStyle/>
          <a:p>
            <a:pPr marL="0" indent="0">
              <a:lnSpc>
                <a:spcPct val="110000"/>
              </a:lnSpc>
              <a:buNone/>
            </a:pPr>
            <a:r>
              <a:rPr lang="en-US" sz="1800" dirty="0"/>
              <a:t>Are you interested in being an orthopedic surgeon or sports medicine? </a:t>
            </a:r>
          </a:p>
          <a:p>
            <a:pPr marL="0" indent="0">
              <a:lnSpc>
                <a:spcPct val="110000"/>
              </a:lnSpc>
              <a:buNone/>
            </a:pPr>
            <a:r>
              <a:rPr lang="en-US" sz="1800" dirty="0"/>
              <a:t>Meet James Voos, Head Team Physician for The Cleveland Browns, UH Case Medical Center. He’s also the team physician for a few area high schools.</a:t>
            </a:r>
          </a:p>
        </p:txBody>
      </p:sp>
      <p:pic>
        <p:nvPicPr>
          <p:cNvPr id="4" name="Online Media 3" title="How to start a career in Sports Medicine &amp; Orthopaedics">
            <a:hlinkClick r:id="" action="ppaction://media"/>
            <a:extLst>
              <a:ext uri="{FF2B5EF4-FFF2-40B4-BE49-F238E27FC236}">
                <a16:creationId xmlns:a16="http://schemas.microsoft.com/office/drawing/2014/main" id="{B48E607A-6043-4AFF-8A51-08C947CB3FBA}"/>
              </a:ext>
            </a:extLst>
          </p:cNvPr>
          <p:cNvPicPr>
            <a:picLocks noRot="1" noChangeAspect="1"/>
          </p:cNvPicPr>
          <p:nvPr>
            <a:videoFile r:link="rId1"/>
          </p:nvPr>
        </p:nvPicPr>
        <p:blipFill>
          <a:blip r:embed="rId6"/>
          <a:stretch>
            <a:fillRect/>
          </a:stretch>
        </p:blipFill>
        <p:spPr>
          <a:xfrm>
            <a:off x="4226757" y="2151821"/>
            <a:ext cx="6096000" cy="3429000"/>
          </a:xfrm>
          <a:prstGeom prst="rect">
            <a:avLst/>
          </a:prstGeom>
        </p:spPr>
      </p:pic>
      <p:pic>
        <p:nvPicPr>
          <p:cNvPr id="8" name="Audio 7">
            <a:hlinkClick r:id="" action="ppaction://media"/>
            <a:extLst>
              <a:ext uri="{FF2B5EF4-FFF2-40B4-BE49-F238E27FC236}">
                <a16:creationId xmlns:a16="http://schemas.microsoft.com/office/drawing/2014/main" id="{79C698BC-B662-44FB-B765-4E303B6240A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20948363"/>
      </p:ext>
    </p:extLst>
  </p:cSld>
  <p:clrMapOvr>
    <a:masterClrMapping/>
  </p:clrMapOvr>
  <mc:AlternateContent xmlns:mc="http://schemas.openxmlformats.org/markup-compatibility/2006" xmlns:p14="http://schemas.microsoft.com/office/powerpoint/2010/main">
    <mc:Choice Requires="p14">
      <p:transition spd="med" p14:dur="700" advTm="60411">
        <p:fade/>
      </p:transition>
    </mc:Choice>
    <mc:Fallback xmlns="">
      <p:transition spd="med" advTm="604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622C-953E-410C-A23D-792FD3CB495C}"/>
              </a:ext>
            </a:extLst>
          </p:cNvPr>
          <p:cNvSpPr>
            <a:spLocks noGrp="1"/>
          </p:cNvSpPr>
          <p:nvPr>
            <p:ph type="title"/>
          </p:nvPr>
        </p:nvSpPr>
        <p:spPr/>
        <p:txBody>
          <a:bodyPr>
            <a:normAutofit/>
          </a:bodyPr>
          <a:lstStyle/>
          <a:p>
            <a:r>
              <a:rPr lang="en-US" dirty="0"/>
              <a:t>Skills &amp; competencies:</a:t>
            </a:r>
          </a:p>
        </p:txBody>
      </p:sp>
      <p:sp>
        <p:nvSpPr>
          <p:cNvPr id="3" name="Content Placeholder 2">
            <a:extLst>
              <a:ext uri="{FF2B5EF4-FFF2-40B4-BE49-F238E27FC236}">
                <a16:creationId xmlns:a16="http://schemas.microsoft.com/office/drawing/2014/main" id="{4684F4AD-7F92-4C7D-893F-B2D74917A31B}"/>
              </a:ext>
            </a:extLst>
          </p:cNvPr>
          <p:cNvSpPr>
            <a:spLocks noGrp="1"/>
          </p:cNvSpPr>
          <p:nvPr>
            <p:ph idx="1"/>
          </p:nvPr>
        </p:nvSpPr>
        <p:spPr/>
        <p:txBody>
          <a:bodyPr/>
          <a:lstStyle/>
          <a:p>
            <a:r>
              <a:rPr lang="en-US" sz="2400" dirty="0"/>
              <a:t>Detail-oriented</a:t>
            </a:r>
          </a:p>
          <a:p>
            <a:r>
              <a:rPr lang="en-US" sz="2400" dirty="0"/>
              <a:t>Practical skills such as good hand-eye coordination and manual dexterity</a:t>
            </a:r>
          </a:p>
          <a:p>
            <a:r>
              <a:rPr lang="en-US" sz="2400" dirty="0"/>
              <a:t>Active listening skills</a:t>
            </a:r>
          </a:p>
          <a:p>
            <a:r>
              <a:rPr lang="en-US" sz="2400" dirty="0"/>
              <a:t>Good organizational abilities</a:t>
            </a:r>
          </a:p>
          <a:p>
            <a:r>
              <a:rPr lang="en-US" sz="2400" dirty="0"/>
              <a:t>The ability to work on a team or alone</a:t>
            </a:r>
          </a:p>
          <a:p>
            <a:r>
              <a:rPr lang="en-US" sz="2400" dirty="0"/>
              <a:t>Provide patient-centered care</a:t>
            </a: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pPr marL="0" indent="0">
              <a:buNone/>
            </a:pPr>
            <a:endParaRPr lang="en-US" dirty="0"/>
          </a:p>
        </p:txBody>
      </p:sp>
      <p:pic>
        <p:nvPicPr>
          <p:cNvPr id="7" name="Audio 6">
            <a:hlinkClick r:id="" action="ppaction://media"/>
            <a:extLst>
              <a:ext uri="{FF2B5EF4-FFF2-40B4-BE49-F238E27FC236}">
                <a16:creationId xmlns:a16="http://schemas.microsoft.com/office/drawing/2014/main" id="{34798FD8-848F-41DD-BF1B-1D0F6D8919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7287228"/>
      </p:ext>
    </p:extLst>
  </p:cSld>
  <p:clrMapOvr>
    <a:masterClrMapping/>
  </p:clrMapOvr>
  <p:transition advTm="340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622C-953E-410C-A23D-792FD3CB495C}"/>
              </a:ext>
            </a:extLst>
          </p:cNvPr>
          <p:cNvSpPr>
            <a:spLocks noGrp="1"/>
          </p:cNvSpPr>
          <p:nvPr>
            <p:ph type="title"/>
          </p:nvPr>
        </p:nvSpPr>
        <p:spPr/>
        <p:txBody>
          <a:bodyPr>
            <a:normAutofit fontScale="90000"/>
          </a:bodyPr>
          <a:lstStyle/>
          <a:p>
            <a:r>
              <a:rPr lang="en-US" dirty="0"/>
              <a:t>THANK YOU FOR TAKING THE TIME TO WATCH OUR PRESENTATION ABOUT ORTHOPEDIC CAREERS!</a:t>
            </a:r>
          </a:p>
        </p:txBody>
      </p:sp>
      <p:sp>
        <p:nvSpPr>
          <p:cNvPr id="3" name="Content Placeholder 2">
            <a:extLst>
              <a:ext uri="{FF2B5EF4-FFF2-40B4-BE49-F238E27FC236}">
                <a16:creationId xmlns:a16="http://schemas.microsoft.com/office/drawing/2014/main" id="{4684F4AD-7F92-4C7D-893F-B2D74917A31B}"/>
              </a:ext>
            </a:extLst>
          </p:cNvPr>
          <p:cNvSpPr>
            <a:spLocks noGrp="1"/>
          </p:cNvSpPr>
          <p:nvPr>
            <p:ph idx="1"/>
          </p:nvPr>
        </p:nvSpPr>
        <p:spPr/>
        <p:txBody>
          <a:bodyPr/>
          <a:lstStyle/>
          <a:p>
            <a:r>
              <a:rPr lang="en-US" sz="3600" dirty="0"/>
              <a:t>Please feel free to contact Oregon Pacific Area Health Education Center (OPAHEC) with any questions.</a:t>
            </a:r>
          </a:p>
          <a:p>
            <a:pPr marL="0" indent="0">
              <a:buNone/>
            </a:pPr>
            <a:r>
              <a:rPr lang="en-US" sz="3200" dirty="0">
                <a:hlinkClick r:id="rId4"/>
              </a:rPr>
              <a:t>www.OPAHEC.org</a:t>
            </a:r>
            <a:endParaRPr lang="en-US" sz="3200"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D12E17B7-7F2C-47CA-BD7E-1C51883F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46764880"/>
      </p:ext>
    </p:extLst>
  </p:cSld>
  <p:clrMapOvr>
    <a:masterClrMapping/>
  </p:clrMapOvr>
  <p:transition advTm="120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6024-BB7A-BA4E-AA39-BCF05B596798}"/>
              </a:ext>
            </a:extLst>
          </p:cNvPr>
          <p:cNvSpPr>
            <a:spLocks noGrp="1"/>
          </p:cNvSpPr>
          <p:nvPr>
            <p:ph type="title"/>
          </p:nvPr>
        </p:nvSpPr>
        <p:spPr/>
        <p:txBody>
          <a:bodyPr/>
          <a:lstStyle/>
          <a:p>
            <a:r>
              <a:rPr lang="en-US" dirty="0"/>
              <a:t>Survey</a:t>
            </a:r>
          </a:p>
        </p:txBody>
      </p:sp>
      <p:sp>
        <p:nvSpPr>
          <p:cNvPr id="3" name="Content Placeholder 2">
            <a:extLst>
              <a:ext uri="{FF2B5EF4-FFF2-40B4-BE49-F238E27FC236}">
                <a16:creationId xmlns:a16="http://schemas.microsoft.com/office/drawing/2014/main" id="{EE78F71E-CFBC-F345-AC3F-01B16C58EEE3}"/>
              </a:ext>
            </a:extLst>
          </p:cNvPr>
          <p:cNvSpPr>
            <a:spLocks noGrp="1"/>
          </p:cNvSpPr>
          <p:nvPr>
            <p:ph idx="1"/>
          </p:nvPr>
        </p:nvSpPr>
        <p:spPr/>
        <p:txBody>
          <a:bodyPr>
            <a:noAutofit/>
          </a:bodyPr>
          <a:lstStyle/>
          <a:p>
            <a:r>
              <a:rPr lang="en-US" sz="2800" dirty="0"/>
              <a:t>Please take the Post Lesson Survey </a:t>
            </a:r>
          </a:p>
          <a:p>
            <a:endParaRPr lang="en-US" sz="2800" dirty="0"/>
          </a:p>
          <a:p>
            <a:endParaRPr lang="en-US" sz="2800" dirty="0"/>
          </a:p>
          <a:p>
            <a:r>
              <a:rPr lang="en-US" sz="2800" dirty="0"/>
              <a:t>https://</a:t>
            </a:r>
            <a:r>
              <a:rPr lang="en-US" sz="2800" dirty="0" err="1"/>
              <a:t>docs.google.com</a:t>
            </a:r>
            <a:r>
              <a:rPr lang="en-US" sz="2800" dirty="0"/>
              <a:t>/forms/d/e/1FAIpQLSfon72xhPX10PnyMmqHf7YVsCEKBlElM_CfXxakT_PXmMp9nA/</a:t>
            </a:r>
            <a:r>
              <a:rPr lang="en-US" sz="2800" dirty="0" err="1"/>
              <a:t>viewform?usp</a:t>
            </a:r>
            <a:r>
              <a:rPr lang="en-US" sz="2800" dirty="0"/>
              <a:t>=</a:t>
            </a:r>
            <a:r>
              <a:rPr lang="en-US" sz="2800" dirty="0" err="1"/>
              <a:t>sf_link</a:t>
            </a:r>
            <a:endParaRPr lang="en-US" sz="2800" dirty="0"/>
          </a:p>
        </p:txBody>
      </p:sp>
    </p:spTree>
    <p:extLst>
      <p:ext uri="{BB962C8B-B14F-4D97-AF65-F5344CB8AC3E}">
        <p14:creationId xmlns:p14="http://schemas.microsoft.com/office/powerpoint/2010/main" val="592668343"/>
      </p:ext>
    </p:extLst>
  </p:cSld>
  <p:clrMapOvr>
    <a:masterClrMapping/>
  </p:clrMapOvr>
  <mc:AlternateContent xmlns:mc="http://schemas.openxmlformats.org/markup-compatibility/2006" xmlns:p14="http://schemas.microsoft.com/office/powerpoint/2010/main">
    <mc:Choice Requires="p14">
      <p:transition spd="slow" p14:dur="3000" advTm="6361"/>
    </mc:Choice>
    <mc:Fallback xmlns="">
      <p:transition spd="slow" advTm="6361"/>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622C-953E-410C-A23D-792FD3CB495C}"/>
              </a:ext>
            </a:extLst>
          </p:cNvPr>
          <p:cNvSpPr>
            <a:spLocks noGrp="1"/>
          </p:cNvSpPr>
          <p:nvPr>
            <p:ph type="title"/>
          </p:nvPr>
        </p:nvSpPr>
        <p:spPr/>
        <p:txBody>
          <a:bodyPr>
            <a:normAutofit/>
          </a:bodyPr>
          <a:lstStyle/>
          <a:p>
            <a:r>
              <a:rPr lang="en-US" dirty="0"/>
              <a:t>References:</a:t>
            </a:r>
          </a:p>
        </p:txBody>
      </p:sp>
      <p:sp>
        <p:nvSpPr>
          <p:cNvPr id="3" name="Content Placeholder 2">
            <a:extLst>
              <a:ext uri="{FF2B5EF4-FFF2-40B4-BE49-F238E27FC236}">
                <a16:creationId xmlns:a16="http://schemas.microsoft.com/office/drawing/2014/main" id="{4684F4AD-7F92-4C7D-893F-B2D74917A31B}"/>
              </a:ext>
            </a:extLst>
          </p:cNvPr>
          <p:cNvSpPr>
            <a:spLocks noGrp="1"/>
          </p:cNvSpPr>
          <p:nvPr>
            <p:ph idx="1"/>
          </p:nvPr>
        </p:nvSpPr>
        <p:spPr/>
        <p:txBody>
          <a:bodyPr/>
          <a:lstStyle/>
          <a:p>
            <a:pPr marL="0" indent="0">
              <a:buNone/>
            </a:pPr>
            <a:r>
              <a:rPr lang="en-US" dirty="0"/>
              <a:t>(n.d.). Retrieved from </a:t>
            </a:r>
            <a:r>
              <a:rPr lang="en-US" dirty="0">
                <a:hlinkClick r:id="rId4"/>
              </a:rPr>
              <a:t>https://learn.org/articles/Orthopedic_Surgeon_Career_and_Salary_FAQs.html</a:t>
            </a:r>
            <a:endParaRPr lang="en-US" dirty="0"/>
          </a:p>
          <a:p>
            <a:pPr marL="0" indent="0">
              <a:buNone/>
            </a:pPr>
            <a:r>
              <a:rPr lang="en-US" dirty="0"/>
              <a:t>Careers. (n.d.). Retrieved from </a:t>
            </a:r>
            <a:r>
              <a:rPr lang="en-US" dirty="0">
                <a:hlinkClick r:id="rId5"/>
              </a:rPr>
              <a:t>https://www.careerexplorer.com/careers/orthopaedic-surgeon/</a:t>
            </a:r>
            <a:endParaRPr lang="en-US" dirty="0"/>
          </a:p>
          <a:p>
            <a:pPr marL="0" indent="0">
              <a:buNone/>
            </a:pPr>
            <a:r>
              <a:rPr lang="en-US" dirty="0"/>
              <a:t>&amp;</a:t>
            </a:r>
            <a:r>
              <a:rPr lang="en-US" dirty="0" err="1"/>
              <a:t>na</a:t>
            </a:r>
            <a:r>
              <a:rPr lang="en-US" dirty="0"/>
              <a:t>;, &amp;</a:t>
            </a:r>
            <a:r>
              <a:rPr lang="en-US" dirty="0" err="1"/>
              <a:t>na</a:t>
            </a:r>
            <a:r>
              <a:rPr lang="en-US" dirty="0"/>
              <a:t>; (1992). </a:t>
            </a:r>
            <a:r>
              <a:rPr lang="en-US" dirty="0" err="1"/>
              <a:t>Orthopaedic</a:t>
            </a:r>
            <a:r>
              <a:rPr lang="en-US" dirty="0"/>
              <a:t> Nursing. </a:t>
            </a:r>
            <a:r>
              <a:rPr lang="en-US" i="1" dirty="0" err="1"/>
              <a:t>Orthopaedic</a:t>
            </a:r>
            <a:r>
              <a:rPr lang="en-US" i="1" dirty="0"/>
              <a:t> Nursing</a:t>
            </a:r>
            <a:r>
              <a:rPr lang="en-US" dirty="0"/>
              <a:t>, </a:t>
            </a:r>
            <a:r>
              <a:rPr lang="en-US" i="1" dirty="0"/>
              <a:t>11</a:t>
            </a:r>
            <a:r>
              <a:rPr lang="en-US" dirty="0"/>
              <a:t>(2), 10–11. </a:t>
            </a:r>
            <a:r>
              <a:rPr lang="en-US" dirty="0" err="1"/>
              <a:t>doi</a:t>
            </a:r>
            <a:r>
              <a:rPr lang="en-US" dirty="0"/>
              <a:t>: 10.1097/00006416-199203000-00003</a:t>
            </a:r>
          </a:p>
          <a:p>
            <a:pPr marL="0" indent="0">
              <a:buNone/>
            </a:pPr>
            <a:endParaRPr lang="en-US"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D12E17B7-7F2C-47CA-BD7E-1C51883FEE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5850371"/>
      </p:ext>
    </p:extLst>
  </p:cSld>
  <p:clrMapOvr>
    <a:masterClrMapping/>
  </p:clrMapOvr>
  <p:transition advTm="120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22A9-C002-4B32-AC36-6E55495F1166}"/>
              </a:ext>
            </a:extLst>
          </p:cNvPr>
          <p:cNvSpPr>
            <a:spLocks noGrp="1"/>
          </p:cNvSpPr>
          <p:nvPr>
            <p:ph type="title"/>
          </p:nvPr>
        </p:nvSpPr>
        <p:spPr/>
        <p:txBody>
          <a:bodyPr>
            <a:normAutofit/>
          </a:bodyPr>
          <a:lstStyle/>
          <a:p>
            <a:r>
              <a:rPr lang="en-US" sz="4400" dirty="0"/>
              <a:t>Overview:</a:t>
            </a:r>
          </a:p>
        </p:txBody>
      </p:sp>
      <p:sp>
        <p:nvSpPr>
          <p:cNvPr id="3" name="TextBox 2">
            <a:extLst>
              <a:ext uri="{FF2B5EF4-FFF2-40B4-BE49-F238E27FC236}">
                <a16:creationId xmlns:a16="http://schemas.microsoft.com/office/drawing/2014/main" id="{7ED8F82A-CD56-4E18-AE9D-B6CDFA230395}"/>
              </a:ext>
            </a:extLst>
          </p:cNvPr>
          <p:cNvSpPr txBox="1"/>
          <p:nvPr/>
        </p:nvSpPr>
        <p:spPr>
          <a:xfrm>
            <a:off x="2588455" y="2326591"/>
            <a:ext cx="7216726"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t>Gain knowledge of the field of Orthopedics</a:t>
            </a:r>
          </a:p>
          <a:p>
            <a:pPr marL="342900" indent="-342900">
              <a:buFont typeface="Arial" panose="020B0604020202020204" pitchFamily="34" charset="0"/>
              <a:buChar char="•"/>
            </a:pPr>
            <a:r>
              <a:rPr lang="en-US" sz="2400" dirty="0"/>
              <a:t>Learn about Orthopedic careers </a:t>
            </a:r>
          </a:p>
          <a:p>
            <a:pPr marL="342900" indent="-342900">
              <a:buFont typeface="Arial" panose="020B0604020202020204" pitchFamily="34" charset="0"/>
              <a:buChar char="•"/>
            </a:pPr>
            <a:r>
              <a:rPr lang="en-US" sz="2400" dirty="0"/>
              <a:t>Discover educational pathways and colleges in Oregon for careers in Orthopedics</a:t>
            </a:r>
          </a:p>
          <a:p>
            <a:pPr marL="342900" indent="-342900">
              <a:buFont typeface="Arial" panose="020B0604020202020204" pitchFamily="34" charset="0"/>
              <a:buChar char="•"/>
            </a:pPr>
            <a:r>
              <a:rPr lang="en-US" sz="2400" dirty="0"/>
              <a:t>Be informed about the history of Orthopedic Nursing</a:t>
            </a:r>
          </a:p>
          <a:p>
            <a:pPr marL="342900" indent="-342900">
              <a:buFont typeface="Arial" panose="020B0604020202020204" pitchFamily="34" charset="0"/>
              <a:buChar char="•"/>
            </a:pPr>
            <a:r>
              <a:rPr lang="en-US" sz="2400" dirty="0"/>
              <a:t>Understand basic Skills and Competencies for success </a:t>
            </a:r>
          </a:p>
          <a:p>
            <a:pPr marL="342900" indent="-342900">
              <a:buFont typeface="+mj-lt"/>
              <a:buAutoNum type="alphaLcPeriod"/>
            </a:pPr>
            <a:endParaRPr lang="en-US" sz="2400" dirty="0"/>
          </a:p>
        </p:txBody>
      </p:sp>
      <p:pic>
        <p:nvPicPr>
          <p:cNvPr id="5" name="Audio 4">
            <a:hlinkClick r:id="" action="ppaction://media"/>
            <a:extLst>
              <a:ext uri="{FF2B5EF4-FFF2-40B4-BE49-F238E27FC236}">
                <a16:creationId xmlns:a16="http://schemas.microsoft.com/office/drawing/2014/main" id="{8233F797-7FAF-40D0-AE3B-3F9DEFAE86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5639777"/>
      </p:ext>
    </p:extLst>
  </p:cSld>
  <p:clrMapOvr>
    <a:masterClrMapping/>
  </p:clrMapOvr>
  <mc:AlternateContent xmlns:mc="http://schemas.openxmlformats.org/markup-compatibility/2006" xmlns:p14="http://schemas.microsoft.com/office/powerpoint/2010/main">
    <mc:Choice Requires="p14">
      <p:transition spd="slow" p14:dur="3000" advTm="25785"/>
    </mc:Choice>
    <mc:Fallback xmlns="">
      <p:transition spd="slow" advTm="2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22A9-C002-4B32-AC36-6E55495F1166}"/>
              </a:ext>
            </a:extLst>
          </p:cNvPr>
          <p:cNvSpPr>
            <a:spLocks noGrp="1"/>
          </p:cNvSpPr>
          <p:nvPr>
            <p:ph type="title"/>
          </p:nvPr>
        </p:nvSpPr>
        <p:spPr/>
        <p:txBody>
          <a:bodyPr>
            <a:normAutofit/>
          </a:bodyPr>
          <a:lstStyle/>
          <a:p>
            <a:r>
              <a:rPr lang="en-US" sz="4400" dirty="0"/>
              <a:t>Objectives:</a:t>
            </a:r>
            <a:br>
              <a:rPr lang="en-US" sz="4400" dirty="0"/>
            </a:br>
            <a:r>
              <a:rPr lang="en-US" sz="2400" dirty="0"/>
              <a:t>BY THE END OF THIS PRESENTATION STUDENTS WILL BE ABLE TO:</a:t>
            </a:r>
            <a:endParaRPr lang="en-US" sz="4400" dirty="0"/>
          </a:p>
        </p:txBody>
      </p:sp>
      <p:sp>
        <p:nvSpPr>
          <p:cNvPr id="3" name="TextBox 2">
            <a:extLst>
              <a:ext uri="{FF2B5EF4-FFF2-40B4-BE49-F238E27FC236}">
                <a16:creationId xmlns:a16="http://schemas.microsoft.com/office/drawing/2014/main" id="{7ED8F82A-CD56-4E18-AE9D-B6CDFA230395}"/>
              </a:ext>
            </a:extLst>
          </p:cNvPr>
          <p:cNvSpPr txBox="1"/>
          <p:nvPr/>
        </p:nvSpPr>
        <p:spPr>
          <a:xfrm>
            <a:off x="1451579" y="2326591"/>
            <a:ext cx="8353602" cy="3416320"/>
          </a:xfrm>
          <a:prstGeom prst="rect">
            <a:avLst/>
          </a:prstGeom>
          <a:noFill/>
        </p:spPr>
        <p:txBody>
          <a:bodyPr wrap="square" rtlCol="0">
            <a:spAutoFit/>
          </a:bodyPr>
          <a:lstStyle/>
          <a:p>
            <a:pPr marL="457200" indent="-457200">
              <a:buFont typeface="+mj-lt"/>
              <a:buAutoNum type="arabicPeriod"/>
            </a:pPr>
            <a:r>
              <a:rPr lang="en-US" sz="2400" dirty="0"/>
              <a:t>List 5 part of the body that Orthopedics helps</a:t>
            </a:r>
          </a:p>
          <a:p>
            <a:pPr marL="457200" indent="-457200">
              <a:buFont typeface="+mj-lt"/>
              <a:buAutoNum type="arabicPeriod"/>
            </a:pPr>
            <a:r>
              <a:rPr lang="en-US" sz="2400" dirty="0"/>
              <a:t>Describe the educational pathway to becoming an Orthopedic Surgeon</a:t>
            </a:r>
          </a:p>
          <a:p>
            <a:pPr marL="457200" indent="-457200">
              <a:buFont typeface="+mj-lt"/>
              <a:buAutoNum type="arabicPeriod"/>
            </a:pPr>
            <a:r>
              <a:rPr lang="en-US" sz="2400" dirty="0"/>
              <a:t>List 3 Specialty careers in Orthopedics</a:t>
            </a:r>
          </a:p>
          <a:p>
            <a:pPr marL="457200" indent="-457200">
              <a:buFont typeface="+mj-lt"/>
              <a:buAutoNum type="arabicPeriod"/>
            </a:pPr>
            <a:r>
              <a:rPr lang="en-US" sz="2400" dirty="0"/>
              <a:t>Have the ability to write a short paragraph about the history of Orthopedic Nursing</a:t>
            </a:r>
          </a:p>
          <a:p>
            <a:pPr marL="457200" indent="-457200">
              <a:buFont typeface="+mj-lt"/>
              <a:buAutoNum type="arabicPeriod"/>
            </a:pPr>
            <a:r>
              <a:rPr lang="en-US" sz="2400" dirty="0"/>
              <a:t>Describe 3 Skills &amp; Competencies</a:t>
            </a:r>
          </a:p>
          <a:p>
            <a:pPr marL="342900" indent="-342900">
              <a:buFont typeface="+mj-lt"/>
              <a:buAutoNum type="alphaLcPeriod"/>
            </a:pPr>
            <a:endParaRPr lang="en-US" sz="2400" dirty="0"/>
          </a:p>
          <a:p>
            <a:pPr marL="342900" indent="-342900">
              <a:buFont typeface="+mj-lt"/>
              <a:buAutoNum type="alphaLcPeriod"/>
            </a:pPr>
            <a:endParaRPr lang="en-US" sz="2400" dirty="0"/>
          </a:p>
        </p:txBody>
      </p:sp>
      <p:pic>
        <p:nvPicPr>
          <p:cNvPr id="4" name="Audio 3">
            <a:hlinkClick r:id="" action="ppaction://media"/>
            <a:extLst>
              <a:ext uri="{FF2B5EF4-FFF2-40B4-BE49-F238E27FC236}">
                <a16:creationId xmlns:a16="http://schemas.microsoft.com/office/drawing/2014/main" id="{4C803AD1-067F-4845-9D48-BB61496CFC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1040699"/>
      </p:ext>
    </p:extLst>
  </p:cSld>
  <p:clrMapOvr>
    <a:masterClrMapping/>
  </p:clrMapOvr>
  <mc:AlternateContent xmlns:mc="http://schemas.openxmlformats.org/markup-compatibility/2006" xmlns:p14="http://schemas.microsoft.com/office/powerpoint/2010/main">
    <mc:Choice Requires="p14">
      <p:transition spd="slow" p14:dur="3000" advTm="32143"/>
    </mc:Choice>
    <mc:Fallback xmlns="">
      <p:transition spd="slow" advTm="3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517C6-AC31-4BF7-951F-B8D97F544AF1}"/>
              </a:ext>
            </a:extLst>
          </p:cNvPr>
          <p:cNvSpPr>
            <a:spLocks noGrp="1"/>
          </p:cNvSpPr>
          <p:nvPr>
            <p:ph type="ctrTitle"/>
          </p:nvPr>
        </p:nvSpPr>
        <p:spPr>
          <a:xfrm>
            <a:off x="5193458" y="964769"/>
            <a:ext cx="5525305" cy="2464231"/>
          </a:xfrm>
          <a:solidFill>
            <a:schemeClr val="accent4">
              <a:lumMod val="60000"/>
              <a:lumOff val="40000"/>
            </a:schemeClr>
          </a:solidFill>
        </p:spPr>
        <p:txBody>
          <a:bodyPr>
            <a:normAutofit/>
          </a:bodyPr>
          <a:lstStyle/>
          <a:p>
            <a:pPr algn="ctr"/>
            <a:r>
              <a:rPr lang="en-US" sz="2600" dirty="0"/>
              <a:t>Orthopedics is the medical specialty devoted to the diagnosis, care and </a:t>
            </a:r>
            <a:br>
              <a:rPr lang="en-US" sz="2600" dirty="0"/>
            </a:br>
            <a:r>
              <a:rPr lang="en-US" sz="2600" dirty="0"/>
              <a:t>treatment of musculoskeletal disorders.</a:t>
            </a:r>
            <a:br>
              <a:rPr lang="en-US" sz="2600" dirty="0"/>
            </a:br>
            <a:endParaRPr lang="en-US" sz="2600" dirty="0"/>
          </a:p>
        </p:txBody>
      </p:sp>
      <p:pic>
        <p:nvPicPr>
          <p:cNvPr id="19" name="Picture 18" descr="A picture containing animal, brown, pair, white&#10;&#10;Description automatically generated">
            <a:extLst>
              <a:ext uri="{FF2B5EF4-FFF2-40B4-BE49-F238E27FC236}">
                <a16:creationId xmlns:a16="http://schemas.microsoft.com/office/drawing/2014/main" id="{D0E0B3B3-1982-46A5-86CB-DD7CA9BCA65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530254" y="1116345"/>
            <a:ext cx="2281041" cy="3866172"/>
          </a:xfrm>
          <a:prstGeom prst="rect">
            <a:avLst/>
          </a:prstGeom>
        </p:spPr>
      </p:pic>
      <p:sp>
        <p:nvSpPr>
          <p:cNvPr id="22" name="TextBox 21">
            <a:extLst>
              <a:ext uri="{FF2B5EF4-FFF2-40B4-BE49-F238E27FC236}">
                <a16:creationId xmlns:a16="http://schemas.microsoft.com/office/drawing/2014/main" id="{F62512B3-08BF-483A-87AB-2DD2D337B3C9}"/>
              </a:ext>
            </a:extLst>
          </p:cNvPr>
          <p:cNvSpPr txBox="1"/>
          <p:nvPr/>
        </p:nvSpPr>
        <p:spPr>
          <a:xfrm>
            <a:off x="1460346" y="5223041"/>
            <a:ext cx="242085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commons.wikimedia.org/wiki/file:muscles_anterior.pn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
        <p:nvSpPr>
          <p:cNvPr id="3" name="TextBox 2">
            <a:extLst>
              <a:ext uri="{FF2B5EF4-FFF2-40B4-BE49-F238E27FC236}">
                <a16:creationId xmlns:a16="http://schemas.microsoft.com/office/drawing/2014/main" id="{5C0CF293-8B71-49AD-A7B6-A850A8BFD0AB}"/>
              </a:ext>
            </a:extLst>
          </p:cNvPr>
          <p:cNvSpPr txBox="1"/>
          <p:nvPr/>
        </p:nvSpPr>
        <p:spPr>
          <a:xfrm>
            <a:off x="6885040" y="3745713"/>
            <a:ext cx="2851519" cy="1754326"/>
          </a:xfrm>
          <a:prstGeom prst="rect">
            <a:avLst/>
          </a:prstGeom>
          <a:noFill/>
        </p:spPr>
        <p:txBody>
          <a:bodyPr wrap="square" rtlCol="0">
            <a:spAutoFit/>
          </a:bodyPr>
          <a:lstStyle/>
          <a:p>
            <a:pPr marL="285750" indent="-285750">
              <a:buFont typeface="Arial" panose="020B0604020202020204" pitchFamily="34" charset="0"/>
              <a:buChar char="•"/>
            </a:pPr>
            <a:r>
              <a:rPr lang="en-US" dirty="0"/>
              <a:t>Bones</a:t>
            </a:r>
          </a:p>
          <a:p>
            <a:pPr marL="285750" indent="-285750">
              <a:buFont typeface="Arial" panose="020B0604020202020204" pitchFamily="34" charset="0"/>
              <a:buChar char="•"/>
            </a:pPr>
            <a:r>
              <a:rPr lang="en-US" dirty="0"/>
              <a:t>Joints</a:t>
            </a:r>
          </a:p>
          <a:p>
            <a:pPr marL="285750" indent="-285750">
              <a:buFont typeface="Arial" panose="020B0604020202020204" pitchFamily="34" charset="0"/>
              <a:buChar char="•"/>
            </a:pPr>
            <a:r>
              <a:rPr lang="en-US" dirty="0"/>
              <a:t>Muscles</a:t>
            </a:r>
          </a:p>
          <a:p>
            <a:pPr marL="285750" indent="-285750">
              <a:buFont typeface="Arial" panose="020B0604020202020204" pitchFamily="34" charset="0"/>
              <a:buChar char="•"/>
            </a:pPr>
            <a:r>
              <a:rPr lang="en-US" dirty="0"/>
              <a:t>Tendons</a:t>
            </a:r>
          </a:p>
          <a:p>
            <a:pPr marL="285750" indent="-285750">
              <a:buFont typeface="Arial" panose="020B0604020202020204" pitchFamily="34" charset="0"/>
              <a:buChar char="•"/>
            </a:pPr>
            <a:r>
              <a:rPr lang="en-US" dirty="0"/>
              <a:t>Ligaments</a:t>
            </a:r>
          </a:p>
          <a:p>
            <a:pPr marL="285750" indent="-285750">
              <a:buFont typeface="Arial" panose="020B0604020202020204" pitchFamily="34" charset="0"/>
              <a:buChar char="•"/>
            </a:pPr>
            <a:r>
              <a:rPr lang="en-US" dirty="0"/>
              <a:t>Nerves</a:t>
            </a:r>
          </a:p>
        </p:txBody>
      </p:sp>
      <p:pic>
        <p:nvPicPr>
          <p:cNvPr id="7" name="Audio 6">
            <a:hlinkClick r:id="" action="ppaction://media"/>
            <a:extLst>
              <a:ext uri="{FF2B5EF4-FFF2-40B4-BE49-F238E27FC236}">
                <a16:creationId xmlns:a16="http://schemas.microsoft.com/office/drawing/2014/main" id="{FFBADF39-F0CB-4E5C-A216-48D4BDEA61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4550540"/>
      </p:ext>
    </p:extLst>
  </p:cSld>
  <p:clrMapOvr>
    <a:masterClrMapping/>
  </p:clrMapOvr>
  <mc:AlternateContent xmlns:mc="http://schemas.openxmlformats.org/markup-compatibility/2006" xmlns:p14="http://schemas.microsoft.com/office/powerpoint/2010/main">
    <mc:Choice Requires="p14">
      <p:transition spd="med" p14:dur="700" advTm="64370">
        <p:fade/>
      </p:transition>
    </mc:Choice>
    <mc:Fallback xmlns="">
      <p:transition spd="med" advTm="64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0" name="TextBox 2">
            <a:extLst>
              <a:ext uri="{FF2B5EF4-FFF2-40B4-BE49-F238E27FC236}">
                <a16:creationId xmlns:a16="http://schemas.microsoft.com/office/drawing/2014/main" id="{A117283A-6B81-40E3-8E57-714E517BA1A7}"/>
              </a:ext>
            </a:extLst>
          </p:cNvPr>
          <p:cNvGraphicFramePr/>
          <p:nvPr>
            <p:extLst>
              <p:ext uri="{D42A27DB-BD31-4B8C-83A1-F6EECF244321}">
                <p14:modId xmlns:p14="http://schemas.microsoft.com/office/powerpoint/2010/main" val="105585844"/>
              </p:ext>
            </p:extLst>
          </p:nvPr>
        </p:nvGraphicFramePr>
        <p:xfrm>
          <a:off x="1060175" y="447986"/>
          <a:ext cx="4452730" cy="17121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C9B3165D-A1B1-43F6-8F5E-436079D8F5E3}"/>
              </a:ext>
            </a:extLst>
          </p:cNvPr>
          <p:cNvSpPr txBox="1"/>
          <p:nvPr/>
        </p:nvSpPr>
        <p:spPr>
          <a:xfrm>
            <a:off x="1453896" y="2650435"/>
            <a:ext cx="3540135"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Orthopedic Surgeon’s spend about half of their time in the Operating Room. They also use medical, physical, and rehabilitative methods in addition to surgery.</a:t>
            </a:r>
          </a:p>
          <a:p>
            <a:pPr marL="285750" indent="-285750">
              <a:buFont typeface="Arial" panose="020B0604020202020204" pitchFamily="34" charset="0"/>
              <a:buChar char="•"/>
            </a:pPr>
            <a:endParaRPr lang="en-US" sz="2400"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4" name="Audio 3">
            <a:hlinkClick r:id="" action="ppaction://media"/>
            <a:extLst>
              <a:ext uri="{FF2B5EF4-FFF2-40B4-BE49-F238E27FC236}">
                <a16:creationId xmlns:a16="http://schemas.microsoft.com/office/drawing/2014/main" id="{7A90402A-C79E-4B7C-B8AE-CDF4233F36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pic>
        <p:nvPicPr>
          <p:cNvPr id="7" name="Picture 6" descr="A group of people in a room&#10;&#10;Description automatically generated">
            <a:extLst>
              <a:ext uri="{FF2B5EF4-FFF2-40B4-BE49-F238E27FC236}">
                <a16:creationId xmlns:a16="http://schemas.microsoft.com/office/drawing/2014/main" id="{4E38D149-A20F-4F42-B519-0E8373BF4483}"/>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5193909" y="1964641"/>
            <a:ext cx="5715000" cy="3829050"/>
          </a:xfrm>
          <a:prstGeom prst="rect">
            <a:avLst/>
          </a:prstGeom>
        </p:spPr>
      </p:pic>
      <p:sp>
        <p:nvSpPr>
          <p:cNvPr id="8" name="TextBox 7">
            <a:extLst>
              <a:ext uri="{FF2B5EF4-FFF2-40B4-BE49-F238E27FC236}">
                <a16:creationId xmlns:a16="http://schemas.microsoft.com/office/drawing/2014/main" id="{4912D9B9-4AF5-4B0E-A40D-BC2C61736C6B}"/>
              </a:ext>
            </a:extLst>
          </p:cNvPr>
          <p:cNvSpPr txBox="1"/>
          <p:nvPr/>
        </p:nvSpPr>
        <p:spPr>
          <a:xfrm>
            <a:off x="6635261" y="5793691"/>
            <a:ext cx="4409635" cy="230832"/>
          </a:xfrm>
          <a:prstGeom prst="rect">
            <a:avLst/>
          </a:prstGeom>
          <a:noFill/>
        </p:spPr>
        <p:txBody>
          <a:bodyPr wrap="square" rtlCol="0">
            <a:spAutoFit/>
          </a:bodyPr>
          <a:lstStyle/>
          <a:p>
            <a:r>
              <a:rPr lang="en-US" sz="900" dirty="0">
                <a:hlinkClick r:id="rId12" tooltip="http://orthopedicdefinition.blogspot.com/2015/01/what-is-orthopedic-surgeon-definition.html"/>
              </a:rPr>
              <a:t>This Photo</a:t>
            </a:r>
            <a:r>
              <a:rPr lang="en-US" sz="900" dirty="0"/>
              <a:t> by Unknown Author is licensed under </a:t>
            </a:r>
            <a:r>
              <a:rPr lang="en-US" sz="900" dirty="0">
                <a:hlinkClick r:id="rId13" tooltip="https://creativecommons.org/licenses/by/3.0/"/>
              </a:rPr>
              <a:t>CC BY</a:t>
            </a:r>
            <a:endParaRPr lang="en-US" sz="900" dirty="0"/>
          </a:p>
        </p:txBody>
      </p:sp>
    </p:spTree>
    <p:extLst>
      <p:ext uri="{BB962C8B-B14F-4D97-AF65-F5344CB8AC3E}">
        <p14:creationId xmlns:p14="http://schemas.microsoft.com/office/powerpoint/2010/main" val="889059803"/>
      </p:ext>
    </p:extLst>
  </p:cSld>
  <p:clrMapOvr>
    <a:masterClrMapping/>
  </p:clrMapOvr>
  <mc:AlternateContent xmlns:mc="http://schemas.openxmlformats.org/markup-compatibility/2006" xmlns:p14="http://schemas.microsoft.com/office/powerpoint/2010/main">
    <mc:Choice Requires="p14">
      <p:transition spd="med" p14:dur="700" advTm="76102">
        <p:fade/>
      </p:transition>
    </mc:Choice>
    <mc:Fallback xmlns="">
      <p:transition spd="med" advTm="761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graphicFrame>
        <p:nvGraphicFramePr>
          <p:cNvPr id="30" name="TextBox 2">
            <a:extLst>
              <a:ext uri="{FF2B5EF4-FFF2-40B4-BE49-F238E27FC236}">
                <a16:creationId xmlns:a16="http://schemas.microsoft.com/office/drawing/2014/main" id="{A117283A-6B81-40E3-8E57-714E517BA1A7}"/>
              </a:ext>
            </a:extLst>
          </p:cNvPr>
          <p:cNvGraphicFramePr/>
          <p:nvPr>
            <p:extLst>
              <p:ext uri="{D42A27DB-BD31-4B8C-83A1-F6EECF244321}">
                <p14:modId xmlns:p14="http://schemas.microsoft.com/office/powerpoint/2010/main" val="3715680336"/>
              </p:ext>
            </p:extLst>
          </p:nvPr>
        </p:nvGraphicFramePr>
        <p:xfrm>
          <a:off x="1612921" y="712494"/>
          <a:ext cx="5596261" cy="101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B9D79255-3E08-4921-8DA9-EEFC9502C3DB}"/>
              </a:ext>
            </a:extLst>
          </p:cNvPr>
          <p:cNvSpPr txBox="1"/>
          <p:nvPr/>
        </p:nvSpPr>
        <p:spPr>
          <a:xfrm>
            <a:off x="1453896" y="2018413"/>
            <a:ext cx="9607522" cy="3139321"/>
          </a:xfrm>
          <a:prstGeom prst="rect">
            <a:avLst/>
          </a:prstGeom>
          <a:noFill/>
        </p:spPr>
        <p:txBody>
          <a:bodyPr wrap="square" rtlCol="0">
            <a:spAutoFit/>
          </a:bodyPr>
          <a:lstStyle/>
          <a:p>
            <a:pPr marL="285750" indent="-285750">
              <a:buFont typeface="Arial" panose="020B0604020202020204" pitchFamily="34" charset="0"/>
              <a:buChar char="•"/>
            </a:pPr>
            <a:r>
              <a:rPr lang="en-US" sz="2400" dirty="0"/>
              <a:t>4 year Bachelor’s Degree</a:t>
            </a:r>
          </a:p>
          <a:p>
            <a:pPr marL="285750" indent="-285750">
              <a:buFont typeface="Arial" panose="020B0604020202020204" pitchFamily="34" charset="0"/>
              <a:buChar char="•"/>
            </a:pPr>
            <a:r>
              <a:rPr lang="en-US" sz="2400" dirty="0"/>
              <a:t>4 years of Medical School</a:t>
            </a:r>
          </a:p>
          <a:p>
            <a:pPr marL="285750" indent="-285750">
              <a:buFont typeface="Arial" panose="020B0604020202020204" pitchFamily="34" charset="0"/>
              <a:buChar char="•"/>
            </a:pPr>
            <a:r>
              <a:rPr lang="en-US" sz="2400" dirty="0"/>
              <a:t>Approx. 5 years of residency or post-graduate education</a:t>
            </a:r>
          </a:p>
          <a:p>
            <a:pPr marL="285750" indent="-285750">
              <a:buFont typeface="Arial" panose="020B0604020202020204" pitchFamily="34" charset="0"/>
              <a:buChar char="•"/>
            </a:pPr>
            <a:r>
              <a:rPr lang="en-US" sz="2400" dirty="0"/>
              <a:t>Specialty Orthopedic Surgeons are required to complete a Fellowship</a:t>
            </a:r>
          </a:p>
          <a:p>
            <a:endParaRPr lang="en-US" dirty="0"/>
          </a:p>
          <a:p>
            <a:endParaRPr lang="en-US" sz="2400" dirty="0"/>
          </a:p>
          <a:p>
            <a:pPr marL="342900" indent="-342900">
              <a:buFont typeface="Arial" panose="020B0604020202020204" pitchFamily="34" charset="0"/>
              <a:buChar char="•"/>
            </a:pPr>
            <a:r>
              <a:rPr lang="en-US" sz="2400" dirty="0"/>
              <a:t>The Median annual salary is $482,000 in 2019</a:t>
            </a:r>
          </a:p>
          <a:p>
            <a:endParaRPr lang="en-US" dirty="0"/>
          </a:p>
          <a:p>
            <a:endParaRPr lang="en-US" dirty="0"/>
          </a:p>
        </p:txBody>
      </p:sp>
      <p:pic>
        <p:nvPicPr>
          <p:cNvPr id="10" name="Audio 9">
            <a:hlinkClick r:id="" action="ppaction://media"/>
            <a:extLst>
              <a:ext uri="{FF2B5EF4-FFF2-40B4-BE49-F238E27FC236}">
                <a16:creationId xmlns:a16="http://schemas.microsoft.com/office/drawing/2014/main" id="{686815BC-7740-433E-B60D-134F09C3B44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0161712"/>
      </p:ext>
    </p:extLst>
  </p:cSld>
  <p:clrMapOvr>
    <a:masterClrMapping/>
  </p:clrMapOvr>
  <mc:AlternateContent xmlns:mc="http://schemas.openxmlformats.org/markup-compatibility/2006" xmlns:p14="http://schemas.microsoft.com/office/powerpoint/2010/main">
    <mc:Choice Requires="p14">
      <p:transition spd="med" p14:dur="700" advTm="46657">
        <p:fade/>
      </p:transition>
    </mc:Choice>
    <mc:Fallback xmlns="">
      <p:transition spd="med" advTm="466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94DC-2A8D-4BDB-8979-B404BE35411E}"/>
              </a:ext>
            </a:extLst>
          </p:cNvPr>
          <p:cNvSpPr>
            <a:spLocks noGrp="1"/>
          </p:cNvSpPr>
          <p:nvPr>
            <p:ph type="title"/>
          </p:nvPr>
        </p:nvSpPr>
        <p:spPr>
          <a:xfrm>
            <a:off x="1451580" y="804521"/>
            <a:ext cx="5550355" cy="905010"/>
          </a:xfrm>
          <a:solidFill>
            <a:schemeClr val="accent4">
              <a:lumMod val="60000"/>
              <a:lumOff val="40000"/>
            </a:schemeClr>
          </a:solidFill>
        </p:spPr>
        <p:txBody>
          <a:bodyPr>
            <a:normAutofit fontScale="90000"/>
          </a:bodyPr>
          <a:lstStyle/>
          <a:p>
            <a:pPr algn="ctr"/>
            <a:br>
              <a:rPr lang="en-US" dirty="0"/>
            </a:br>
            <a:r>
              <a:rPr lang="en-US" sz="3600" dirty="0"/>
              <a:t>Orthopedic specialities</a:t>
            </a:r>
          </a:p>
        </p:txBody>
      </p:sp>
      <p:sp>
        <p:nvSpPr>
          <p:cNvPr id="3" name="Content Placeholder 2">
            <a:extLst>
              <a:ext uri="{FF2B5EF4-FFF2-40B4-BE49-F238E27FC236}">
                <a16:creationId xmlns:a16="http://schemas.microsoft.com/office/drawing/2014/main" id="{8461A055-394F-4501-AEF6-67806CD7BF3B}"/>
              </a:ext>
            </a:extLst>
          </p:cNvPr>
          <p:cNvSpPr>
            <a:spLocks noGrp="1"/>
          </p:cNvSpPr>
          <p:nvPr>
            <p:ph idx="1"/>
          </p:nvPr>
        </p:nvSpPr>
        <p:spPr>
          <a:xfrm>
            <a:off x="1451580" y="2015732"/>
            <a:ext cx="6454463" cy="3450613"/>
          </a:xfrm>
        </p:spPr>
        <p:txBody>
          <a:bodyPr>
            <a:normAutofit lnSpcReduction="10000"/>
          </a:bodyPr>
          <a:lstStyle/>
          <a:p>
            <a:pPr marL="0" indent="0">
              <a:lnSpc>
                <a:spcPct val="110000"/>
              </a:lnSpc>
              <a:buNone/>
            </a:pPr>
            <a:r>
              <a:rPr lang="en-US" sz="1400" b="1" dirty="0"/>
              <a:t>Some of these specialties may include:</a:t>
            </a:r>
            <a:endParaRPr lang="en-US" sz="1400" dirty="0"/>
          </a:p>
          <a:p>
            <a:pPr>
              <a:lnSpc>
                <a:spcPct val="110000"/>
              </a:lnSpc>
            </a:pPr>
            <a:r>
              <a:rPr lang="en-US" sz="1400" dirty="0"/>
              <a:t>Pediatric orthopedics			</a:t>
            </a:r>
          </a:p>
          <a:p>
            <a:pPr>
              <a:lnSpc>
                <a:spcPct val="110000"/>
              </a:lnSpc>
            </a:pPr>
            <a:r>
              <a:rPr lang="en-US" sz="1400" dirty="0"/>
              <a:t>Sports medicine</a:t>
            </a:r>
          </a:p>
          <a:p>
            <a:pPr>
              <a:lnSpc>
                <a:spcPct val="110000"/>
              </a:lnSpc>
            </a:pPr>
            <a:r>
              <a:rPr lang="en-US" sz="1400" dirty="0"/>
              <a:t>Hand surgery</a:t>
            </a:r>
          </a:p>
          <a:p>
            <a:pPr>
              <a:lnSpc>
                <a:spcPct val="110000"/>
              </a:lnSpc>
            </a:pPr>
            <a:r>
              <a:rPr lang="en-US" sz="1400" dirty="0"/>
              <a:t>Joint replacement</a:t>
            </a:r>
          </a:p>
          <a:p>
            <a:pPr>
              <a:lnSpc>
                <a:spcPct val="110000"/>
              </a:lnSpc>
            </a:pPr>
            <a:r>
              <a:rPr lang="en-US" sz="1400" dirty="0"/>
              <a:t>Foot and ankle surgery</a:t>
            </a:r>
          </a:p>
          <a:p>
            <a:pPr>
              <a:lnSpc>
                <a:spcPct val="110000"/>
              </a:lnSpc>
            </a:pPr>
            <a:r>
              <a:rPr lang="en-US" sz="1400" dirty="0"/>
              <a:t>Orthopedic Oncology</a:t>
            </a:r>
          </a:p>
          <a:p>
            <a:pPr>
              <a:lnSpc>
                <a:spcPct val="110000"/>
              </a:lnSpc>
            </a:pPr>
            <a:r>
              <a:rPr lang="en-US" sz="1400" dirty="0"/>
              <a:t>Spine surgery</a:t>
            </a:r>
          </a:p>
          <a:p>
            <a:pPr>
              <a:lnSpc>
                <a:spcPct val="110000"/>
              </a:lnSpc>
            </a:pPr>
            <a:r>
              <a:rPr lang="en-US" sz="1400" dirty="0"/>
              <a:t>Physical Therapists</a:t>
            </a:r>
          </a:p>
          <a:p>
            <a:pPr>
              <a:lnSpc>
                <a:spcPct val="110000"/>
              </a:lnSpc>
            </a:pPr>
            <a:r>
              <a:rPr lang="en-US" sz="1400" dirty="0"/>
              <a:t>Orthopedic trauma</a:t>
            </a:r>
          </a:p>
          <a:p>
            <a:pPr>
              <a:lnSpc>
                <a:spcPct val="110000"/>
              </a:lnSpc>
            </a:pPr>
            <a:endParaRPr lang="en-US" sz="1400" dirty="0"/>
          </a:p>
        </p:txBody>
      </p:sp>
      <p:pic>
        <p:nvPicPr>
          <p:cNvPr id="5" name="Picture 4" descr="A picture containing person, grass, sport, player&#10;&#10;Description automatically generated">
            <a:extLst>
              <a:ext uri="{FF2B5EF4-FFF2-40B4-BE49-F238E27FC236}">
                <a16:creationId xmlns:a16="http://schemas.microsoft.com/office/drawing/2014/main" id="{059D7380-4D14-4174-910B-DA8B1C6A8E47}"/>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5048" r="21558" b="3"/>
          <a:stretch/>
        </p:blipFill>
        <p:spPr>
          <a:xfrm>
            <a:off x="8116373" y="1116345"/>
            <a:ext cx="2799103" cy="3866172"/>
          </a:xfrm>
          <a:prstGeom prst="rect">
            <a:avLst/>
          </a:prstGeom>
        </p:spPr>
      </p:pic>
      <p:sp>
        <p:nvSpPr>
          <p:cNvPr id="6" name="TextBox 5">
            <a:extLst>
              <a:ext uri="{FF2B5EF4-FFF2-40B4-BE49-F238E27FC236}">
                <a16:creationId xmlns:a16="http://schemas.microsoft.com/office/drawing/2014/main" id="{2475D282-5FDE-41D7-962D-15D218D839F8}"/>
              </a:ext>
            </a:extLst>
          </p:cNvPr>
          <p:cNvSpPr txBox="1"/>
          <p:nvPr/>
        </p:nvSpPr>
        <p:spPr>
          <a:xfrm>
            <a:off x="8205309" y="5106019"/>
            <a:ext cx="2621230"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6" tooltip="http://herchelspringer.blogspot.com/2012_06_01_archive.html">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en-US" sz="700" dirty="0">
              <a:solidFill>
                <a:srgbClr val="FFFFFF"/>
              </a:solidFill>
            </a:endParaRPr>
          </a:p>
        </p:txBody>
      </p:sp>
      <p:pic>
        <p:nvPicPr>
          <p:cNvPr id="10" name="Audio 9">
            <a:hlinkClick r:id="" action="ppaction://media"/>
            <a:extLst>
              <a:ext uri="{FF2B5EF4-FFF2-40B4-BE49-F238E27FC236}">
                <a16:creationId xmlns:a16="http://schemas.microsoft.com/office/drawing/2014/main" id="{3C10E3AD-AA02-420B-873B-752941D95C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2789900"/>
      </p:ext>
    </p:extLst>
  </p:cSld>
  <p:clrMapOvr>
    <a:masterClrMapping/>
  </p:clrMapOvr>
  <mc:AlternateContent xmlns:mc="http://schemas.openxmlformats.org/markup-compatibility/2006" xmlns:p14="http://schemas.microsoft.com/office/powerpoint/2010/main">
    <mc:Choice Requires="p14">
      <p:transition spd="med" p14:dur="700" advTm="80295">
        <p:fade/>
      </p:transition>
    </mc:Choice>
    <mc:Fallback xmlns="">
      <p:transition spd="med" advTm="80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3144-EE98-4AB6-A490-63DEC9E8D793}"/>
              </a:ext>
            </a:extLst>
          </p:cNvPr>
          <p:cNvSpPr>
            <a:spLocks noGrp="1"/>
          </p:cNvSpPr>
          <p:nvPr>
            <p:ph type="title"/>
          </p:nvPr>
        </p:nvSpPr>
        <p:spPr>
          <a:xfrm>
            <a:off x="1537252" y="743254"/>
            <a:ext cx="4678017" cy="848138"/>
          </a:xfrm>
          <a:solidFill>
            <a:schemeClr val="accent4">
              <a:lumMod val="60000"/>
              <a:lumOff val="40000"/>
            </a:schemeClr>
          </a:solidFill>
        </p:spPr>
        <p:txBody>
          <a:bodyPr anchor="ctr">
            <a:normAutofit fontScale="90000"/>
          </a:bodyPr>
          <a:lstStyle/>
          <a:p>
            <a:pPr algn="ctr"/>
            <a:br>
              <a:rPr lang="en-US" sz="3600" dirty="0"/>
            </a:br>
            <a:r>
              <a:rPr lang="en-US" sz="3600" dirty="0"/>
              <a:t>Orthopedic Nurses</a:t>
            </a:r>
            <a:br>
              <a:rPr lang="en-US" sz="3600" dirty="0"/>
            </a:br>
            <a:endParaRPr lang="en-US" sz="3600" dirty="0"/>
          </a:p>
        </p:txBody>
      </p:sp>
      <p:sp>
        <p:nvSpPr>
          <p:cNvPr id="3" name="Content Placeholder 2">
            <a:extLst>
              <a:ext uri="{FF2B5EF4-FFF2-40B4-BE49-F238E27FC236}">
                <a16:creationId xmlns:a16="http://schemas.microsoft.com/office/drawing/2014/main" id="{E3229CEB-B2A7-4D0B-8A0B-CB5AD76B14E7}"/>
              </a:ext>
            </a:extLst>
          </p:cNvPr>
          <p:cNvSpPr>
            <a:spLocks noGrp="1"/>
          </p:cNvSpPr>
          <p:nvPr>
            <p:ph idx="1"/>
          </p:nvPr>
        </p:nvSpPr>
        <p:spPr>
          <a:xfrm>
            <a:off x="4018308" y="2871987"/>
            <a:ext cx="7049511" cy="3094687"/>
          </a:xfrm>
        </p:spPr>
        <p:txBody>
          <a:bodyPr anchor="ctr">
            <a:normAutofit/>
          </a:bodyPr>
          <a:lstStyle/>
          <a:p>
            <a:pPr lvl="1">
              <a:lnSpc>
                <a:spcPct val="110000"/>
              </a:lnSpc>
            </a:pPr>
            <a:r>
              <a:rPr lang="en-US" sz="3200" dirty="0">
                <a:solidFill>
                  <a:srgbClr val="000000"/>
                </a:solidFill>
              </a:rPr>
              <a:t>Serve orthopedic patients</a:t>
            </a:r>
          </a:p>
          <a:p>
            <a:pPr lvl="1">
              <a:lnSpc>
                <a:spcPct val="110000"/>
              </a:lnSpc>
            </a:pPr>
            <a:r>
              <a:rPr lang="en-US" sz="3200" dirty="0">
                <a:solidFill>
                  <a:srgbClr val="000000"/>
                </a:solidFill>
              </a:rPr>
              <a:t>Assist physicians with procedures</a:t>
            </a:r>
          </a:p>
          <a:p>
            <a:pPr lvl="1">
              <a:lnSpc>
                <a:spcPct val="110000"/>
              </a:lnSpc>
            </a:pPr>
            <a:r>
              <a:rPr lang="en-US" sz="3200" dirty="0">
                <a:solidFill>
                  <a:srgbClr val="000000"/>
                </a:solidFill>
              </a:rPr>
              <a:t>Assist patients with post-op recovery</a:t>
            </a:r>
          </a:p>
          <a:p>
            <a:pPr lvl="1">
              <a:lnSpc>
                <a:spcPct val="110000"/>
              </a:lnSpc>
            </a:pPr>
            <a:endParaRPr lang="en-US" sz="2800" dirty="0">
              <a:solidFill>
                <a:srgbClr val="000000"/>
              </a:solidFill>
            </a:endParaRPr>
          </a:p>
          <a:p>
            <a:pPr marL="457200" lvl="1" indent="0">
              <a:lnSpc>
                <a:spcPct val="110000"/>
              </a:lnSpc>
              <a:buNone/>
            </a:pPr>
            <a:endParaRPr lang="en-US" sz="2800" dirty="0">
              <a:solidFill>
                <a:srgbClr val="000000"/>
              </a:solidFill>
            </a:endParaRPr>
          </a:p>
          <a:p>
            <a:pPr>
              <a:lnSpc>
                <a:spcPct val="110000"/>
              </a:lnSpc>
            </a:pPr>
            <a:endParaRPr lang="en-US" sz="1500" dirty="0">
              <a:solidFill>
                <a:srgbClr val="000000"/>
              </a:solidFill>
            </a:endParaRPr>
          </a:p>
        </p:txBody>
      </p:sp>
      <p:pic>
        <p:nvPicPr>
          <p:cNvPr id="12" name="Picture 11" descr="A picture containing person, outdoor, grass, boy&#10;&#10;Description automatically generated">
            <a:extLst>
              <a:ext uri="{FF2B5EF4-FFF2-40B4-BE49-F238E27FC236}">
                <a16:creationId xmlns:a16="http://schemas.microsoft.com/office/drawing/2014/main" id="{9F46AE68-EC86-4BE6-A6B4-401DF49489E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17982" y="1902308"/>
            <a:ext cx="2411895" cy="3633914"/>
          </a:xfrm>
          <a:prstGeom prst="rect">
            <a:avLst/>
          </a:prstGeom>
        </p:spPr>
      </p:pic>
      <p:sp>
        <p:nvSpPr>
          <p:cNvPr id="13" name="TextBox 12">
            <a:extLst>
              <a:ext uri="{FF2B5EF4-FFF2-40B4-BE49-F238E27FC236}">
                <a16:creationId xmlns:a16="http://schemas.microsoft.com/office/drawing/2014/main" id="{E9FB49A7-E7FF-48E7-894C-2952B1BB9B4E}"/>
              </a:ext>
            </a:extLst>
          </p:cNvPr>
          <p:cNvSpPr txBox="1"/>
          <p:nvPr/>
        </p:nvSpPr>
        <p:spPr>
          <a:xfrm>
            <a:off x="1342092" y="5597342"/>
            <a:ext cx="2563674" cy="369332"/>
          </a:xfrm>
          <a:prstGeom prst="rect">
            <a:avLst/>
          </a:prstGeom>
          <a:noFill/>
        </p:spPr>
        <p:txBody>
          <a:bodyPr wrap="square" rtlCol="0">
            <a:spAutoFit/>
          </a:bodyPr>
          <a:lstStyle/>
          <a:p>
            <a:r>
              <a:rPr lang="en-US" sz="900" dirty="0">
                <a:hlinkClick r:id="rId6" tooltip="http://flickr.com/photos/adamcohn/5462486483"/>
              </a:rPr>
              <a:t>This Photo</a:t>
            </a:r>
            <a:r>
              <a:rPr lang="en-US" sz="900" dirty="0"/>
              <a:t> by Unknown Author is licensed under </a:t>
            </a:r>
            <a:r>
              <a:rPr lang="en-US" sz="900" dirty="0">
                <a:hlinkClick r:id="rId7" tooltip="https://creativecommons.org/licenses/by-nc-nd/3.0/"/>
              </a:rPr>
              <a:t>CC BY-NC-ND</a:t>
            </a:r>
            <a:endParaRPr lang="en-US" sz="900" dirty="0"/>
          </a:p>
        </p:txBody>
      </p:sp>
      <p:pic>
        <p:nvPicPr>
          <p:cNvPr id="7" name="Audio 6">
            <a:hlinkClick r:id="" action="ppaction://media"/>
            <a:extLst>
              <a:ext uri="{FF2B5EF4-FFF2-40B4-BE49-F238E27FC236}">
                <a16:creationId xmlns:a16="http://schemas.microsoft.com/office/drawing/2014/main" id="{0B2DE847-3195-4AA0-AA22-A8CDDF3CEF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7766045"/>
      </p:ext>
    </p:extLst>
  </p:cSld>
  <p:clrMapOvr>
    <a:masterClrMapping/>
  </p:clrMapOvr>
  <mc:AlternateContent xmlns:mc="http://schemas.openxmlformats.org/markup-compatibility/2006" xmlns:p14="http://schemas.microsoft.com/office/powerpoint/2010/main">
    <mc:Choice Requires="p14">
      <p:transition spd="med" p14:dur="700" advTm="31208">
        <p:fade/>
      </p:transition>
    </mc:Choice>
    <mc:Fallback xmlns="">
      <p:transition spd="med" advTm="312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F3144-EE98-4AB6-A490-63DEC9E8D793}"/>
              </a:ext>
            </a:extLst>
          </p:cNvPr>
          <p:cNvSpPr>
            <a:spLocks noGrp="1"/>
          </p:cNvSpPr>
          <p:nvPr>
            <p:ph type="title"/>
          </p:nvPr>
        </p:nvSpPr>
        <p:spPr>
          <a:xfrm>
            <a:off x="1451579" y="804520"/>
            <a:ext cx="9603275" cy="813266"/>
          </a:xfrm>
          <a:solidFill>
            <a:schemeClr val="accent4">
              <a:lumMod val="60000"/>
              <a:lumOff val="40000"/>
            </a:schemeClr>
          </a:solidFill>
        </p:spPr>
        <p:txBody>
          <a:bodyPr>
            <a:normAutofit fontScale="90000"/>
          </a:bodyPr>
          <a:lstStyle/>
          <a:p>
            <a:pPr algn="ctr"/>
            <a:br>
              <a:rPr lang="en-US" dirty="0"/>
            </a:br>
            <a:r>
              <a:rPr lang="en-US" dirty="0"/>
              <a:t>Orthopedic Nursing education</a:t>
            </a:r>
            <a:br>
              <a:rPr lang="en-US" dirty="0"/>
            </a:br>
            <a:endParaRPr lang="en-US" dirty="0"/>
          </a:p>
        </p:txBody>
      </p:sp>
      <p:graphicFrame>
        <p:nvGraphicFramePr>
          <p:cNvPr id="18" name="Content Placeholder 2">
            <a:extLst>
              <a:ext uri="{FF2B5EF4-FFF2-40B4-BE49-F238E27FC236}">
                <a16:creationId xmlns:a16="http://schemas.microsoft.com/office/drawing/2014/main" id="{100CE133-9BE3-4B46-831D-5189BFDF6C1E}"/>
              </a:ext>
            </a:extLst>
          </p:cNvPr>
          <p:cNvGraphicFramePr>
            <a:graphicFrameLocks noGrp="1"/>
          </p:cNvGraphicFramePr>
          <p:nvPr>
            <p:ph idx="1"/>
            <p:extLst>
              <p:ext uri="{D42A27DB-BD31-4B8C-83A1-F6EECF244321}">
                <p14:modId xmlns:p14="http://schemas.microsoft.com/office/powerpoint/2010/main" val="1513246250"/>
              </p:ext>
            </p:extLst>
          </p:nvPr>
        </p:nvGraphicFramePr>
        <p:xfrm>
          <a:off x="865289" y="1906312"/>
          <a:ext cx="10775853" cy="34496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Audio 19">
            <a:hlinkClick r:id="" action="ppaction://media"/>
            <a:extLst>
              <a:ext uri="{FF2B5EF4-FFF2-40B4-BE49-F238E27FC236}">
                <a16:creationId xmlns:a16="http://schemas.microsoft.com/office/drawing/2014/main" id="{4911CE1B-0BEB-4EB1-8352-1682DF3DF4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5809418"/>
      </p:ext>
    </p:extLst>
  </p:cSld>
  <p:clrMapOvr>
    <a:masterClrMapping/>
  </p:clrMapOvr>
  <mc:AlternateContent xmlns:mc="http://schemas.openxmlformats.org/markup-compatibility/2006" xmlns:p14="http://schemas.microsoft.com/office/powerpoint/2010/main">
    <mc:Choice Requires="p14">
      <p:transition spd="med" p14:dur="700" advTm="85104">
        <p:fade/>
      </p:transition>
    </mc:Choice>
    <mc:Fallback xmlns="">
      <p:transition spd="med" advTm="851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22" presetClass="exit" presetSubtype="4" repeatCount="2000" fill="hold" grpId="0" nodeType="withEffect">
                                  <p:stCondLst>
                                    <p:cond delay="20000"/>
                                  </p:stCondLst>
                                  <p:childTnLst>
                                    <p:animEffect transition="out" filter="wipe(down)">
                                      <p:cBhvr>
                                        <p:cTn id="8" dur="5000"/>
                                        <p:tgtEl>
                                          <p:spTgt spid="18">
                                            <p:graphicEl>
                                              <a:dgm id="{F2AF45E1-37C8-401B-BFE1-2F4DD740EF3C}"/>
                                            </p:graphicEl>
                                          </p:spTgt>
                                        </p:tgtEl>
                                      </p:cBhvr>
                                    </p:animEffect>
                                    <p:set>
                                      <p:cBhvr>
                                        <p:cTn id="9" dur="1" fill="hold">
                                          <p:stCondLst>
                                            <p:cond delay="4999"/>
                                          </p:stCondLst>
                                        </p:cTn>
                                        <p:tgtEl>
                                          <p:spTgt spid="18">
                                            <p:graphicEl>
                                              <a:dgm id="{F2AF45E1-37C8-401B-BFE1-2F4DD740EF3C}"/>
                                            </p:graphicEl>
                                          </p:spTgt>
                                        </p:tgtEl>
                                        <p:attrNameLst>
                                          <p:attrName>style.visibility</p:attrName>
                                        </p:attrNameLst>
                                      </p:cBhvr>
                                      <p:to>
                                        <p:strVal val="hidden"/>
                                      </p:to>
                                    </p:set>
                                  </p:childTnLst>
                                </p:cTn>
                              </p:par>
                            </p:childTnLst>
                          </p:cTn>
                        </p:par>
                        <p:par>
                          <p:cTn id="10" fill="hold">
                            <p:stCondLst>
                              <p:cond delay="30000"/>
                            </p:stCondLst>
                            <p:childTnLst>
                              <p:par>
                                <p:cTn id="11" presetID="22" presetClass="exit" presetSubtype="4" repeatCount="2000" fill="hold" grpId="0" nodeType="afterEffect">
                                  <p:stCondLst>
                                    <p:cond delay="12000"/>
                                  </p:stCondLst>
                                  <p:childTnLst>
                                    <p:animEffect transition="out" filter="wipe(down)">
                                      <p:cBhvr>
                                        <p:cTn id="12" dur="5000"/>
                                        <p:tgtEl>
                                          <p:spTgt spid="18">
                                            <p:graphicEl>
                                              <a:dgm id="{F5BA991D-2F8B-47F8-A2F6-AF3EA74C49EF}"/>
                                            </p:graphicEl>
                                          </p:spTgt>
                                        </p:tgtEl>
                                      </p:cBhvr>
                                    </p:animEffect>
                                    <p:set>
                                      <p:cBhvr>
                                        <p:cTn id="13" dur="1" fill="hold">
                                          <p:stCondLst>
                                            <p:cond delay="4999"/>
                                          </p:stCondLst>
                                        </p:cTn>
                                        <p:tgtEl>
                                          <p:spTgt spid="18">
                                            <p:graphicEl>
                                              <a:dgm id="{F5BA991D-2F8B-47F8-A2F6-AF3EA74C49EF}"/>
                                            </p:graphicEl>
                                          </p:spTgt>
                                        </p:tgtEl>
                                        <p:attrNameLst>
                                          <p:attrName>style.visibility</p:attrName>
                                        </p:attrNameLst>
                                      </p:cBhvr>
                                      <p:to>
                                        <p:strVal val="hidden"/>
                                      </p:to>
                                    </p:set>
                                  </p:childTnLst>
                                </p:cTn>
                              </p:par>
                            </p:childTnLst>
                          </p:cTn>
                        </p:par>
                        <p:par>
                          <p:cTn id="14" fill="hold">
                            <p:stCondLst>
                              <p:cond delay="52000"/>
                            </p:stCondLst>
                            <p:childTnLst>
                              <p:par>
                                <p:cTn id="15" presetID="22" presetClass="exit" presetSubtype="4" repeatCount="2000" fill="hold" grpId="0" nodeType="afterEffect">
                                  <p:stCondLst>
                                    <p:cond delay="12000"/>
                                  </p:stCondLst>
                                  <p:childTnLst>
                                    <p:animEffect transition="out" filter="wipe(down)">
                                      <p:cBhvr>
                                        <p:cTn id="16" dur="5000"/>
                                        <p:tgtEl>
                                          <p:spTgt spid="18">
                                            <p:graphicEl>
                                              <a:dgm id="{19719DD3-4A41-4F36-B854-892A4F9568F8}"/>
                                            </p:graphicEl>
                                          </p:spTgt>
                                        </p:tgtEl>
                                      </p:cBhvr>
                                    </p:animEffect>
                                    <p:set>
                                      <p:cBhvr>
                                        <p:cTn id="17" dur="1" fill="hold">
                                          <p:stCondLst>
                                            <p:cond delay="4999"/>
                                          </p:stCondLst>
                                        </p:cTn>
                                        <p:tgtEl>
                                          <p:spTgt spid="18">
                                            <p:graphicEl>
                                              <a:dgm id="{19719DD3-4A41-4F36-B854-892A4F9568F8}"/>
                                            </p:graphicEl>
                                          </p:spTgt>
                                        </p:tgtEl>
                                        <p:attrNameLst>
                                          <p:attrName>style.visibility</p:attrName>
                                        </p:attrNameLst>
                                      </p:cBhvr>
                                      <p:to>
                                        <p:strVal val="hidden"/>
                                      </p:to>
                                    </p:set>
                                  </p:childTnLst>
                                </p:cTn>
                              </p:par>
                            </p:childTnLst>
                          </p:cTn>
                        </p:par>
                        <p:par>
                          <p:cTn id="18" fill="hold">
                            <p:stCondLst>
                              <p:cond delay="74000"/>
                            </p:stCondLst>
                            <p:childTnLst>
                              <p:par>
                                <p:cTn id="19" presetID="22" presetClass="exit" presetSubtype="4" fill="hold" grpId="0" nodeType="afterEffect">
                                  <p:stCondLst>
                                    <p:cond delay="9000"/>
                                  </p:stCondLst>
                                  <p:childTnLst>
                                    <p:animEffect transition="out" filter="wipe(down)">
                                      <p:cBhvr>
                                        <p:cTn id="20" dur="5000"/>
                                        <p:tgtEl>
                                          <p:spTgt spid="18">
                                            <p:graphicEl>
                                              <a:dgm id="{A330B251-1039-4B34-BB7B-6AAA4F6AD21E}"/>
                                            </p:graphicEl>
                                          </p:spTgt>
                                        </p:tgtEl>
                                      </p:cBhvr>
                                    </p:animEffect>
                                    <p:set>
                                      <p:cBhvr>
                                        <p:cTn id="21" dur="1" fill="hold">
                                          <p:stCondLst>
                                            <p:cond delay="4999"/>
                                          </p:stCondLst>
                                        </p:cTn>
                                        <p:tgtEl>
                                          <p:spTgt spid="18">
                                            <p:graphicEl>
                                              <a:dgm id="{A330B251-1039-4B34-BB7B-6AAA4F6AD21E}"/>
                                            </p:graphic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0"/>
                </p:tgtEl>
              </p:cMediaNode>
            </p:audio>
          </p:childTnLst>
        </p:cTn>
      </p:par>
    </p:tnLst>
    <p:bldLst>
      <p:bldGraphic spid="18" grpId="0" uiExpand="1">
        <p:bldSub>
          <a:bldDgm bld="one"/>
        </p:bldSub>
      </p:bldGraphic>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1432</TotalTime>
  <Words>2100</Words>
  <Application>Microsoft Macintosh PowerPoint</Application>
  <PresentationFormat>Widescreen</PresentationFormat>
  <Paragraphs>208</Paragraphs>
  <Slides>18</Slides>
  <Notes>13</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Gill Sans MT</vt:lpstr>
      <vt:lpstr>Wingdings</vt:lpstr>
      <vt:lpstr>Gallery</vt:lpstr>
      <vt:lpstr>Orthopedics Working with the framework of our body</vt:lpstr>
      <vt:lpstr>Overview:</vt:lpstr>
      <vt:lpstr>Objectives: BY THE END OF THIS PRESENTATION STUDENTS WILL BE ABLE TO:</vt:lpstr>
      <vt:lpstr>Orthopedics is the medical specialty devoted to the diagnosis, care and  treatment of musculoskeletal disorders. </vt:lpstr>
      <vt:lpstr>PowerPoint Presentation</vt:lpstr>
      <vt:lpstr>PowerPoint Presentation</vt:lpstr>
      <vt:lpstr> Orthopedic specialities</vt:lpstr>
      <vt:lpstr> Orthopedic Nurses </vt:lpstr>
      <vt:lpstr> Orthopedic Nursing education </vt:lpstr>
      <vt:lpstr>Accredited University Nursing Schools in Oregon </vt:lpstr>
      <vt:lpstr> Orthopedic nursing History</vt:lpstr>
      <vt:lpstr> Orthopedic Technician    Orthopedic Technicians apply and remove casts, manage patients in traction and assist the surgeon in the operating room.   Median Average Salary $45,614</vt:lpstr>
      <vt:lpstr> medical scribe    </vt:lpstr>
      <vt:lpstr> Orthopedic Sports Medicine</vt:lpstr>
      <vt:lpstr>Skills &amp; competencies:</vt:lpstr>
      <vt:lpstr>THANK YOU FOR TAKING THE TIME TO WATCH OUR PRESENTATION ABOUT ORTHOPEDIC CAREERS!</vt:lpstr>
      <vt:lpstr>Survey</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Orthopedics Working with the framework of our body</dc:title>
  <dc:creator>Julia Labahn</dc:creator>
  <cp:lastModifiedBy>Petra Gutierrez</cp:lastModifiedBy>
  <cp:revision>111</cp:revision>
  <dcterms:created xsi:type="dcterms:W3CDTF">2020-03-16T18:13:30Z</dcterms:created>
  <dcterms:modified xsi:type="dcterms:W3CDTF">2020-04-17T16:50:05Z</dcterms:modified>
</cp:coreProperties>
</file>