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73" r:id="rId3"/>
    <p:sldId id="258" r:id="rId4"/>
    <p:sldId id="265" r:id="rId5"/>
    <p:sldId id="257" r:id="rId6"/>
    <p:sldId id="260" r:id="rId7"/>
    <p:sldId id="268" r:id="rId8"/>
    <p:sldId id="262" r:id="rId9"/>
    <p:sldId id="269" r:id="rId10"/>
    <p:sldId id="270" r:id="rId11"/>
    <p:sldId id="271" r:id="rId12"/>
    <p:sldId id="272" r:id="rId13"/>
    <p:sldId id="274" r:id="rId14"/>
    <p:sldId id="27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96"/>
  </p:normalViewPr>
  <p:slideViewPr>
    <p:cSldViewPr snapToGrid="0">
      <p:cViewPr varScale="1">
        <p:scale>
          <a:sx n="81" d="100"/>
          <a:sy n="81" d="100"/>
        </p:scale>
        <p:origin x="184"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FD7F8-0F76-4DAF-84BF-D2C9BD2A4B8D}"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E83F24A0-98E4-40C3-9560-88155E8DD765}">
      <dgm:prSet/>
      <dgm:spPr/>
      <dgm:t>
        <a:bodyPr/>
        <a:lstStyle/>
        <a:p>
          <a:r>
            <a:rPr lang="en-US" dirty="0"/>
            <a:t>Some Radiology Technicians are generalists while others specialize in a particular type of machine or clinical area such as breast imaging or ultrasound.</a:t>
          </a:r>
        </a:p>
      </dgm:t>
    </dgm:pt>
    <dgm:pt modelId="{466A2510-9683-4458-B358-8175F4D4E968}" type="parTrans" cxnId="{554BB50D-8FCE-405D-B28D-D37210DAF302}">
      <dgm:prSet/>
      <dgm:spPr/>
      <dgm:t>
        <a:bodyPr/>
        <a:lstStyle/>
        <a:p>
          <a:endParaRPr lang="en-US"/>
        </a:p>
      </dgm:t>
    </dgm:pt>
    <dgm:pt modelId="{DA328E1F-3701-4771-B98D-0AF2F32EC03A}" type="sibTrans" cxnId="{554BB50D-8FCE-405D-B28D-D37210DAF302}">
      <dgm:prSet/>
      <dgm:spPr/>
      <dgm:t>
        <a:bodyPr/>
        <a:lstStyle/>
        <a:p>
          <a:endParaRPr lang="en-US"/>
        </a:p>
      </dgm:t>
    </dgm:pt>
    <dgm:pt modelId="{B67DDE81-4384-4D04-B0C5-54CF0C892AD9}" type="pres">
      <dgm:prSet presAssocID="{F62FD7F8-0F76-4DAF-84BF-D2C9BD2A4B8D}" presName="linear" presStyleCnt="0">
        <dgm:presLayoutVars>
          <dgm:animLvl val="lvl"/>
          <dgm:resizeHandles val="exact"/>
        </dgm:presLayoutVars>
      </dgm:prSet>
      <dgm:spPr/>
    </dgm:pt>
    <dgm:pt modelId="{978ACE65-00B6-474A-9468-1F7B09C85827}" type="pres">
      <dgm:prSet presAssocID="{E83F24A0-98E4-40C3-9560-88155E8DD765}" presName="parentText" presStyleLbl="node1" presStyleIdx="0" presStyleCnt="1">
        <dgm:presLayoutVars>
          <dgm:chMax val="0"/>
          <dgm:bulletEnabled val="1"/>
        </dgm:presLayoutVars>
      </dgm:prSet>
      <dgm:spPr/>
    </dgm:pt>
  </dgm:ptLst>
  <dgm:cxnLst>
    <dgm:cxn modelId="{554BB50D-8FCE-405D-B28D-D37210DAF302}" srcId="{F62FD7F8-0F76-4DAF-84BF-D2C9BD2A4B8D}" destId="{E83F24A0-98E4-40C3-9560-88155E8DD765}" srcOrd="0" destOrd="0" parTransId="{466A2510-9683-4458-B358-8175F4D4E968}" sibTransId="{DA328E1F-3701-4771-B98D-0AF2F32EC03A}"/>
    <dgm:cxn modelId="{3F2F8D45-7DBC-4DCF-B928-7EAD3B3A6961}" type="presOf" srcId="{F62FD7F8-0F76-4DAF-84BF-D2C9BD2A4B8D}" destId="{B67DDE81-4384-4D04-B0C5-54CF0C892AD9}" srcOrd="0" destOrd="0" presId="urn:microsoft.com/office/officeart/2005/8/layout/vList2"/>
    <dgm:cxn modelId="{2BA39394-D3C9-4883-8D99-BDAB6306B459}" type="presOf" srcId="{E83F24A0-98E4-40C3-9560-88155E8DD765}" destId="{978ACE65-00B6-474A-9468-1F7B09C85827}" srcOrd="0" destOrd="0" presId="urn:microsoft.com/office/officeart/2005/8/layout/vList2"/>
    <dgm:cxn modelId="{FCA894D9-B3E2-492F-8084-CA195D7119A9}" type="presParOf" srcId="{B67DDE81-4384-4D04-B0C5-54CF0C892AD9}" destId="{978ACE65-00B6-474A-9468-1F7B09C85827}"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8F733-43D6-4EEE-9FA2-41A11457281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8AB4D155-3F7E-441A-B528-CF07EB29C898}">
      <dgm:prSet/>
      <dgm:spPr/>
      <dgm:t>
        <a:bodyPr/>
        <a:lstStyle/>
        <a:p>
          <a:r>
            <a:rPr lang="en-US" dirty="0"/>
            <a:t>Diagnostic Radiologists – Interpret and report on resulting images, recommends treatment and additional testing when appropriate.</a:t>
          </a:r>
        </a:p>
      </dgm:t>
    </dgm:pt>
    <dgm:pt modelId="{6B38B446-97E2-473A-AC42-7612E1BC8A3F}" type="parTrans" cxnId="{B2399761-C743-4B8B-86AA-475BD04225C2}">
      <dgm:prSet/>
      <dgm:spPr/>
      <dgm:t>
        <a:bodyPr/>
        <a:lstStyle/>
        <a:p>
          <a:endParaRPr lang="en-US"/>
        </a:p>
      </dgm:t>
    </dgm:pt>
    <dgm:pt modelId="{A61092B9-C940-4C3E-8BFB-502D39E898BC}" type="sibTrans" cxnId="{B2399761-C743-4B8B-86AA-475BD04225C2}">
      <dgm:prSet/>
      <dgm:spPr/>
      <dgm:t>
        <a:bodyPr/>
        <a:lstStyle/>
        <a:p>
          <a:endParaRPr lang="en-US"/>
        </a:p>
      </dgm:t>
    </dgm:pt>
    <dgm:pt modelId="{EF9B0A10-83FD-467D-894F-6396C58CC320}">
      <dgm:prSet/>
      <dgm:spPr/>
      <dgm:t>
        <a:bodyPr/>
        <a:lstStyle/>
        <a:p>
          <a:r>
            <a:rPr lang="en-US" dirty="0"/>
            <a:t>Interventional Radiologists – Diagnose and treat patients using image-guided, minimally invasive techniques such as x-ray’s and MRI.</a:t>
          </a:r>
        </a:p>
      </dgm:t>
    </dgm:pt>
    <dgm:pt modelId="{C3592E40-DD34-44FD-8538-0FBC6D0C6DD3}" type="parTrans" cxnId="{7397E7C7-29F9-49F6-8BDA-CB38735340FA}">
      <dgm:prSet/>
      <dgm:spPr/>
      <dgm:t>
        <a:bodyPr/>
        <a:lstStyle/>
        <a:p>
          <a:endParaRPr lang="en-US"/>
        </a:p>
      </dgm:t>
    </dgm:pt>
    <dgm:pt modelId="{DBA744AE-8781-405E-BB8D-512F0C4E936C}" type="sibTrans" cxnId="{7397E7C7-29F9-49F6-8BDA-CB38735340FA}">
      <dgm:prSet/>
      <dgm:spPr/>
      <dgm:t>
        <a:bodyPr/>
        <a:lstStyle/>
        <a:p>
          <a:endParaRPr lang="en-US"/>
        </a:p>
      </dgm:t>
    </dgm:pt>
    <dgm:pt modelId="{A6DBA7DB-C5A5-44A5-9339-E0779898B9D9}">
      <dgm:prSet/>
      <dgm:spPr/>
      <dgm:t>
        <a:bodyPr/>
        <a:lstStyle/>
        <a:p>
          <a:r>
            <a:rPr lang="en-US" dirty="0"/>
            <a:t>Radiation Radiologists – Prescribe and oversee each cancer patient’s progress and adjust treatment to make sure patients receive appropriate quality care.</a:t>
          </a:r>
        </a:p>
      </dgm:t>
    </dgm:pt>
    <dgm:pt modelId="{80E48129-F48D-489D-86DE-BCA9A345C9DC}" type="parTrans" cxnId="{5A891248-3297-4267-99CC-5DE204BA93E1}">
      <dgm:prSet/>
      <dgm:spPr/>
      <dgm:t>
        <a:bodyPr/>
        <a:lstStyle/>
        <a:p>
          <a:endParaRPr lang="en-US"/>
        </a:p>
      </dgm:t>
    </dgm:pt>
    <dgm:pt modelId="{D39782D7-3F3F-4EFB-B4EC-D68752CA8E44}" type="sibTrans" cxnId="{5A891248-3297-4267-99CC-5DE204BA93E1}">
      <dgm:prSet/>
      <dgm:spPr/>
      <dgm:t>
        <a:bodyPr/>
        <a:lstStyle/>
        <a:p>
          <a:endParaRPr lang="en-US"/>
        </a:p>
      </dgm:t>
    </dgm:pt>
    <dgm:pt modelId="{FEB9C9C2-9053-42EF-B2C3-81D47909C6E9}" type="pres">
      <dgm:prSet presAssocID="{C3A8F733-43D6-4EEE-9FA2-41A114572811}" presName="hierChild1" presStyleCnt="0">
        <dgm:presLayoutVars>
          <dgm:chPref val="1"/>
          <dgm:dir/>
          <dgm:animOne val="branch"/>
          <dgm:animLvl val="lvl"/>
          <dgm:resizeHandles/>
        </dgm:presLayoutVars>
      </dgm:prSet>
      <dgm:spPr/>
    </dgm:pt>
    <dgm:pt modelId="{E86AFF2A-5566-475B-9FB0-564BD62A6588}" type="pres">
      <dgm:prSet presAssocID="{8AB4D155-3F7E-441A-B528-CF07EB29C898}" presName="hierRoot1" presStyleCnt="0"/>
      <dgm:spPr/>
    </dgm:pt>
    <dgm:pt modelId="{453A5D7A-BD80-41CD-BA20-591CE616A87C}" type="pres">
      <dgm:prSet presAssocID="{8AB4D155-3F7E-441A-B528-CF07EB29C898}" presName="composite" presStyleCnt="0"/>
      <dgm:spPr/>
    </dgm:pt>
    <dgm:pt modelId="{8DDD0E1B-417C-476F-9F9A-9AAE767E25FF}" type="pres">
      <dgm:prSet presAssocID="{8AB4D155-3F7E-441A-B528-CF07EB29C898}" presName="background" presStyleLbl="node0" presStyleIdx="0" presStyleCnt="3"/>
      <dgm:spPr/>
    </dgm:pt>
    <dgm:pt modelId="{000A60D2-D25F-47BD-9F36-C1E8492A842A}" type="pres">
      <dgm:prSet presAssocID="{8AB4D155-3F7E-441A-B528-CF07EB29C898}" presName="text" presStyleLbl="fgAcc0" presStyleIdx="0" presStyleCnt="3">
        <dgm:presLayoutVars>
          <dgm:chPref val="3"/>
        </dgm:presLayoutVars>
      </dgm:prSet>
      <dgm:spPr/>
    </dgm:pt>
    <dgm:pt modelId="{6A2916AF-BC77-4FCD-8666-5006EFBD65FD}" type="pres">
      <dgm:prSet presAssocID="{8AB4D155-3F7E-441A-B528-CF07EB29C898}" presName="hierChild2" presStyleCnt="0"/>
      <dgm:spPr/>
    </dgm:pt>
    <dgm:pt modelId="{C5A7E7DE-F3FA-4370-AC8E-4EBE593CCE8C}" type="pres">
      <dgm:prSet presAssocID="{EF9B0A10-83FD-467D-894F-6396C58CC320}" presName="hierRoot1" presStyleCnt="0"/>
      <dgm:spPr/>
    </dgm:pt>
    <dgm:pt modelId="{7AF519F2-F87E-42FD-9353-5D4933928426}" type="pres">
      <dgm:prSet presAssocID="{EF9B0A10-83FD-467D-894F-6396C58CC320}" presName="composite" presStyleCnt="0"/>
      <dgm:spPr/>
    </dgm:pt>
    <dgm:pt modelId="{C3FF34FA-3247-4007-BB33-36912CFABA8F}" type="pres">
      <dgm:prSet presAssocID="{EF9B0A10-83FD-467D-894F-6396C58CC320}" presName="background" presStyleLbl="node0" presStyleIdx="1" presStyleCnt="3"/>
      <dgm:spPr/>
    </dgm:pt>
    <dgm:pt modelId="{6FE0AE97-0E57-46C5-94A2-30093B62577F}" type="pres">
      <dgm:prSet presAssocID="{EF9B0A10-83FD-467D-894F-6396C58CC320}" presName="text" presStyleLbl="fgAcc0" presStyleIdx="1" presStyleCnt="3">
        <dgm:presLayoutVars>
          <dgm:chPref val="3"/>
        </dgm:presLayoutVars>
      </dgm:prSet>
      <dgm:spPr/>
    </dgm:pt>
    <dgm:pt modelId="{ADEF31E6-8E34-4B04-9E35-C1F8F377C3A5}" type="pres">
      <dgm:prSet presAssocID="{EF9B0A10-83FD-467D-894F-6396C58CC320}" presName="hierChild2" presStyleCnt="0"/>
      <dgm:spPr/>
    </dgm:pt>
    <dgm:pt modelId="{92317896-5EE7-4AB4-A257-94DCCDC4FDE3}" type="pres">
      <dgm:prSet presAssocID="{A6DBA7DB-C5A5-44A5-9339-E0779898B9D9}" presName="hierRoot1" presStyleCnt="0"/>
      <dgm:spPr/>
    </dgm:pt>
    <dgm:pt modelId="{3DF9A82C-59FD-4C07-923E-E7CCE38065AD}" type="pres">
      <dgm:prSet presAssocID="{A6DBA7DB-C5A5-44A5-9339-E0779898B9D9}" presName="composite" presStyleCnt="0"/>
      <dgm:spPr/>
    </dgm:pt>
    <dgm:pt modelId="{EFCEA62E-9E5A-4C0E-8255-79F7A09EF6AA}" type="pres">
      <dgm:prSet presAssocID="{A6DBA7DB-C5A5-44A5-9339-E0779898B9D9}" presName="background" presStyleLbl="node0" presStyleIdx="2" presStyleCnt="3"/>
      <dgm:spPr/>
    </dgm:pt>
    <dgm:pt modelId="{E94430E0-EEF9-4413-A938-CD30519D04AE}" type="pres">
      <dgm:prSet presAssocID="{A6DBA7DB-C5A5-44A5-9339-E0779898B9D9}" presName="text" presStyleLbl="fgAcc0" presStyleIdx="2" presStyleCnt="3">
        <dgm:presLayoutVars>
          <dgm:chPref val="3"/>
        </dgm:presLayoutVars>
      </dgm:prSet>
      <dgm:spPr/>
    </dgm:pt>
    <dgm:pt modelId="{5FAC5CB5-5DF7-4E75-B8CB-5F0D7A2C67C5}" type="pres">
      <dgm:prSet presAssocID="{A6DBA7DB-C5A5-44A5-9339-E0779898B9D9}" presName="hierChild2" presStyleCnt="0"/>
      <dgm:spPr/>
    </dgm:pt>
  </dgm:ptLst>
  <dgm:cxnLst>
    <dgm:cxn modelId="{69550326-E5F7-4B2C-9F2B-4EE30A665439}" type="presOf" srcId="{C3A8F733-43D6-4EEE-9FA2-41A114572811}" destId="{FEB9C9C2-9053-42EF-B2C3-81D47909C6E9}" srcOrd="0" destOrd="0" presId="urn:microsoft.com/office/officeart/2005/8/layout/hierarchy1"/>
    <dgm:cxn modelId="{5A891248-3297-4267-99CC-5DE204BA93E1}" srcId="{C3A8F733-43D6-4EEE-9FA2-41A114572811}" destId="{A6DBA7DB-C5A5-44A5-9339-E0779898B9D9}" srcOrd="2" destOrd="0" parTransId="{80E48129-F48D-489D-86DE-BCA9A345C9DC}" sibTransId="{D39782D7-3F3F-4EFB-B4EC-D68752CA8E44}"/>
    <dgm:cxn modelId="{B2399761-C743-4B8B-86AA-475BD04225C2}" srcId="{C3A8F733-43D6-4EEE-9FA2-41A114572811}" destId="{8AB4D155-3F7E-441A-B528-CF07EB29C898}" srcOrd="0" destOrd="0" parTransId="{6B38B446-97E2-473A-AC42-7612E1BC8A3F}" sibTransId="{A61092B9-C940-4C3E-8BFB-502D39E898BC}"/>
    <dgm:cxn modelId="{221A5162-DA79-419F-9496-0B83424BD335}" type="presOf" srcId="{8AB4D155-3F7E-441A-B528-CF07EB29C898}" destId="{000A60D2-D25F-47BD-9F36-C1E8492A842A}" srcOrd="0" destOrd="0" presId="urn:microsoft.com/office/officeart/2005/8/layout/hierarchy1"/>
    <dgm:cxn modelId="{584BE172-0CFF-4024-83D8-4BD0D44DD3CA}" type="presOf" srcId="{A6DBA7DB-C5A5-44A5-9339-E0779898B9D9}" destId="{E94430E0-EEF9-4413-A938-CD30519D04AE}" srcOrd="0" destOrd="0" presId="urn:microsoft.com/office/officeart/2005/8/layout/hierarchy1"/>
    <dgm:cxn modelId="{7397E7C7-29F9-49F6-8BDA-CB38735340FA}" srcId="{C3A8F733-43D6-4EEE-9FA2-41A114572811}" destId="{EF9B0A10-83FD-467D-894F-6396C58CC320}" srcOrd="1" destOrd="0" parTransId="{C3592E40-DD34-44FD-8538-0FBC6D0C6DD3}" sibTransId="{DBA744AE-8781-405E-BB8D-512F0C4E936C}"/>
    <dgm:cxn modelId="{EC6928CB-4A66-47FB-94B3-FD00E770A5B4}" type="presOf" srcId="{EF9B0A10-83FD-467D-894F-6396C58CC320}" destId="{6FE0AE97-0E57-46C5-94A2-30093B62577F}" srcOrd="0" destOrd="0" presId="urn:microsoft.com/office/officeart/2005/8/layout/hierarchy1"/>
    <dgm:cxn modelId="{738A12FE-B416-4431-80F1-BC029365DFB2}" type="presParOf" srcId="{FEB9C9C2-9053-42EF-B2C3-81D47909C6E9}" destId="{E86AFF2A-5566-475B-9FB0-564BD62A6588}" srcOrd="0" destOrd="0" presId="urn:microsoft.com/office/officeart/2005/8/layout/hierarchy1"/>
    <dgm:cxn modelId="{799F15B8-799A-49EC-9727-B63153905949}" type="presParOf" srcId="{E86AFF2A-5566-475B-9FB0-564BD62A6588}" destId="{453A5D7A-BD80-41CD-BA20-591CE616A87C}" srcOrd="0" destOrd="0" presId="urn:microsoft.com/office/officeart/2005/8/layout/hierarchy1"/>
    <dgm:cxn modelId="{4FF4C252-250A-48D1-AB0D-9CEDCAA2842B}" type="presParOf" srcId="{453A5D7A-BD80-41CD-BA20-591CE616A87C}" destId="{8DDD0E1B-417C-476F-9F9A-9AAE767E25FF}" srcOrd="0" destOrd="0" presId="urn:microsoft.com/office/officeart/2005/8/layout/hierarchy1"/>
    <dgm:cxn modelId="{43500378-66D8-4AD3-9140-2545531CB584}" type="presParOf" srcId="{453A5D7A-BD80-41CD-BA20-591CE616A87C}" destId="{000A60D2-D25F-47BD-9F36-C1E8492A842A}" srcOrd="1" destOrd="0" presId="urn:microsoft.com/office/officeart/2005/8/layout/hierarchy1"/>
    <dgm:cxn modelId="{BD10F2EA-94D7-4FB8-B627-5A873CC334E6}" type="presParOf" srcId="{E86AFF2A-5566-475B-9FB0-564BD62A6588}" destId="{6A2916AF-BC77-4FCD-8666-5006EFBD65FD}" srcOrd="1" destOrd="0" presId="urn:microsoft.com/office/officeart/2005/8/layout/hierarchy1"/>
    <dgm:cxn modelId="{C23547FF-FFF7-47F8-8196-6C5F7BEF6430}" type="presParOf" srcId="{FEB9C9C2-9053-42EF-B2C3-81D47909C6E9}" destId="{C5A7E7DE-F3FA-4370-AC8E-4EBE593CCE8C}" srcOrd="1" destOrd="0" presId="urn:microsoft.com/office/officeart/2005/8/layout/hierarchy1"/>
    <dgm:cxn modelId="{BBC0DDB9-6E4D-4D8A-BCAA-5117233020ED}" type="presParOf" srcId="{C5A7E7DE-F3FA-4370-AC8E-4EBE593CCE8C}" destId="{7AF519F2-F87E-42FD-9353-5D4933928426}" srcOrd="0" destOrd="0" presId="urn:microsoft.com/office/officeart/2005/8/layout/hierarchy1"/>
    <dgm:cxn modelId="{335DE82C-1EA3-4EA5-ACD6-54DB77EBD38C}" type="presParOf" srcId="{7AF519F2-F87E-42FD-9353-5D4933928426}" destId="{C3FF34FA-3247-4007-BB33-36912CFABA8F}" srcOrd="0" destOrd="0" presId="urn:microsoft.com/office/officeart/2005/8/layout/hierarchy1"/>
    <dgm:cxn modelId="{E4E3617E-B877-463C-A784-59572D7B902E}" type="presParOf" srcId="{7AF519F2-F87E-42FD-9353-5D4933928426}" destId="{6FE0AE97-0E57-46C5-94A2-30093B62577F}" srcOrd="1" destOrd="0" presId="urn:microsoft.com/office/officeart/2005/8/layout/hierarchy1"/>
    <dgm:cxn modelId="{60E115F4-EBE6-4CF1-AA03-E07ACF1C06D3}" type="presParOf" srcId="{C5A7E7DE-F3FA-4370-AC8E-4EBE593CCE8C}" destId="{ADEF31E6-8E34-4B04-9E35-C1F8F377C3A5}" srcOrd="1" destOrd="0" presId="urn:microsoft.com/office/officeart/2005/8/layout/hierarchy1"/>
    <dgm:cxn modelId="{57C9A35E-60C9-4A9F-BBAD-BEAAACEAB9CF}" type="presParOf" srcId="{FEB9C9C2-9053-42EF-B2C3-81D47909C6E9}" destId="{92317896-5EE7-4AB4-A257-94DCCDC4FDE3}" srcOrd="2" destOrd="0" presId="urn:microsoft.com/office/officeart/2005/8/layout/hierarchy1"/>
    <dgm:cxn modelId="{E26A9721-78F1-45AC-B573-2136F08E8109}" type="presParOf" srcId="{92317896-5EE7-4AB4-A257-94DCCDC4FDE3}" destId="{3DF9A82C-59FD-4C07-923E-E7CCE38065AD}" srcOrd="0" destOrd="0" presId="urn:microsoft.com/office/officeart/2005/8/layout/hierarchy1"/>
    <dgm:cxn modelId="{B314B566-C0E5-4351-8348-EF7770AF08AC}" type="presParOf" srcId="{3DF9A82C-59FD-4C07-923E-E7CCE38065AD}" destId="{EFCEA62E-9E5A-4C0E-8255-79F7A09EF6AA}" srcOrd="0" destOrd="0" presId="urn:microsoft.com/office/officeart/2005/8/layout/hierarchy1"/>
    <dgm:cxn modelId="{F2755136-7D58-470D-A429-AE1FA97E0726}" type="presParOf" srcId="{3DF9A82C-59FD-4C07-923E-E7CCE38065AD}" destId="{E94430E0-EEF9-4413-A938-CD30519D04AE}" srcOrd="1" destOrd="0" presId="urn:microsoft.com/office/officeart/2005/8/layout/hierarchy1"/>
    <dgm:cxn modelId="{F60E8935-0DDA-460F-9E4D-098A586FEA56}" type="presParOf" srcId="{92317896-5EE7-4AB4-A257-94DCCDC4FDE3}" destId="{5FAC5CB5-5DF7-4E75-B8CB-5F0D7A2C67C5}"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8F733-43D6-4EEE-9FA2-41A11457281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AB4D155-3F7E-441A-B528-CF07EB29C898}">
      <dgm:prSet custT="1"/>
      <dgm:spPr/>
      <dgm:t>
        <a:bodyPr/>
        <a:lstStyle/>
        <a:p>
          <a:endParaRPr lang="en-US" sz="2400" dirty="0"/>
        </a:p>
        <a:p>
          <a:r>
            <a:rPr lang="en-US" sz="2000" dirty="0"/>
            <a:t>Critical thinking skills</a:t>
          </a:r>
        </a:p>
        <a:p>
          <a:r>
            <a:rPr lang="en-US" sz="2000" dirty="0"/>
            <a:t>Good communication </a:t>
          </a:r>
        </a:p>
        <a:p>
          <a:endParaRPr lang="en-US" sz="2000" dirty="0"/>
        </a:p>
      </dgm:t>
    </dgm:pt>
    <dgm:pt modelId="{6B38B446-97E2-473A-AC42-7612E1BC8A3F}" type="parTrans" cxnId="{B2399761-C743-4B8B-86AA-475BD04225C2}">
      <dgm:prSet/>
      <dgm:spPr/>
      <dgm:t>
        <a:bodyPr/>
        <a:lstStyle/>
        <a:p>
          <a:endParaRPr lang="en-US"/>
        </a:p>
      </dgm:t>
    </dgm:pt>
    <dgm:pt modelId="{A61092B9-C940-4C3E-8BFB-502D39E898BC}" type="sibTrans" cxnId="{B2399761-C743-4B8B-86AA-475BD04225C2}">
      <dgm:prSet/>
      <dgm:spPr/>
      <dgm:t>
        <a:bodyPr/>
        <a:lstStyle/>
        <a:p>
          <a:endParaRPr lang="en-US"/>
        </a:p>
      </dgm:t>
    </dgm:pt>
    <dgm:pt modelId="{EF9B0A10-83FD-467D-894F-6396C58CC320}">
      <dgm:prSet custT="1"/>
      <dgm:spPr>
        <a:ln>
          <a:solidFill>
            <a:schemeClr val="accent1"/>
          </a:solidFill>
        </a:ln>
      </dgm:spPr>
      <dgm:t>
        <a:bodyPr/>
        <a:lstStyle/>
        <a:p>
          <a:endParaRPr lang="en-US" sz="2000" dirty="0"/>
        </a:p>
        <a:p>
          <a:endParaRPr lang="en-US" sz="2000" dirty="0"/>
        </a:p>
        <a:p>
          <a:r>
            <a:rPr lang="en-US" sz="2000" dirty="0"/>
            <a:t>Attention to detail  &amp; concentration abilities</a:t>
          </a:r>
        </a:p>
        <a:p>
          <a:r>
            <a:rPr lang="en-US" sz="2000" dirty="0"/>
            <a:t>Ability to work on a team or independently</a:t>
          </a:r>
        </a:p>
        <a:p>
          <a:endParaRPr lang="en-US" sz="2000" dirty="0"/>
        </a:p>
        <a:p>
          <a:endParaRPr lang="en-US" sz="2000" dirty="0"/>
        </a:p>
      </dgm:t>
    </dgm:pt>
    <dgm:pt modelId="{C3592E40-DD34-44FD-8538-0FBC6D0C6DD3}" type="parTrans" cxnId="{7397E7C7-29F9-49F6-8BDA-CB38735340FA}">
      <dgm:prSet/>
      <dgm:spPr/>
      <dgm:t>
        <a:bodyPr/>
        <a:lstStyle/>
        <a:p>
          <a:endParaRPr lang="en-US"/>
        </a:p>
      </dgm:t>
    </dgm:pt>
    <dgm:pt modelId="{DBA744AE-8781-405E-BB8D-512F0C4E936C}" type="sibTrans" cxnId="{7397E7C7-29F9-49F6-8BDA-CB38735340FA}">
      <dgm:prSet/>
      <dgm:spPr/>
      <dgm:t>
        <a:bodyPr/>
        <a:lstStyle/>
        <a:p>
          <a:endParaRPr lang="en-US"/>
        </a:p>
      </dgm:t>
    </dgm:pt>
    <dgm:pt modelId="{A6DBA7DB-C5A5-44A5-9339-E0779898B9D9}">
      <dgm:prSet custT="1"/>
      <dgm:spPr/>
      <dgm:t>
        <a:bodyPr/>
        <a:lstStyle/>
        <a:p>
          <a:endParaRPr lang="en-US" sz="2000" dirty="0"/>
        </a:p>
        <a:p>
          <a:r>
            <a:rPr lang="en-US" sz="2000" dirty="0"/>
            <a:t>Excellent medical &amp; anatomical skills</a:t>
          </a:r>
        </a:p>
        <a:p>
          <a:r>
            <a:rPr lang="en-US" sz="2000" dirty="0"/>
            <a:t>Provide patient-centered care</a:t>
          </a:r>
        </a:p>
        <a:p>
          <a:endParaRPr lang="en-US" sz="2000" dirty="0"/>
        </a:p>
      </dgm:t>
    </dgm:pt>
    <dgm:pt modelId="{80E48129-F48D-489D-86DE-BCA9A345C9DC}" type="parTrans" cxnId="{5A891248-3297-4267-99CC-5DE204BA93E1}">
      <dgm:prSet/>
      <dgm:spPr/>
      <dgm:t>
        <a:bodyPr/>
        <a:lstStyle/>
        <a:p>
          <a:endParaRPr lang="en-US"/>
        </a:p>
      </dgm:t>
    </dgm:pt>
    <dgm:pt modelId="{D39782D7-3F3F-4EFB-B4EC-D68752CA8E44}" type="sibTrans" cxnId="{5A891248-3297-4267-99CC-5DE204BA93E1}">
      <dgm:prSet/>
      <dgm:spPr/>
      <dgm:t>
        <a:bodyPr/>
        <a:lstStyle/>
        <a:p>
          <a:endParaRPr lang="en-US"/>
        </a:p>
      </dgm:t>
    </dgm:pt>
    <dgm:pt modelId="{FEB9C9C2-9053-42EF-B2C3-81D47909C6E9}" type="pres">
      <dgm:prSet presAssocID="{C3A8F733-43D6-4EEE-9FA2-41A114572811}" presName="hierChild1" presStyleCnt="0">
        <dgm:presLayoutVars>
          <dgm:chPref val="1"/>
          <dgm:dir/>
          <dgm:animOne val="branch"/>
          <dgm:animLvl val="lvl"/>
          <dgm:resizeHandles/>
        </dgm:presLayoutVars>
      </dgm:prSet>
      <dgm:spPr/>
    </dgm:pt>
    <dgm:pt modelId="{E86AFF2A-5566-475B-9FB0-564BD62A6588}" type="pres">
      <dgm:prSet presAssocID="{8AB4D155-3F7E-441A-B528-CF07EB29C898}" presName="hierRoot1" presStyleCnt="0"/>
      <dgm:spPr/>
    </dgm:pt>
    <dgm:pt modelId="{453A5D7A-BD80-41CD-BA20-591CE616A87C}" type="pres">
      <dgm:prSet presAssocID="{8AB4D155-3F7E-441A-B528-CF07EB29C898}" presName="composite" presStyleCnt="0"/>
      <dgm:spPr/>
    </dgm:pt>
    <dgm:pt modelId="{8DDD0E1B-417C-476F-9F9A-9AAE767E25FF}" type="pres">
      <dgm:prSet presAssocID="{8AB4D155-3F7E-441A-B528-CF07EB29C898}" presName="background" presStyleLbl="node0" presStyleIdx="0" presStyleCnt="3"/>
      <dgm:spPr/>
    </dgm:pt>
    <dgm:pt modelId="{000A60D2-D25F-47BD-9F36-C1E8492A842A}" type="pres">
      <dgm:prSet presAssocID="{8AB4D155-3F7E-441A-B528-CF07EB29C898}" presName="text" presStyleLbl="fgAcc0" presStyleIdx="0" presStyleCnt="3" custLinFactNeighborX="6215" custLinFactNeighborY="-47372">
        <dgm:presLayoutVars>
          <dgm:chPref val="3"/>
        </dgm:presLayoutVars>
      </dgm:prSet>
      <dgm:spPr/>
    </dgm:pt>
    <dgm:pt modelId="{6A2916AF-BC77-4FCD-8666-5006EFBD65FD}" type="pres">
      <dgm:prSet presAssocID="{8AB4D155-3F7E-441A-B528-CF07EB29C898}" presName="hierChild2" presStyleCnt="0"/>
      <dgm:spPr/>
    </dgm:pt>
    <dgm:pt modelId="{C5A7E7DE-F3FA-4370-AC8E-4EBE593CCE8C}" type="pres">
      <dgm:prSet presAssocID="{EF9B0A10-83FD-467D-894F-6396C58CC320}" presName="hierRoot1" presStyleCnt="0"/>
      <dgm:spPr/>
    </dgm:pt>
    <dgm:pt modelId="{7AF519F2-F87E-42FD-9353-5D4933928426}" type="pres">
      <dgm:prSet presAssocID="{EF9B0A10-83FD-467D-894F-6396C58CC320}" presName="composite" presStyleCnt="0"/>
      <dgm:spPr/>
    </dgm:pt>
    <dgm:pt modelId="{C3FF34FA-3247-4007-BB33-36912CFABA8F}" type="pres">
      <dgm:prSet presAssocID="{EF9B0A10-83FD-467D-894F-6396C58CC320}" presName="background" presStyleLbl="node0" presStyleIdx="1" presStyleCnt="3"/>
      <dgm:spPr/>
    </dgm:pt>
    <dgm:pt modelId="{6FE0AE97-0E57-46C5-94A2-30093B62577F}" type="pres">
      <dgm:prSet presAssocID="{EF9B0A10-83FD-467D-894F-6396C58CC320}" presName="text" presStyleLbl="fgAcc0" presStyleIdx="1" presStyleCnt="3">
        <dgm:presLayoutVars>
          <dgm:chPref val="3"/>
        </dgm:presLayoutVars>
      </dgm:prSet>
      <dgm:spPr/>
    </dgm:pt>
    <dgm:pt modelId="{ADEF31E6-8E34-4B04-9E35-C1F8F377C3A5}" type="pres">
      <dgm:prSet presAssocID="{EF9B0A10-83FD-467D-894F-6396C58CC320}" presName="hierChild2" presStyleCnt="0"/>
      <dgm:spPr/>
    </dgm:pt>
    <dgm:pt modelId="{92317896-5EE7-4AB4-A257-94DCCDC4FDE3}" type="pres">
      <dgm:prSet presAssocID="{A6DBA7DB-C5A5-44A5-9339-E0779898B9D9}" presName="hierRoot1" presStyleCnt="0"/>
      <dgm:spPr/>
    </dgm:pt>
    <dgm:pt modelId="{3DF9A82C-59FD-4C07-923E-E7CCE38065AD}" type="pres">
      <dgm:prSet presAssocID="{A6DBA7DB-C5A5-44A5-9339-E0779898B9D9}" presName="composite" presStyleCnt="0"/>
      <dgm:spPr/>
    </dgm:pt>
    <dgm:pt modelId="{EFCEA62E-9E5A-4C0E-8255-79F7A09EF6AA}" type="pres">
      <dgm:prSet presAssocID="{A6DBA7DB-C5A5-44A5-9339-E0779898B9D9}" presName="background" presStyleLbl="node0" presStyleIdx="2" presStyleCnt="3"/>
      <dgm:spPr/>
    </dgm:pt>
    <dgm:pt modelId="{E94430E0-EEF9-4413-A938-CD30519D04AE}" type="pres">
      <dgm:prSet presAssocID="{A6DBA7DB-C5A5-44A5-9339-E0779898B9D9}" presName="text" presStyleLbl="fgAcc0" presStyleIdx="2" presStyleCnt="3" custLinFactNeighborX="-2080" custLinFactNeighborY="52769">
        <dgm:presLayoutVars>
          <dgm:chPref val="3"/>
        </dgm:presLayoutVars>
      </dgm:prSet>
      <dgm:spPr/>
    </dgm:pt>
    <dgm:pt modelId="{5FAC5CB5-5DF7-4E75-B8CB-5F0D7A2C67C5}" type="pres">
      <dgm:prSet presAssocID="{A6DBA7DB-C5A5-44A5-9339-E0779898B9D9}" presName="hierChild2" presStyleCnt="0"/>
      <dgm:spPr/>
    </dgm:pt>
  </dgm:ptLst>
  <dgm:cxnLst>
    <dgm:cxn modelId="{69550326-E5F7-4B2C-9F2B-4EE30A665439}" type="presOf" srcId="{C3A8F733-43D6-4EEE-9FA2-41A114572811}" destId="{FEB9C9C2-9053-42EF-B2C3-81D47909C6E9}" srcOrd="0" destOrd="0" presId="urn:microsoft.com/office/officeart/2005/8/layout/hierarchy1"/>
    <dgm:cxn modelId="{5A891248-3297-4267-99CC-5DE204BA93E1}" srcId="{C3A8F733-43D6-4EEE-9FA2-41A114572811}" destId="{A6DBA7DB-C5A5-44A5-9339-E0779898B9D9}" srcOrd="2" destOrd="0" parTransId="{80E48129-F48D-489D-86DE-BCA9A345C9DC}" sibTransId="{D39782D7-3F3F-4EFB-B4EC-D68752CA8E44}"/>
    <dgm:cxn modelId="{B2399761-C743-4B8B-86AA-475BD04225C2}" srcId="{C3A8F733-43D6-4EEE-9FA2-41A114572811}" destId="{8AB4D155-3F7E-441A-B528-CF07EB29C898}" srcOrd="0" destOrd="0" parTransId="{6B38B446-97E2-473A-AC42-7612E1BC8A3F}" sibTransId="{A61092B9-C940-4C3E-8BFB-502D39E898BC}"/>
    <dgm:cxn modelId="{221A5162-DA79-419F-9496-0B83424BD335}" type="presOf" srcId="{8AB4D155-3F7E-441A-B528-CF07EB29C898}" destId="{000A60D2-D25F-47BD-9F36-C1E8492A842A}" srcOrd="0" destOrd="0" presId="urn:microsoft.com/office/officeart/2005/8/layout/hierarchy1"/>
    <dgm:cxn modelId="{584BE172-0CFF-4024-83D8-4BD0D44DD3CA}" type="presOf" srcId="{A6DBA7DB-C5A5-44A5-9339-E0779898B9D9}" destId="{E94430E0-EEF9-4413-A938-CD30519D04AE}" srcOrd="0" destOrd="0" presId="urn:microsoft.com/office/officeart/2005/8/layout/hierarchy1"/>
    <dgm:cxn modelId="{7397E7C7-29F9-49F6-8BDA-CB38735340FA}" srcId="{C3A8F733-43D6-4EEE-9FA2-41A114572811}" destId="{EF9B0A10-83FD-467D-894F-6396C58CC320}" srcOrd="1" destOrd="0" parTransId="{C3592E40-DD34-44FD-8538-0FBC6D0C6DD3}" sibTransId="{DBA744AE-8781-405E-BB8D-512F0C4E936C}"/>
    <dgm:cxn modelId="{EC6928CB-4A66-47FB-94B3-FD00E770A5B4}" type="presOf" srcId="{EF9B0A10-83FD-467D-894F-6396C58CC320}" destId="{6FE0AE97-0E57-46C5-94A2-30093B62577F}" srcOrd="0" destOrd="0" presId="urn:microsoft.com/office/officeart/2005/8/layout/hierarchy1"/>
    <dgm:cxn modelId="{738A12FE-B416-4431-80F1-BC029365DFB2}" type="presParOf" srcId="{FEB9C9C2-9053-42EF-B2C3-81D47909C6E9}" destId="{E86AFF2A-5566-475B-9FB0-564BD62A6588}" srcOrd="0" destOrd="0" presId="urn:microsoft.com/office/officeart/2005/8/layout/hierarchy1"/>
    <dgm:cxn modelId="{799F15B8-799A-49EC-9727-B63153905949}" type="presParOf" srcId="{E86AFF2A-5566-475B-9FB0-564BD62A6588}" destId="{453A5D7A-BD80-41CD-BA20-591CE616A87C}" srcOrd="0" destOrd="0" presId="urn:microsoft.com/office/officeart/2005/8/layout/hierarchy1"/>
    <dgm:cxn modelId="{4FF4C252-250A-48D1-AB0D-9CEDCAA2842B}" type="presParOf" srcId="{453A5D7A-BD80-41CD-BA20-591CE616A87C}" destId="{8DDD0E1B-417C-476F-9F9A-9AAE767E25FF}" srcOrd="0" destOrd="0" presId="urn:microsoft.com/office/officeart/2005/8/layout/hierarchy1"/>
    <dgm:cxn modelId="{43500378-66D8-4AD3-9140-2545531CB584}" type="presParOf" srcId="{453A5D7A-BD80-41CD-BA20-591CE616A87C}" destId="{000A60D2-D25F-47BD-9F36-C1E8492A842A}" srcOrd="1" destOrd="0" presId="urn:microsoft.com/office/officeart/2005/8/layout/hierarchy1"/>
    <dgm:cxn modelId="{BD10F2EA-94D7-4FB8-B627-5A873CC334E6}" type="presParOf" srcId="{E86AFF2A-5566-475B-9FB0-564BD62A6588}" destId="{6A2916AF-BC77-4FCD-8666-5006EFBD65FD}" srcOrd="1" destOrd="0" presId="urn:microsoft.com/office/officeart/2005/8/layout/hierarchy1"/>
    <dgm:cxn modelId="{C23547FF-FFF7-47F8-8196-6C5F7BEF6430}" type="presParOf" srcId="{FEB9C9C2-9053-42EF-B2C3-81D47909C6E9}" destId="{C5A7E7DE-F3FA-4370-AC8E-4EBE593CCE8C}" srcOrd="1" destOrd="0" presId="urn:microsoft.com/office/officeart/2005/8/layout/hierarchy1"/>
    <dgm:cxn modelId="{BBC0DDB9-6E4D-4D8A-BCAA-5117233020ED}" type="presParOf" srcId="{C5A7E7DE-F3FA-4370-AC8E-4EBE593CCE8C}" destId="{7AF519F2-F87E-42FD-9353-5D4933928426}" srcOrd="0" destOrd="0" presId="urn:microsoft.com/office/officeart/2005/8/layout/hierarchy1"/>
    <dgm:cxn modelId="{335DE82C-1EA3-4EA5-ACD6-54DB77EBD38C}" type="presParOf" srcId="{7AF519F2-F87E-42FD-9353-5D4933928426}" destId="{C3FF34FA-3247-4007-BB33-36912CFABA8F}" srcOrd="0" destOrd="0" presId="urn:microsoft.com/office/officeart/2005/8/layout/hierarchy1"/>
    <dgm:cxn modelId="{E4E3617E-B877-463C-A784-59572D7B902E}" type="presParOf" srcId="{7AF519F2-F87E-42FD-9353-5D4933928426}" destId="{6FE0AE97-0E57-46C5-94A2-30093B62577F}" srcOrd="1" destOrd="0" presId="urn:microsoft.com/office/officeart/2005/8/layout/hierarchy1"/>
    <dgm:cxn modelId="{60E115F4-EBE6-4CF1-AA03-E07ACF1C06D3}" type="presParOf" srcId="{C5A7E7DE-F3FA-4370-AC8E-4EBE593CCE8C}" destId="{ADEF31E6-8E34-4B04-9E35-C1F8F377C3A5}" srcOrd="1" destOrd="0" presId="urn:microsoft.com/office/officeart/2005/8/layout/hierarchy1"/>
    <dgm:cxn modelId="{57C9A35E-60C9-4A9F-BBAD-BEAAACEAB9CF}" type="presParOf" srcId="{FEB9C9C2-9053-42EF-B2C3-81D47909C6E9}" destId="{92317896-5EE7-4AB4-A257-94DCCDC4FDE3}" srcOrd="2" destOrd="0" presId="urn:microsoft.com/office/officeart/2005/8/layout/hierarchy1"/>
    <dgm:cxn modelId="{E26A9721-78F1-45AC-B573-2136F08E8109}" type="presParOf" srcId="{92317896-5EE7-4AB4-A257-94DCCDC4FDE3}" destId="{3DF9A82C-59FD-4C07-923E-E7CCE38065AD}" srcOrd="0" destOrd="0" presId="urn:microsoft.com/office/officeart/2005/8/layout/hierarchy1"/>
    <dgm:cxn modelId="{B314B566-C0E5-4351-8348-EF7770AF08AC}" type="presParOf" srcId="{3DF9A82C-59FD-4C07-923E-E7CCE38065AD}" destId="{EFCEA62E-9E5A-4C0E-8255-79F7A09EF6AA}" srcOrd="0" destOrd="0" presId="urn:microsoft.com/office/officeart/2005/8/layout/hierarchy1"/>
    <dgm:cxn modelId="{F2755136-7D58-470D-A429-AE1FA97E0726}" type="presParOf" srcId="{3DF9A82C-59FD-4C07-923E-E7CCE38065AD}" destId="{E94430E0-EEF9-4413-A938-CD30519D04AE}" srcOrd="1" destOrd="0" presId="urn:microsoft.com/office/officeart/2005/8/layout/hierarchy1"/>
    <dgm:cxn modelId="{F60E8935-0DDA-460F-9E4D-098A586FEA56}" type="presParOf" srcId="{92317896-5EE7-4AB4-A257-94DCCDC4FDE3}" destId="{5FAC5CB5-5DF7-4E75-B8CB-5F0D7A2C67C5}"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ACE65-00B6-474A-9468-1F7B09C85827}">
      <dsp:nvSpPr>
        <dsp:cNvPr id="0" name=""/>
        <dsp:cNvSpPr/>
      </dsp:nvSpPr>
      <dsp:spPr>
        <a:xfrm>
          <a:off x="0" y="13396"/>
          <a:ext cx="3851122" cy="38539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Some Radiology Technicians are generalists while others specialize in a particular type of machine or clinical area such as breast imaging or ultrasound.</a:t>
          </a:r>
        </a:p>
      </dsp:txBody>
      <dsp:txXfrm>
        <a:off x="187996" y="201392"/>
        <a:ext cx="3475130" cy="3477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D0E1B-417C-476F-9F9A-9AAE767E25FF}">
      <dsp:nvSpPr>
        <dsp:cNvPr id="0" name=""/>
        <dsp:cNvSpPr/>
      </dsp:nvSpPr>
      <dsp:spPr>
        <a:xfrm>
          <a:off x="0"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A60D2-D25F-47BD-9F36-C1E8492A842A}">
      <dsp:nvSpPr>
        <dsp:cNvPr id="0" name=""/>
        <dsp:cNvSpPr/>
      </dsp:nvSpPr>
      <dsp:spPr>
        <a:xfrm>
          <a:off x="300566"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Diagnostic Radiologists – Interpret and report on resulting images, recommends treatment and additional testing when appropriate.</a:t>
          </a:r>
        </a:p>
      </dsp:txBody>
      <dsp:txXfrm>
        <a:off x="350877" y="1380951"/>
        <a:ext cx="2604477" cy="1617116"/>
      </dsp:txXfrm>
    </dsp:sp>
    <dsp:sp modelId="{C3FF34FA-3247-4007-BB33-36912CFABA8F}">
      <dsp:nvSpPr>
        <dsp:cNvPr id="0" name=""/>
        <dsp:cNvSpPr/>
      </dsp:nvSpPr>
      <dsp:spPr>
        <a:xfrm>
          <a:off x="3306233"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0AE97-0E57-46C5-94A2-30093B62577F}">
      <dsp:nvSpPr>
        <dsp:cNvPr id="0" name=""/>
        <dsp:cNvSpPr/>
      </dsp:nvSpPr>
      <dsp:spPr>
        <a:xfrm>
          <a:off x="3606799"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Interventional Radiologists – Diagnose and treat patients using image-guided, minimally invasive techniques such as x-ray’s and MRI.</a:t>
          </a:r>
        </a:p>
      </dsp:txBody>
      <dsp:txXfrm>
        <a:off x="3657110" y="1380951"/>
        <a:ext cx="2604477" cy="1617116"/>
      </dsp:txXfrm>
    </dsp:sp>
    <dsp:sp modelId="{EFCEA62E-9E5A-4C0E-8255-79F7A09EF6AA}">
      <dsp:nvSpPr>
        <dsp:cNvPr id="0" name=""/>
        <dsp:cNvSpPr/>
      </dsp:nvSpPr>
      <dsp:spPr>
        <a:xfrm>
          <a:off x="6612466"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430E0-EEF9-4413-A938-CD30519D04AE}">
      <dsp:nvSpPr>
        <dsp:cNvPr id="0" name=""/>
        <dsp:cNvSpPr/>
      </dsp:nvSpPr>
      <dsp:spPr>
        <a:xfrm>
          <a:off x="6913033"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Radiation Radiologists – Prescribe and oversee each cancer patient’s progress and adjust treatment to make sure patients receive appropriate quality care.</a:t>
          </a:r>
        </a:p>
      </dsp:txBody>
      <dsp:txXfrm>
        <a:off x="6963344" y="1380951"/>
        <a:ext cx="2604477" cy="1617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D0E1B-417C-476F-9F9A-9AAE767E25FF}">
      <dsp:nvSpPr>
        <dsp:cNvPr id="0" name=""/>
        <dsp:cNvSpPr/>
      </dsp:nvSpPr>
      <dsp:spPr>
        <a:xfrm>
          <a:off x="170289" y="380383"/>
          <a:ext cx="2739976" cy="173988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A60D2-D25F-47BD-9F36-C1E8492A842A}">
      <dsp:nvSpPr>
        <dsp:cNvPr id="0" name=""/>
        <dsp:cNvSpPr/>
      </dsp:nvSpPr>
      <dsp:spPr>
        <a:xfrm>
          <a:off x="474731" y="669603"/>
          <a:ext cx="2739976" cy="173988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000" kern="1200" dirty="0"/>
            <a:t>Critical thinking skills</a:t>
          </a:r>
        </a:p>
        <a:p>
          <a:pPr marL="0" lvl="0" indent="0" algn="ctr" defTabSz="1066800">
            <a:lnSpc>
              <a:spcPct val="90000"/>
            </a:lnSpc>
            <a:spcBef>
              <a:spcPct val="0"/>
            </a:spcBef>
            <a:spcAft>
              <a:spcPct val="35000"/>
            </a:spcAft>
            <a:buNone/>
          </a:pPr>
          <a:r>
            <a:rPr lang="en-US" sz="2000" kern="1200" dirty="0"/>
            <a:t>Good communication </a:t>
          </a:r>
        </a:p>
        <a:p>
          <a:pPr marL="0" lvl="0" indent="0" algn="ctr" defTabSz="1066800">
            <a:lnSpc>
              <a:spcPct val="90000"/>
            </a:lnSpc>
            <a:spcBef>
              <a:spcPct val="0"/>
            </a:spcBef>
            <a:spcAft>
              <a:spcPct val="35000"/>
            </a:spcAft>
            <a:buNone/>
          </a:pPr>
          <a:endParaRPr lang="en-US" sz="2000" kern="1200" dirty="0"/>
        </a:p>
      </dsp:txBody>
      <dsp:txXfrm>
        <a:off x="525690" y="720562"/>
        <a:ext cx="2638058" cy="1637966"/>
      </dsp:txXfrm>
    </dsp:sp>
    <dsp:sp modelId="{C3FF34FA-3247-4007-BB33-36912CFABA8F}">
      <dsp:nvSpPr>
        <dsp:cNvPr id="0" name=""/>
        <dsp:cNvSpPr/>
      </dsp:nvSpPr>
      <dsp:spPr>
        <a:xfrm>
          <a:off x="3348859" y="1204601"/>
          <a:ext cx="2739976" cy="173988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0AE97-0E57-46C5-94A2-30093B62577F}">
      <dsp:nvSpPr>
        <dsp:cNvPr id="0" name=""/>
        <dsp:cNvSpPr/>
      </dsp:nvSpPr>
      <dsp:spPr>
        <a:xfrm>
          <a:off x="3653301" y="1493821"/>
          <a:ext cx="2739976" cy="1739884"/>
        </a:xfrm>
        <a:prstGeom prst="roundRect">
          <a:avLst>
            <a:gd name="adj" fmla="val 10000"/>
          </a:avLst>
        </a:prstGeom>
        <a:solidFill>
          <a:schemeClr val="lt1">
            <a:alpha val="90000"/>
            <a:hueOff val="0"/>
            <a:satOff val="0"/>
            <a:lumOff val="0"/>
            <a:alphaOff val="0"/>
          </a:schemeClr>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Attention to detail  &amp; concentration abilities</a:t>
          </a:r>
        </a:p>
        <a:p>
          <a:pPr marL="0" lvl="0" indent="0" algn="ctr" defTabSz="889000">
            <a:lnSpc>
              <a:spcPct val="90000"/>
            </a:lnSpc>
            <a:spcBef>
              <a:spcPct val="0"/>
            </a:spcBef>
            <a:spcAft>
              <a:spcPct val="35000"/>
            </a:spcAft>
            <a:buNone/>
          </a:pPr>
          <a:r>
            <a:rPr lang="en-US" sz="2000" kern="1200" dirty="0"/>
            <a:t>Ability to work on a team or independently</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dsp:txBody>
      <dsp:txXfrm>
        <a:off x="3704260" y="1544780"/>
        <a:ext cx="2638058" cy="1637966"/>
      </dsp:txXfrm>
    </dsp:sp>
    <dsp:sp modelId="{EFCEA62E-9E5A-4C0E-8255-79F7A09EF6AA}">
      <dsp:nvSpPr>
        <dsp:cNvPr id="0" name=""/>
        <dsp:cNvSpPr/>
      </dsp:nvSpPr>
      <dsp:spPr>
        <a:xfrm>
          <a:off x="6640728" y="2122721"/>
          <a:ext cx="2739976" cy="173988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430E0-EEF9-4413-A938-CD30519D04AE}">
      <dsp:nvSpPr>
        <dsp:cNvPr id="0" name=""/>
        <dsp:cNvSpPr/>
      </dsp:nvSpPr>
      <dsp:spPr>
        <a:xfrm>
          <a:off x="6945170" y="2411941"/>
          <a:ext cx="2739976" cy="173988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Excellent medical &amp; anatomical skills</a:t>
          </a:r>
        </a:p>
        <a:p>
          <a:pPr marL="0" lvl="0" indent="0" algn="ctr" defTabSz="889000">
            <a:lnSpc>
              <a:spcPct val="90000"/>
            </a:lnSpc>
            <a:spcBef>
              <a:spcPct val="0"/>
            </a:spcBef>
            <a:spcAft>
              <a:spcPct val="35000"/>
            </a:spcAft>
            <a:buNone/>
          </a:pPr>
          <a:r>
            <a:rPr lang="en-US" sz="2000" kern="1200" dirty="0"/>
            <a:t>Provide patient-centered care</a:t>
          </a:r>
        </a:p>
        <a:p>
          <a:pPr marL="0" lvl="0" indent="0" algn="ctr" defTabSz="889000">
            <a:lnSpc>
              <a:spcPct val="90000"/>
            </a:lnSpc>
            <a:spcBef>
              <a:spcPct val="0"/>
            </a:spcBef>
            <a:spcAft>
              <a:spcPct val="35000"/>
            </a:spcAft>
            <a:buNone/>
          </a:pPr>
          <a:endParaRPr lang="en-US" sz="2000" kern="1200" dirty="0"/>
        </a:p>
      </dsp:txBody>
      <dsp:txXfrm>
        <a:off x="6996129" y="2462900"/>
        <a:ext cx="2638058" cy="16379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F588C-FB6A-4691-B370-65E00996AB06}" type="datetimeFigureOut">
              <a:rPr lang="en-US" smtClean="0"/>
              <a:t>4/17/20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88FDA-2ECF-4609-9979-84F597198FE1}" type="slidenum">
              <a:rPr lang="en-US" smtClean="0"/>
              <a:t>‹#›</a:t>
            </a:fld>
            <a:endParaRPr lang="en-US" dirty="0"/>
          </a:p>
        </p:txBody>
      </p:sp>
    </p:spTree>
    <p:extLst>
      <p:ext uri="{BB962C8B-B14F-4D97-AF65-F5344CB8AC3E}">
        <p14:creationId xmlns:p14="http://schemas.microsoft.com/office/powerpoint/2010/main" val="402857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will teach a basic overview of the field of Medical Imaging, a variety of careers and educational pathways, discover colleges in the state of Oregon that have various Medical Imaging programs, the basic skills and competencies for success in an Medical Imaging career and a solid foundation for those who are going on to pursue advanced degrees in Medical Imaging.</a:t>
            </a:r>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2</a:t>
            </a:fld>
            <a:endParaRPr lang="en-US" dirty="0"/>
          </a:p>
        </p:txBody>
      </p:sp>
    </p:spTree>
    <p:extLst>
      <p:ext uri="{BB962C8B-B14F-4D97-AF65-F5344CB8AC3E}">
        <p14:creationId xmlns:p14="http://schemas.microsoft.com/office/powerpoint/2010/main" val="959410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Radiologists are specialists in the field of Medical Imaging with the utilization of x-ray’s, sonography, Computed tomography (CT) scans, Magnetic Resonance Imaging (MRI) scans, Position Emission tomography (PET) scans, Single Photon Emission Completed tomography (SPECT) scans and radiation therapy to name a few. Radiologists help patients and their primary care doctors to arrive at the correct diagnosis in a timely fashion. They correlate patient medical histories, physical exam findings, and laboratory values with their interpretations of imaging exams.</a:t>
            </a:r>
          </a:p>
          <a:p>
            <a:r>
              <a:rPr lang="en-US" dirty="0"/>
              <a:t>The educational path to become a Radiologist is to complete a 4 year Bachelor degree, complete 4 years of medical school, complete 4 years of residency and many times completed 1-2 years in a specialty Fellowship. A certification by the American Board of Radiology is required a is continued education and maintenance of licensure.</a:t>
            </a:r>
          </a:p>
          <a:p>
            <a:endParaRPr lang="en-US" dirty="0"/>
          </a:p>
          <a:p>
            <a:r>
              <a:rPr lang="en-US" dirty="0"/>
              <a:t>There are 3 different types of specialty radiologist which are Diagnostic Radiologists, Interventional Radiologists, and Radiation Oncologists.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11</a:t>
            </a:fld>
            <a:endParaRPr lang="en-US" dirty="0"/>
          </a:p>
        </p:txBody>
      </p:sp>
    </p:spTree>
    <p:extLst>
      <p:ext uri="{BB962C8B-B14F-4D97-AF65-F5344CB8AC3E}">
        <p14:creationId xmlns:p14="http://schemas.microsoft.com/office/powerpoint/2010/main" val="3256661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Radiologists are specialists in the field of Medical Imaging with the utilization of x-ray’s, sonography, CT scans, MRI scans, PET scans, SCERT scans and radiation therapy to name a few. Radiologists help patients and their primary care doctors to arrive at the correct diagnosis in a timely fashion. They correlate patient medical histories, physical exam findings, and laboratory values with their interpretations of imaging exams.</a:t>
            </a:r>
          </a:p>
          <a:p>
            <a:endParaRPr lang="en-US" dirty="0"/>
          </a:p>
          <a:p>
            <a:r>
              <a:rPr lang="en-US" dirty="0"/>
              <a:t>Diagnostic Radiologists work with breast imagine (mammograms), cardiovascular radiology (heart and circulatory system), chest radiology (heart and lungs), emergency radiology, gastrointestinal radiology (stomach, intestines and abdomen), head and neck radiology, musculoskeletal radiology (muscles and skeleton), neuroradiology (brain and nervous system – head, neck and spine) and pediatric radiology (imaging of children).</a:t>
            </a:r>
          </a:p>
          <a:p>
            <a:endParaRPr lang="en-US" dirty="0"/>
          </a:p>
          <a:p>
            <a:r>
              <a:rPr lang="en-US" dirty="0"/>
              <a:t>Interventional Radiologists carefully guide instruments through tiny incisions in the body reaching the source of a medical problem and delivering targeted treatments. These treatments are for conditions such as heart disease, stroke, cancer, and uterine fibroids. They often provide less risk, pain, and recovery time than traditional surgery.</a:t>
            </a:r>
          </a:p>
          <a:p>
            <a:endParaRPr lang="en-US" dirty="0"/>
          </a:p>
          <a:p>
            <a:r>
              <a:rPr lang="en-US" dirty="0"/>
              <a:t>Radiation Oncologists receive extensive training in cancer medicine, in the safe use of radiation to treat disease, and in managing ay side effects caused by the radiation.</a:t>
            </a:r>
          </a:p>
          <a:p>
            <a:endParaRPr lang="en-US" dirty="0"/>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12</a:t>
            </a:fld>
            <a:endParaRPr lang="en-US" dirty="0"/>
          </a:p>
        </p:txBody>
      </p:sp>
    </p:spTree>
    <p:extLst>
      <p:ext uri="{BB962C8B-B14F-4D97-AF65-F5344CB8AC3E}">
        <p14:creationId xmlns:p14="http://schemas.microsoft.com/office/powerpoint/2010/main" val="535892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critical thinker one must be reflective of human values and balance compassion with realism. One must also be analytical, which means finding evidence in unclear and confusing situations. Being alert to the consequences of accepting a course of action and being able to defend that position are both important as well. Rushing into a plan without examining the ramifications of hastened actions can be dangerous.</a:t>
            </a:r>
          </a:p>
          <a:p>
            <a:r>
              <a:rPr lang="en-US" dirty="0"/>
              <a:t>A professional in the field of Medical Imaging must have good communication skills both verbally and in writing. They also must have the ability to pay close attention to detail while concentrating on their work. One small error can result in a patient receiving or not receiving quality care.</a:t>
            </a:r>
          </a:p>
          <a:p>
            <a:endParaRPr lang="en-US" dirty="0"/>
          </a:p>
          <a:p>
            <a:r>
              <a:rPr lang="en-US" dirty="0"/>
              <a:t>As in most healthcare professions, one must have the ability to work on a team or independently.</a:t>
            </a:r>
          </a:p>
          <a:p>
            <a:endParaRPr lang="en-US" dirty="0"/>
          </a:p>
          <a:p>
            <a:r>
              <a:rPr lang="en-US" dirty="0"/>
              <a:t>Medical Imaging concentrates on testing and providing results for diagnosis. A professional must have excellent medical and anatomical skills to provide the best work they are able to provide.</a:t>
            </a:r>
          </a:p>
          <a:p>
            <a:r>
              <a:rPr lang="en-US" dirty="0"/>
              <a:t>Finally, a Medical Imaging professional must provide the best patient-centered care possible. This includes listening to, informing and involving patients of their care. This provides individual patients respect and value in all clinical decisions. </a:t>
            </a:r>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13</a:t>
            </a:fld>
            <a:endParaRPr lang="en-US" dirty="0"/>
          </a:p>
        </p:txBody>
      </p:sp>
    </p:spTree>
    <p:extLst>
      <p:ext uri="{BB962C8B-B14F-4D97-AF65-F5344CB8AC3E}">
        <p14:creationId xmlns:p14="http://schemas.microsoft.com/office/powerpoint/2010/main" val="101090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order to pursue a career in radiology, you must complete an associates, bachelor’s, master’s or and/or a medical degree depending on the type radiology profession you wish to practice. There are 4 colleges and Universities with Radiologic Technology degree program in the State of Oregon.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many health care professional careers in Medical Imaging. Included are Radiologic Technologists (X-ray techs), Diagnostic Sonographer Technologists (Ultrasounds Techs), Nuclear Medical Technologists, Radiation Therapists, and Radiologists.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you look at the x-ray image on the slide, what do you assume that this particular area of the body can tell us? Actually a variety of things. This image is of the chest cavity so it may show disease and/or illness of the lungs, a fractured rib, and many more things. Medical Imaging is an important tool for health care professionals to be able to take a snapshot of the interior areas of our body to diagnose and treat patients.</a:t>
            </a:r>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3</a:t>
            </a:fld>
            <a:endParaRPr lang="en-US" dirty="0"/>
          </a:p>
        </p:txBody>
      </p:sp>
    </p:spTree>
    <p:extLst>
      <p:ext uri="{BB962C8B-B14F-4D97-AF65-F5344CB8AC3E}">
        <p14:creationId xmlns:p14="http://schemas.microsoft.com/office/powerpoint/2010/main" val="412800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Medical Imaging careers are expected to grow much faster than the average for all occupations which currently is at a rate of 7% through the year of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Radiologic and MRI Technician jobs are expected to increase 13% while Diagnostic Sonographer jobs are expected to grow 17% through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What does all of this mean? It means that careers in Medical Imaging is in high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4</a:t>
            </a:fld>
            <a:endParaRPr lang="en-US" dirty="0"/>
          </a:p>
        </p:txBody>
      </p:sp>
    </p:spTree>
    <p:extLst>
      <p:ext uri="{BB962C8B-B14F-4D97-AF65-F5344CB8AC3E}">
        <p14:creationId xmlns:p14="http://schemas.microsoft.com/office/powerpoint/2010/main" val="251593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Radiology Technicians do not diagnose but they get to see all of the interesting images! They create medical images using x-ray’s and other radiations. They may work independently or with a physician to create images of computed tomography (CT), magnetic resonance (MRI), mammography, cardiovascular intervention technology (CIT)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Radiologic Technicians make a good income for the short amount of time that is required to be certified and is a rewarding career.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career path to become a Radiologic Technician is to complete a 2 year Associates degree at a community college, pass an exam and become licensed by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5</a:t>
            </a:fld>
            <a:endParaRPr lang="en-US" dirty="0"/>
          </a:p>
        </p:txBody>
      </p:sp>
    </p:spTree>
    <p:extLst>
      <p:ext uri="{BB962C8B-B14F-4D97-AF65-F5344CB8AC3E}">
        <p14:creationId xmlns:p14="http://schemas.microsoft.com/office/powerpoint/2010/main" val="277321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you go to the Dentist, a Dental Assistant will most likely take x-ray’s of your teeth. A Dental Assistant must be trained to take x-ray’s.</a:t>
            </a:r>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6</a:t>
            </a:fld>
            <a:endParaRPr lang="en-US" dirty="0"/>
          </a:p>
        </p:txBody>
      </p:sp>
    </p:spTree>
    <p:extLst>
      <p:ext uri="{BB962C8B-B14F-4D97-AF65-F5344CB8AC3E}">
        <p14:creationId xmlns:p14="http://schemas.microsoft.com/office/powerpoint/2010/main" val="253931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Ultrasound Technologists use ultrasound sonography to generate high frequency sound waves to produce images of the body. These medical imaging procedures allow data to be gathered for interpretation and evaluation by a physician. </a:t>
            </a:r>
          </a:p>
          <a:p>
            <a:endParaRPr lang="en-US" dirty="0"/>
          </a:p>
          <a:p>
            <a:r>
              <a:rPr lang="en-US" dirty="0"/>
              <a:t>Sonography like all Medical Imaging has given us the ability to also catch problems before they get worse and treat patients effectively.</a:t>
            </a:r>
          </a:p>
          <a:p>
            <a:endParaRPr lang="en-US" dirty="0"/>
          </a:p>
          <a:p>
            <a:r>
              <a:rPr lang="en-US" dirty="0"/>
              <a:t>Sonography can be difficult to learn due to the volume of information that must be retained although the rewards are invaluable. When in a Sonography program several methods of teaching are their to assist all styles of learning. You’ll learn in classroom presentations, lab practice, on-line or virtual assignments, workbooks, audio-visual, and written assignments that are a part of the learning experience.</a:t>
            </a:r>
          </a:p>
          <a:p>
            <a:endParaRPr lang="en-US" dirty="0"/>
          </a:p>
          <a:p>
            <a:r>
              <a:rPr lang="en-US" dirty="0"/>
              <a:t>One of the most important skills of a Sonographer is attention to minute detail and concentration. This is critical because producing sonographic images are used in medical diagnosis and treatment. A sloppy, “that is close enough” mentality is not suited for this profession. </a:t>
            </a:r>
          </a:p>
          <a:p>
            <a:endParaRPr lang="en-US" dirty="0"/>
          </a:p>
          <a:p>
            <a:r>
              <a:rPr lang="en-US" dirty="0"/>
              <a:t>The educational path to become a Diagnostic Medical Sonographer is the obtain a certificate through an accredited program, obtain a 2 year Associate’s degree, obtain a 4 year Bachelors degree in Diagnostic Medical Sonography, and obtain a licensure and maintain one.</a:t>
            </a:r>
          </a:p>
        </p:txBody>
      </p:sp>
      <p:sp>
        <p:nvSpPr>
          <p:cNvPr id="4" name="Slide Number Placeholder 3"/>
          <p:cNvSpPr>
            <a:spLocks noGrp="1"/>
          </p:cNvSpPr>
          <p:nvPr>
            <p:ph type="sldNum" sz="quarter" idx="5"/>
          </p:nvPr>
        </p:nvSpPr>
        <p:spPr/>
        <p:txBody>
          <a:bodyPr/>
          <a:lstStyle/>
          <a:p>
            <a:fld id="{7EB88FDA-2ECF-4609-9979-84F597198FE1}" type="slidenum">
              <a:rPr lang="en-US" smtClean="0"/>
              <a:t>7</a:t>
            </a:fld>
            <a:endParaRPr lang="en-US" dirty="0"/>
          </a:p>
        </p:txBody>
      </p:sp>
    </p:spTree>
    <p:extLst>
      <p:ext uri="{BB962C8B-B14F-4D97-AF65-F5344CB8AC3E}">
        <p14:creationId xmlns:p14="http://schemas.microsoft.com/office/powerpoint/2010/main" val="3191989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technology advances quickly, there is always something new to learn, and technicians continuously upgrade and enhance their skills through continuing education.</a:t>
            </a:r>
          </a:p>
          <a:p>
            <a:endParaRPr lang="en-US" dirty="0"/>
          </a:p>
          <a:p>
            <a:r>
              <a:rPr lang="en-US" dirty="0"/>
              <a:t>There are various different Specialties in Sonography such as abdominal sonography, neurosonography, echocardiography, obstetrical and pelvic sonography and vascular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Isn’t it amazing that we can view babies in utero? Many pregnant mother’s and their unborn babies lives have been saved by ultrasound by the diagnosis of disease or congenital disorders. </a:t>
            </a:r>
          </a:p>
          <a:p>
            <a:endParaRPr lang="en-US" dirty="0"/>
          </a:p>
          <a:p>
            <a:r>
              <a:rPr lang="en-US" dirty="0"/>
              <a:t>Sonography like all Medical Imaging has given us the ability to also catch problems before they get worse and treat patients effectively.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operating imaging equipment, Radiology Technicians are responsible for basic maintenance and upkeep of the machines. They also keep detailed records of each procedure.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8</a:t>
            </a:fld>
            <a:endParaRPr lang="en-US" dirty="0"/>
          </a:p>
        </p:txBody>
      </p:sp>
    </p:spTree>
    <p:extLst>
      <p:ext uri="{BB962C8B-B14F-4D97-AF65-F5344CB8AC3E}">
        <p14:creationId xmlns:p14="http://schemas.microsoft.com/office/powerpoint/2010/main" val="2223019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Medicine is another Specialty in Medical Imaging that aids physicians in making diagnoses. Nuclear Medicine Technologists perform organ imaging tests including full skeletal, cardiac blood pool, and major vascular blood pool test. Two tests utilized are a PET scan or Position Emission Tomography and a SPECT scan or Single Photon Emission Completed Tomography. </a:t>
            </a:r>
          </a:p>
          <a:p>
            <a:endParaRPr lang="en-US" dirty="0"/>
          </a:p>
          <a:p>
            <a:r>
              <a:rPr lang="en-US" dirty="0"/>
              <a:t>A PET scan is particularly useful in detecting cancer because most cancers use more glucose than normal tissue uses. Areas of greater intensity or “hot spots” show where large amounts of the radio-tracer have built up. PET scans create a 3-dimentional (3-D) picture of the inside of the body.</a:t>
            </a:r>
          </a:p>
          <a:p>
            <a:endParaRPr lang="en-US" dirty="0"/>
          </a:p>
          <a:p>
            <a:r>
              <a:rPr lang="en-US" dirty="0"/>
              <a:t>A SPECT scan is an imaging test that shows how blood flows to tissues and organs. It may be used to help diagnose seizures, stroke, stress fractures, infections, and tumors in the spine.</a:t>
            </a:r>
          </a:p>
          <a:p>
            <a:endParaRPr lang="en-US" dirty="0"/>
          </a:p>
          <a:p>
            <a:r>
              <a:rPr lang="en-US" dirty="0"/>
              <a:t>Nuclear Medicine Technologists must have good communication skills, be critical thinkers and have good bedside manner as patients might be in physical or emotional distress at the time you are working with them.</a:t>
            </a:r>
          </a:p>
          <a:p>
            <a:endParaRPr lang="en-US" dirty="0"/>
          </a:p>
          <a:p>
            <a:r>
              <a:rPr lang="en-US" dirty="0"/>
              <a:t>This career may be physically demanding although it has a low stress level, a good work life balance and solid prospects to improve and be promoted.</a:t>
            </a:r>
          </a:p>
          <a:p>
            <a:endParaRPr lang="en-US" dirty="0"/>
          </a:p>
          <a:p>
            <a:r>
              <a:rPr lang="en-US" dirty="0"/>
              <a:t>Nuclear Medicine Technologist must ensure a safe environment at all times and be able to explain complex examinations and procedures to patients.</a:t>
            </a:r>
          </a:p>
          <a:p>
            <a:endParaRPr lang="en-US" dirty="0"/>
          </a:p>
          <a:p>
            <a:r>
              <a:rPr lang="en-US" dirty="0"/>
              <a:t>Oregon Institute of Technology in Klamath Falls, Oregon has a Bachelor of Science degree program in Nuclear Medicine Technology. Many students attend a local community college and complete necessary pre-requisite courses and transfer to a University to complete this degree and get licensed through the state.</a:t>
            </a:r>
          </a:p>
        </p:txBody>
      </p:sp>
      <p:sp>
        <p:nvSpPr>
          <p:cNvPr id="4" name="Slide Number Placeholder 3"/>
          <p:cNvSpPr>
            <a:spLocks noGrp="1"/>
          </p:cNvSpPr>
          <p:nvPr>
            <p:ph type="sldNum" sz="quarter" idx="5"/>
          </p:nvPr>
        </p:nvSpPr>
        <p:spPr/>
        <p:txBody>
          <a:bodyPr/>
          <a:lstStyle/>
          <a:p>
            <a:fld id="{7EB88FDA-2ECF-4609-9979-84F597198FE1}" type="slidenum">
              <a:rPr lang="en-US" smtClean="0"/>
              <a:t>9</a:t>
            </a:fld>
            <a:endParaRPr lang="en-US" dirty="0"/>
          </a:p>
        </p:txBody>
      </p:sp>
    </p:spTree>
    <p:extLst>
      <p:ext uri="{BB962C8B-B14F-4D97-AF65-F5344CB8AC3E}">
        <p14:creationId xmlns:p14="http://schemas.microsoft.com/office/powerpoint/2010/main" val="112557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Radiation Therapist is an Allied Health Professional who works in the field of radiation oncology. Oncology is the branch of medicine that deals with the prevention, diagnosis and treatment of cancer.</a:t>
            </a:r>
          </a:p>
          <a:p>
            <a:endParaRPr lang="en-US" dirty="0"/>
          </a:p>
          <a:p>
            <a:r>
              <a:rPr lang="en-US" dirty="0"/>
              <a:t>A Radiation Therapist works in coordination with Radiologists to implement therapeutic treatment plans for patients. They administer radiation therapy for patients under the instruction of an Oncologist’s and Radiologist’s, they locate tumors, measure the amount of radiation given and update treatment reports.</a:t>
            </a:r>
          </a:p>
          <a:p>
            <a:endParaRPr lang="en-US" dirty="0"/>
          </a:p>
          <a:p>
            <a:r>
              <a:rPr lang="en-US" dirty="0"/>
              <a:t>Radiation Therapists must follow regulations to protect both patients and practitioners from high doses of radiation. </a:t>
            </a:r>
          </a:p>
          <a:p>
            <a:endParaRPr lang="en-US" dirty="0"/>
          </a:p>
          <a:p>
            <a:r>
              <a:rPr lang="en-US" dirty="0"/>
              <a:t>Radiation therapy damages cells by destroying the genetic material that controls how cells grow and divide.</a:t>
            </a:r>
          </a:p>
          <a:p>
            <a:endParaRPr lang="en-US" dirty="0"/>
          </a:p>
          <a:p>
            <a:r>
              <a:rPr lang="en-US" dirty="0"/>
              <a:t>While both healthy and cancerous cells are damaged by radiation therapy, the goal of radiation therapy is to destroy as few normal, healthy cells as possible. Normal cells can often repair much of the damage caused by the radiation.</a:t>
            </a:r>
          </a:p>
          <a:p>
            <a:endParaRPr lang="en-US" dirty="0"/>
          </a:p>
          <a:p>
            <a:r>
              <a:rPr lang="en-US" dirty="0"/>
              <a:t>The educational path to becoming a Radiation Therapist is to attend a one year certification program, obtain a 2 year Associate’s degree program at a community college as a Radiation Therapist and/or obtain a 4 year Bachelor degree in Radiation Technology. A license to work as a Radiation Therapist is required in most states and can be obtained by the American Registry of Radiological Technologies (ARRT). This National exam can be completed after completing an accredited training program or working for two full years in the field.</a:t>
            </a:r>
          </a:p>
          <a:p>
            <a:endParaRPr lang="en-US" dirty="0"/>
          </a:p>
          <a:p>
            <a:r>
              <a:rPr lang="en-US" dirty="0"/>
              <a:t>A few Oregon community colleges that offer programs in Radiology are Linn-Benton Community College in Albany/Lebanon, Portland Community College in Portland, and Chemeketa Community College in Salem. There are two Universities in the State of Oregon that offer a Bachelor degree in Radiologic Technology which are Oregon Health &amp; Sciences University in Portland and Oregon Institute of Technology (OIT) in Klamath Falls.</a:t>
            </a:r>
          </a:p>
          <a:p>
            <a:endParaRPr lang="en-US" dirty="0"/>
          </a:p>
          <a:p>
            <a:endParaRPr lang="en-US" dirty="0"/>
          </a:p>
        </p:txBody>
      </p:sp>
      <p:sp>
        <p:nvSpPr>
          <p:cNvPr id="4" name="Slide Number Placeholder 3"/>
          <p:cNvSpPr>
            <a:spLocks noGrp="1"/>
          </p:cNvSpPr>
          <p:nvPr>
            <p:ph type="sldNum" sz="quarter" idx="5"/>
          </p:nvPr>
        </p:nvSpPr>
        <p:spPr/>
        <p:txBody>
          <a:bodyPr/>
          <a:lstStyle/>
          <a:p>
            <a:fld id="{7EB88FDA-2ECF-4609-9979-84F597198FE1}" type="slidenum">
              <a:rPr lang="en-US" smtClean="0"/>
              <a:t>10</a:t>
            </a:fld>
            <a:endParaRPr lang="en-US" dirty="0"/>
          </a:p>
        </p:txBody>
      </p:sp>
    </p:spTree>
    <p:extLst>
      <p:ext uri="{BB962C8B-B14F-4D97-AF65-F5344CB8AC3E}">
        <p14:creationId xmlns:p14="http://schemas.microsoft.com/office/powerpoint/2010/main" val="308733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4/17/20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4/17/20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creativecommons.org/licenses/by-nc-nd/3.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blogdoisraelbatista.blogspot.com/2012/01/dia-nacional-da-abreugrafia.html" TargetMode="External"/><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frontiersin.org/articles/10.3389/fonc.2019.00065/full" TargetMode="External"/><Relationship Id="rId5" Type="http://schemas.openxmlformats.org/officeDocument/2006/relationships/image" Target="../media/image9.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hyperlink" Target="http://www.opahec.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radiopaedia.org/cases/miliary-tuberculosis-2" TargetMode="External"/><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creativecommons.org/licenses/by/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authoritydental.org/dental-x-ray" TargetMode="External"/><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presenttensejournal.org/volume-2/the-concept-of-choice-as-phallusy-a-few-reasons-why-we-could-not-agree-more/" TargetMode="External"/><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13"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hyperlink" Target="https://www.authoritydental.org/dental-x-ray" TargetMode="External"/><Relationship Id="rId12"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aliem.com/2015/4-pitfalls-of-bedside-ultrasonography-during-first-trimester-pregnancy/" TargetMode="External"/><Relationship Id="rId11" Type="http://schemas.openxmlformats.org/officeDocument/2006/relationships/diagramQuickStyle" Target="../diagrams/quickStyle1.xml"/><Relationship Id="rId5" Type="http://schemas.openxmlformats.org/officeDocument/2006/relationships/image" Target="../media/image8.jpg"/><Relationship Id="rId15" Type="http://schemas.openxmlformats.org/officeDocument/2006/relationships/image" Target="../media/image3.png"/><Relationship Id="rId10" Type="http://schemas.openxmlformats.org/officeDocument/2006/relationships/diagramLayout" Target="../diagrams/layout1.xml"/><Relationship Id="rId4" Type="http://schemas.openxmlformats.org/officeDocument/2006/relationships/notesSlide" Target="../notesSlides/notesSlide7.xml"/><Relationship Id="rId9" Type="http://schemas.openxmlformats.org/officeDocument/2006/relationships/diagramData" Target="../diagrams/data1.xml"/><Relationship Id="rId1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765E-2C69-47E1-B55E-8AC4CE4B85DF}"/>
              </a:ext>
            </a:extLst>
          </p:cNvPr>
          <p:cNvSpPr>
            <a:spLocks noGrp="1"/>
          </p:cNvSpPr>
          <p:nvPr>
            <p:ph type="ctrTitle"/>
          </p:nvPr>
        </p:nvSpPr>
        <p:spPr>
          <a:xfrm>
            <a:off x="1770077" y="305536"/>
            <a:ext cx="7359765" cy="930131"/>
          </a:xfrm>
        </p:spPr>
        <p:txBody>
          <a:bodyPr/>
          <a:lstStyle/>
          <a:p>
            <a:pPr algn="ctr"/>
            <a:r>
              <a:rPr lang="en-US" dirty="0">
                <a:solidFill>
                  <a:schemeClr val="tx1"/>
                </a:solidFill>
              </a:rPr>
              <a:t>Medical Imaging</a:t>
            </a:r>
          </a:p>
        </p:txBody>
      </p:sp>
      <p:pic>
        <p:nvPicPr>
          <p:cNvPr id="4" name="Picture 3">
            <a:extLst>
              <a:ext uri="{FF2B5EF4-FFF2-40B4-BE49-F238E27FC236}">
                <a16:creationId xmlns:a16="http://schemas.microsoft.com/office/drawing/2014/main" id="{66B5EB53-C82C-4B54-BAAE-48C95566CBA7}"/>
              </a:ext>
            </a:extLst>
          </p:cNvPr>
          <p:cNvPicPr>
            <a:picLocks noChangeAspect="1"/>
          </p:cNvPicPr>
          <p:nvPr/>
        </p:nvPicPr>
        <p:blipFill>
          <a:blip r:embed="rId4"/>
          <a:stretch>
            <a:fillRect/>
          </a:stretch>
        </p:blipFill>
        <p:spPr>
          <a:xfrm>
            <a:off x="7291971" y="5495679"/>
            <a:ext cx="4480948" cy="1060796"/>
          </a:xfrm>
          <a:prstGeom prst="rect">
            <a:avLst/>
          </a:prstGeom>
        </p:spPr>
      </p:pic>
      <p:pic>
        <p:nvPicPr>
          <p:cNvPr id="7" name="Picture 6">
            <a:extLst>
              <a:ext uri="{FF2B5EF4-FFF2-40B4-BE49-F238E27FC236}">
                <a16:creationId xmlns:a16="http://schemas.microsoft.com/office/drawing/2014/main" id="{25D4D270-6A37-4706-AA46-66A5D7E2D15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65055" y="1257203"/>
            <a:ext cx="6086320" cy="4441232"/>
          </a:xfrm>
          <a:prstGeom prst="rect">
            <a:avLst/>
          </a:prstGeom>
        </p:spPr>
      </p:pic>
      <p:sp>
        <p:nvSpPr>
          <p:cNvPr id="8" name="TextBox 7">
            <a:extLst>
              <a:ext uri="{FF2B5EF4-FFF2-40B4-BE49-F238E27FC236}">
                <a16:creationId xmlns:a16="http://schemas.microsoft.com/office/drawing/2014/main" id="{39365050-2237-424E-A77E-8182866B2C64}"/>
              </a:ext>
            </a:extLst>
          </p:cNvPr>
          <p:cNvSpPr txBox="1"/>
          <p:nvPr/>
        </p:nvSpPr>
        <p:spPr>
          <a:xfrm>
            <a:off x="2184139" y="5795245"/>
            <a:ext cx="4021472" cy="230832"/>
          </a:xfrm>
          <a:prstGeom prst="rect">
            <a:avLst/>
          </a:prstGeom>
          <a:noFill/>
        </p:spPr>
        <p:txBody>
          <a:bodyPr wrap="square" rtlCol="0">
            <a:spAutoFit/>
          </a:bodyPr>
          <a:lstStyle/>
          <a:p>
            <a:r>
              <a:rPr lang="en-US" sz="900" dirty="0">
                <a:hlinkClick r:id="rId6" tooltip="http://blogdoisraelbatista.blogspot.com/2012/01/dia-nacional-da-abreugrafia.html"/>
              </a:rPr>
              <a:t>This Photo</a:t>
            </a:r>
            <a:r>
              <a:rPr lang="en-US" sz="900" dirty="0"/>
              <a:t> by Unknown Author is licensed under </a:t>
            </a:r>
            <a:r>
              <a:rPr lang="en-US" sz="900" dirty="0">
                <a:hlinkClick r:id="rId7" tooltip="https://creativecommons.org/licenses/by-nc-nd/3.0/"/>
              </a:rPr>
              <a:t>CC BY-NC-ND</a:t>
            </a:r>
            <a:endParaRPr lang="en-US" sz="900" dirty="0"/>
          </a:p>
        </p:txBody>
      </p:sp>
      <p:sp>
        <p:nvSpPr>
          <p:cNvPr id="3" name="TextBox 2">
            <a:extLst>
              <a:ext uri="{FF2B5EF4-FFF2-40B4-BE49-F238E27FC236}">
                <a16:creationId xmlns:a16="http://schemas.microsoft.com/office/drawing/2014/main" id="{CCEB27FB-C30B-48C9-8846-D2BD3BB62E65}"/>
              </a:ext>
            </a:extLst>
          </p:cNvPr>
          <p:cNvSpPr txBox="1"/>
          <p:nvPr/>
        </p:nvSpPr>
        <p:spPr>
          <a:xfrm>
            <a:off x="1152939" y="6374296"/>
            <a:ext cx="569843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By Julia Labahn, BS Health Education Coordinator</a:t>
            </a:r>
          </a:p>
        </p:txBody>
      </p:sp>
      <p:pic>
        <p:nvPicPr>
          <p:cNvPr id="6" name="Audio 5">
            <a:hlinkClick r:id="" action="ppaction://media"/>
            <a:extLst>
              <a:ext uri="{FF2B5EF4-FFF2-40B4-BE49-F238E27FC236}">
                <a16:creationId xmlns:a16="http://schemas.microsoft.com/office/drawing/2014/main" id="{CB446B4D-B5BA-4737-A3C0-D3051E9584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7847730"/>
      </p:ext>
    </p:extLst>
  </p:cSld>
  <p:clrMapOvr>
    <a:masterClrMapping/>
  </p:clrMapOvr>
  <mc:AlternateContent xmlns:mc="http://schemas.openxmlformats.org/markup-compatibility/2006" xmlns:p14="http://schemas.microsoft.com/office/powerpoint/2010/main">
    <mc:Choice Requires="p14">
      <p:transition spd="slow" p14:dur="2000" advTm="5125"/>
    </mc:Choice>
    <mc:Fallback xmlns="">
      <p:transition spd="slow" advTm="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1286933" y="609600"/>
            <a:ext cx="10197494" cy="1099457"/>
          </a:xfrm>
        </p:spPr>
        <p:txBody>
          <a:bodyPr>
            <a:normAutofit/>
          </a:bodyPr>
          <a:lstStyle/>
          <a:p>
            <a:r>
              <a:rPr lang="en-US" dirty="0"/>
              <a:t>Radiation Therapist</a:t>
            </a:r>
          </a:p>
        </p:txBody>
      </p:sp>
      <p:sp>
        <p:nvSpPr>
          <p:cNvPr id="47" name="Isosceles Triangle 46">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Content Placeholder 3">
            <a:extLst>
              <a:ext uri="{FF2B5EF4-FFF2-40B4-BE49-F238E27FC236}">
                <a16:creationId xmlns:a16="http://schemas.microsoft.com/office/drawing/2014/main" id="{3680F251-201B-4EEB-A7F7-F37FBBE725BD}"/>
              </a:ext>
            </a:extLst>
          </p:cNvPr>
          <p:cNvGraphicFramePr>
            <a:graphicFrameLocks noGrp="1"/>
          </p:cNvGraphicFramePr>
          <p:nvPr>
            <p:ph idx="1"/>
            <p:extLst>
              <p:ext uri="{D42A27DB-BD31-4B8C-83A1-F6EECF244321}">
                <p14:modId xmlns:p14="http://schemas.microsoft.com/office/powerpoint/2010/main" val="3463795551"/>
              </p:ext>
            </p:extLst>
          </p:nvPr>
        </p:nvGraphicFramePr>
        <p:xfrm>
          <a:off x="1061852" y="1224116"/>
          <a:ext cx="6091820" cy="5024284"/>
        </p:xfrm>
        <a:graphic>
          <a:graphicData uri="http://schemas.openxmlformats.org/drawingml/2006/table">
            <a:tbl>
              <a:tblPr>
                <a:tableStyleId>{5C22544A-7EE6-4342-B048-85BDC9FD1C3A}</a:tableStyleId>
              </a:tblPr>
              <a:tblGrid>
                <a:gridCol w="2803174">
                  <a:extLst>
                    <a:ext uri="{9D8B030D-6E8A-4147-A177-3AD203B41FA5}">
                      <a16:colId xmlns:a16="http://schemas.microsoft.com/office/drawing/2014/main" val="317053602"/>
                    </a:ext>
                  </a:extLst>
                </a:gridCol>
                <a:gridCol w="3288646">
                  <a:extLst>
                    <a:ext uri="{9D8B030D-6E8A-4147-A177-3AD203B41FA5}">
                      <a16:colId xmlns:a16="http://schemas.microsoft.com/office/drawing/2014/main" val="2577018252"/>
                    </a:ext>
                  </a:extLst>
                </a:gridCol>
              </a:tblGrid>
              <a:tr h="1067967">
                <a:tc>
                  <a:txBody>
                    <a:bodyPr/>
                    <a:lstStyle/>
                    <a:p>
                      <a:r>
                        <a:rPr lang="en-US" sz="2000" b="1" dirty="0"/>
                        <a:t>Job Description:</a:t>
                      </a:r>
                      <a:endParaRPr lang="en-US" sz="2000" dirty="0"/>
                    </a:p>
                  </a:txBody>
                  <a:tcPr marL="15164" marR="15164" marT="15164" marB="15164" anchor="ctr"/>
                </a:tc>
                <a:tc>
                  <a:txBody>
                    <a:bodyPr/>
                    <a:lstStyle/>
                    <a:p>
                      <a:r>
                        <a:rPr lang="en-US" sz="2000" dirty="0"/>
                        <a:t>Plans and administers radiation treatments to cancer patients.</a:t>
                      </a:r>
                    </a:p>
                  </a:txBody>
                  <a:tcPr marL="15164" marR="15164" marT="15164" marB="15164" anchor="ctr"/>
                </a:tc>
                <a:extLst>
                  <a:ext uri="{0D108BD9-81ED-4DB2-BD59-A6C34878D82A}">
                    <a16:rowId xmlns:a16="http://schemas.microsoft.com/office/drawing/2014/main" val="3840171941"/>
                  </a:ext>
                </a:extLst>
              </a:tr>
              <a:tr h="1572532">
                <a:tc>
                  <a:txBody>
                    <a:bodyPr/>
                    <a:lstStyle/>
                    <a:p>
                      <a:r>
                        <a:rPr lang="en-US" sz="2000" b="1" dirty="0"/>
                        <a:t>Educational Requirements:</a:t>
                      </a:r>
                      <a:endParaRPr lang="en-US" sz="2000" dirty="0"/>
                    </a:p>
                  </a:txBody>
                  <a:tcPr marL="15164" marR="15164" marT="15164" marB="15164" anchor="ctr"/>
                </a:tc>
                <a:tc>
                  <a:txBody>
                    <a:bodyPr/>
                    <a:lstStyle/>
                    <a:p>
                      <a:r>
                        <a:rPr lang="en-US" sz="2000" dirty="0"/>
                        <a:t>1 year certification</a:t>
                      </a:r>
                    </a:p>
                    <a:p>
                      <a:r>
                        <a:rPr lang="en-US" sz="2000" dirty="0"/>
                        <a:t>2 year Associate’s degree</a:t>
                      </a:r>
                    </a:p>
                    <a:p>
                      <a:r>
                        <a:rPr lang="en-US" sz="2000" dirty="0"/>
                        <a:t>4 year Bachelor in Science</a:t>
                      </a:r>
                    </a:p>
                  </a:txBody>
                  <a:tcPr marL="15164" marR="15164" marT="15164" marB="15164" anchor="ctr"/>
                </a:tc>
                <a:extLst>
                  <a:ext uri="{0D108BD9-81ED-4DB2-BD59-A6C34878D82A}">
                    <a16:rowId xmlns:a16="http://schemas.microsoft.com/office/drawing/2014/main" val="3226884412"/>
                  </a:ext>
                </a:extLst>
              </a:tr>
              <a:tr h="1065182">
                <a:tc>
                  <a:txBody>
                    <a:bodyPr/>
                    <a:lstStyle/>
                    <a:p>
                      <a:r>
                        <a:rPr lang="en-US" sz="2000" b="1" dirty="0"/>
                        <a:t>Relevant Certifications:</a:t>
                      </a:r>
                      <a:endParaRPr lang="en-US" sz="2000" dirty="0"/>
                    </a:p>
                  </a:txBody>
                  <a:tcPr marL="15164" marR="15164" marT="15164" marB="15164" anchor="ctr"/>
                </a:tc>
                <a:tc>
                  <a:txBody>
                    <a:bodyPr/>
                    <a:lstStyle/>
                    <a:p>
                      <a:r>
                        <a:rPr lang="en-US" sz="2000" dirty="0"/>
                        <a:t>The American Registry of Radiologic Technologists</a:t>
                      </a:r>
                    </a:p>
                  </a:txBody>
                  <a:tcPr marL="15164" marR="15164" marT="15164" marB="15164" anchor="ctr"/>
                </a:tc>
                <a:extLst>
                  <a:ext uri="{0D108BD9-81ED-4DB2-BD59-A6C34878D82A}">
                    <a16:rowId xmlns:a16="http://schemas.microsoft.com/office/drawing/2014/main" val="67832766"/>
                  </a:ext>
                </a:extLst>
              </a:tr>
              <a:tr h="557831">
                <a:tc>
                  <a:txBody>
                    <a:bodyPr/>
                    <a:lstStyle/>
                    <a:p>
                      <a:r>
                        <a:rPr lang="en-US" sz="2000" b="1" dirty="0"/>
                        <a:t>Average Salary:</a:t>
                      </a:r>
                      <a:endParaRPr lang="en-US" sz="2000" dirty="0"/>
                    </a:p>
                  </a:txBody>
                  <a:tcPr marL="15164" marR="15164" marT="15164" marB="15164" anchor="ctr"/>
                </a:tc>
                <a:tc>
                  <a:txBody>
                    <a:bodyPr/>
                    <a:lstStyle/>
                    <a:p>
                      <a:r>
                        <a:rPr lang="en-US" sz="2000" dirty="0"/>
                        <a:t>$80,570</a:t>
                      </a:r>
                    </a:p>
                  </a:txBody>
                  <a:tcPr marL="15164" marR="15164" marT="15164" marB="15164" anchor="ctr"/>
                </a:tc>
                <a:extLst>
                  <a:ext uri="{0D108BD9-81ED-4DB2-BD59-A6C34878D82A}">
                    <a16:rowId xmlns:a16="http://schemas.microsoft.com/office/drawing/2014/main" val="4175254824"/>
                  </a:ext>
                </a:extLst>
              </a:tr>
              <a:tr h="760772">
                <a:tc>
                  <a:txBody>
                    <a:bodyPr/>
                    <a:lstStyle/>
                    <a:p>
                      <a:endParaRPr lang="en-US" sz="2800" dirty="0"/>
                    </a:p>
                  </a:txBody>
                  <a:tcPr marL="15164" marR="15164" marT="15164" marB="15164" anchor="ctr"/>
                </a:tc>
                <a:tc>
                  <a:txBody>
                    <a:bodyPr/>
                    <a:lstStyle/>
                    <a:p>
                      <a:endParaRPr lang="en-US" sz="2800" dirty="0"/>
                    </a:p>
                  </a:txBody>
                  <a:tcPr marL="15164" marR="15164" marT="15164" marB="15164" anchor="ctr"/>
                </a:tc>
                <a:extLst>
                  <a:ext uri="{0D108BD9-81ED-4DB2-BD59-A6C34878D82A}">
                    <a16:rowId xmlns:a16="http://schemas.microsoft.com/office/drawing/2014/main" val="814663789"/>
                  </a:ext>
                </a:extLst>
              </a:tr>
            </a:tbl>
          </a:graphicData>
        </a:graphic>
      </p:graphicFrame>
      <p:pic>
        <p:nvPicPr>
          <p:cNvPr id="5" name="Picture 4" descr="A picture containing sitting, photo, colorful, different&#10;&#10;Description automatically generated">
            <a:extLst>
              <a:ext uri="{FF2B5EF4-FFF2-40B4-BE49-F238E27FC236}">
                <a16:creationId xmlns:a16="http://schemas.microsoft.com/office/drawing/2014/main" id="{AC51B326-D774-4864-90B7-911A99AC16D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86255" y="1935767"/>
            <a:ext cx="4124428" cy="2077433"/>
          </a:xfrm>
          <a:prstGeom prst="rect">
            <a:avLst/>
          </a:prstGeom>
        </p:spPr>
      </p:pic>
      <p:sp>
        <p:nvSpPr>
          <p:cNvPr id="6" name="TextBox 5">
            <a:extLst>
              <a:ext uri="{FF2B5EF4-FFF2-40B4-BE49-F238E27FC236}">
                <a16:creationId xmlns:a16="http://schemas.microsoft.com/office/drawing/2014/main" id="{B38C8EBB-A6A9-41E2-97E1-526B2CFB0538}"/>
              </a:ext>
            </a:extLst>
          </p:cNvPr>
          <p:cNvSpPr txBox="1"/>
          <p:nvPr/>
        </p:nvSpPr>
        <p:spPr>
          <a:xfrm>
            <a:off x="8562060" y="4098862"/>
            <a:ext cx="2221552" cy="369332"/>
          </a:xfrm>
          <a:prstGeom prst="rect">
            <a:avLst/>
          </a:prstGeom>
          <a:noFill/>
        </p:spPr>
        <p:txBody>
          <a:bodyPr wrap="square" rtlCol="0">
            <a:spAutoFit/>
          </a:bodyPr>
          <a:lstStyle/>
          <a:p>
            <a:r>
              <a:rPr lang="en-US" sz="900" dirty="0">
                <a:hlinkClick r:id="rId6" tooltip="https://www.frontiersin.org/articles/10.3389/fonc.2019.00065/full"/>
              </a:rPr>
              <a:t>This Photo</a:t>
            </a:r>
            <a:r>
              <a:rPr lang="en-US" sz="900" dirty="0"/>
              <a:t> by Unknown Author is licensed under </a:t>
            </a:r>
            <a:r>
              <a:rPr lang="en-US" sz="900" dirty="0">
                <a:hlinkClick r:id="rId7" tooltip="https://creativecommons.org/licenses/by/3.0/"/>
              </a:rPr>
              <a:t>CC BY</a:t>
            </a:r>
            <a:endParaRPr lang="en-US" sz="900" dirty="0"/>
          </a:p>
        </p:txBody>
      </p:sp>
      <p:pic>
        <p:nvPicPr>
          <p:cNvPr id="11" name="Audio 10">
            <a:hlinkClick r:id="" action="ppaction://media"/>
            <a:extLst>
              <a:ext uri="{FF2B5EF4-FFF2-40B4-BE49-F238E27FC236}">
                <a16:creationId xmlns:a16="http://schemas.microsoft.com/office/drawing/2014/main" id="{2F352CE3-57B0-4A37-A557-CD1A2EAACA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5711339"/>
      </p:ext>
    </p:extLst>
  </p:cSld>
  <p:clrMapOvr>
    <a:masterClrMapping/>
  </p:clrMapOvr>
  <mc:AlternateContent xmlns:mc="http://schemas.openxmlformats.org/markup-compatibility/2006" xmlns:p14="http://schemas.microsoft.com/office/powerpoint/2010/main">
    <mc:Choice Requires="p14">
      <p:transition spd="slow" p14:dur="2000" advTm="150207"/>
    </mc:Choice>
    <mc:Fallback xmlns="">
      <p:transition spd="slow" advTm="15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D94F95D-89EF-455B-9F54-0F4231363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0" name="Group 19">
            <a:extLst>
              <a:ext uri="{FF2B5EF4-FFF2-40B4-BE49-F238E27FC236}">
                <a16:creationId xmlns:a16="http://schemas.microsoft.com/office/drawing/2014/main" id="{612B9F8D-6DD1-481E-8CCE-81A7EEB15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21" name="Straight Connector 20">
              <a:extLst>
                <a:ext uri="{FF2B5EF4-FFF2-40B4-BE49-F238E27FC236}">
                  <a16:creationId xmlns:a16="http://schemas.microsoft.com/office/drawing/2014/main" id="{BD531F65-BE00-4220-96DD-64DD545E03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5BD48B8-B8E0-4EC6-889B-B9D5035859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4CB88335-CEFC-4E93-A849-B293A59F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A68404B5-9CA3-4B1B-A75D-54F36B1B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7260DE41-7357-49EC-A4FF-41B666696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1D9D87BA-A306-430B-8BCF-468FF820D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39F522E6-2DF0-48FC-873D-74BF21019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1015C585-0283-4901-9837-57DD565CE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B6D253E-04B9-4649-B17B-DE58968B27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677334" y="4765972"/>
            <a:ext cx="8596668" cy="1320800"/>
          </a:xfrm>
        </p:spPr>
        <p:txBody>
          <a:bodyPr anchor="ctr">
            <a:normAutofit/>
          </a:bodyPr>
          <a:lstStyle/>
          <a:p>
            <a:pPr>
              <a:lnSpc>
                <a:spcPct val="90000"/>
              </a:lnSpc>
            </a:pPr>
            <a:r>
              <a:rPr lang="en-US" sz="4400" dirty="0">
                <a:solidFill>
                  <a:schemeClr val="bg1"/>
                </a:solidFill>
              </a:rPr>
              <a:t>Radiologist</a:t>
            </a:r>
          </a:p>
        </p:txBody>
      </p:sp>
      <p:sp useBgFill="1">
        <p:nvSpPr>
          <p:cNvPr id="31" name="Rectangle 30">
            <a:extLst>
              <a:ext uri="{FF2B5EF4-FFF2-40B4-BE49-F238E27FC236}">
                <a16:creationId xmlns:a16="http://schemas.microsoft.com/office/drawing/2014/main" id="{A1AE21A0-AA96-4557-AB48-66255CF0A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3680F251-201B-4EEB-A7F7-F37FBBE725BD}"/>
              </a:ext>
            </a:extLst>
          </p:cNvPr>
          <p:cNvGraphicFramePr>
            <a:graphicFrameLocks noGrp="1"/>
          </p:cNvGraphicFramePr>
          <p:nvPr>
            <p:ph idx="1"/>
            <p:extLst>
              <p:ext uri="{D42A27DB-BD31-4B8C-83A1-F6EECF244321}">
                <p14:modId xmlns:p14="http://schemas.microsoft.com/office/powerpoint/2010/main" val="2173417662"/>
              </p:ext>
            </p:extLst>
          </p:nvPr>
        </p:nvGraphicFramePr>
        <p:xfrm>
          <a:off x="1694366" y="447883"/>
          <a:ext cx="8657166" cy="4509732"/>
        </p:xfrm>
        <a:graphic>
          <a:graphicData uri="http://schemas.openxmlformats.org/drawingml/2006/table">
            <a:tbl>
              <a:tblPr>
                <a:tableStyleId>{8799B23B-EC83-4686-B30A-512413B5E67A}</a:tableStyleId>
              </a:tblPr>
              <a:tblGrid>
                <a:gridCol w="4247642">
                  <a:extLst>
                    <a:ext uri="{9D8B030D-6E8A-4147-A177-3AD203B41FA5}">
                      <a16:colId xmlns:a16="http://schemas.microsoft.com/office/drawing/2014/main" val="317053602"/>
                    </a:ext>
                  </a:extLst>
                </a:gridCol>
                <a:gridCol w="4409524">
                  <a:extLst>
                    <a:ext uri="{9D8B030D-6E8A-4147-A177-3AD203B41FA5}">
                      <a16:colId xmlns:a16="http://schemas.microsoft.com/office/drawing/2014/main" val="2577018252"/>
                    </a:ext>
                  </a:extLst>
                </a:gridCol>
              </a:tblGrid>
              <a:tr h="1521854">
                <a:tc>
                  <a:txBody>
                    <a:bodyPr/>
                    <a:lstStyle/>
                    <a:p>
                      <a:r>
                        <a:rPr lang="en-US" sz="2000" b="1" dirty="0"/>
                        <a:t>Job Description:</a:t>
                      </a:r>
                      <a:endParaRPr lang="en-US" sz="2000" dirty="0"/>
                    </a:p>
                  </a:txBody>
                  <a:tcPr marL="12866" marR="12866" marT="12866" marB="128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Specialty Physician who use a wide array of Medical Imaging to diagnose and, in certain cases treat patients with all types of illness.</a:t>
                      </a:r>
                    </a:p>
                    <a:p>
                      <a:endParaRPr lang="en-US" sz="2000" dirty="0"/>
                    </a:p>
                  </a:txBody>
                  <a:tcPr marL="12866" marR="12866" marT="12866" marB="12866"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0171941"/>
                  </a:ext>
                </a:extLst>
              </a:tr>
              <a:tr h="1222537">
                <a:tc>
                  <a:txBody>
                    <a:bodyPr/>
                    <a:lstStyle/>
                    <a:p>
                      <a:r>
                        <a:rPr lang="en-US" sz="2000" b="1" dirty="0"/>
                        <a:t>Educational Requirements:</a:t>
                      </a:r>
                      <a:endParaRPr lang="en-US" sz="2000" dirty="0"/>
                    </a:p>
                  </a:txBody>
                  <a:tcPr marL="12866" marR="12866" marT="12866" marB="12866"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000" dirty="0"/>
                        <a:t>4 year Bachelors degree</a:t>
                      </a:r>
                    </a:p>
                    <a:p>
                      <a:r>
                        <a:rPr lang="en-US" sz="2000" dirty="0"/>
                        <a:t>4 years of Medical School</a:t>
                      </a:r>
                    </a:p>
                    <a:p>
                      <a:r>
                        <a:rPr lang="en-US" sz="2000" dirty="0"/>
                        <a:t>4 year Residency</a:t>
                      </a:r>
                    </a:p>
                    <a:p>
                      <a:r>
                        <a:rPr lang="en-US" sz="2000" dirty="0"/>
                        <a:t>1-2 years of Fellowship</a:t>
                      </a:r>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884412"/>
                  </a:ext>
                </a:extLst>
              </a:tr>
              <a:tr h="714083">
                <a:tc>
                  <a:txBody>
                    <a:bodyPr/>
                    <a:lstStyle/>
                    <a:p>
                      <a:r>
                        <a:rPr lang="en-US" sz="2000" b="1" dirty="0"/>
                        <a:t>Relevant Certifications:</a:t>
                      </a:r>
                      <a:endParaRPr lang="en-US" sz="20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t>Licensing exam</a:t>
                      </a:r>
                    </a:p>
                    <a:p>
                      <a:r>
                        <a:rPr lang="en-US" sz="2000" dirty="0"/>
                        <a:t>Board certification</a:t>
                      </a:r>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832766"/>
                  </a:ext>
                </a:extLst>
              </a:tr>
              <a:tr h="457087">
                <a:tc>
                  <a:txBody>
                    <a:bodyPr/>
                    <a:lstStyle/>
                    <a:p>
                      <a:r>
                        <a:rPr lang="en-US" sz="2000" b="1" dirty="0"/>
                        <a:t>Average Median Salary:</a:t>
                      </a:r>
                      <a:endParaRPr lang="en-US" sz="20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t>$187,200</a:t>
                      </a:r>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5254824"/>
                  </a:ext>
                </a:extLst>
              </a:tr>
              <a:tr h="543898">
                <a:tc>
                  <a:txBody>
                    <a:bodyPr/>
                    <a:lstStyle/>
                    <a:p>
                      <a:endParaRPr lang="en-US" sz="24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4663789"/>
                  </a:ext>
                </a:extLst>
              </a:tr>
            </a:tbl>
          </a:graphicData>
        </a:graphic>
      </p:graphicFrame>
      <p:pic>
        <p:nvPicPr>
          <p:cNvPr id="6" name="Audio 5">
            <a:hlinkClick r:id="" action="ppaction://media"/>
            <a:extLst>
              <a:ext uri="{FF2B5EF4-FFF2-40B4-BE49-F238E27FC236}">
                <a16:creationId xmlns:a16="http://schemas.microsoft.com/office/drawing/2014/main" id="{318CAD45-165D-40CB-BC35-0078D7A2D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2347931"/>
      </p:ext>
    </p:extLst>
  </p:cSld>
  <p:clrMapOvr>
    <a:masterClrMapping/>
  </p:clrMapOvr>
  <mc:AlternateContent xmlns:mc="http://schemas.openxmlformats.org/markup-compatibility/2006" xmlns:p14="http://schemas.microsoft.com/office/powerpoint/2010/main">
    <mc:Choice Requires="p14">
      <p:transition spd="slow" p14:dur="2000" advTm="81435"/>
    </mc:Choice>
    <mc:Fallback xmlns="">
      <p:transition spd="slow" advTm="8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1286933" y="609600"/>
            <a:ext cx="10197494" cy="1099457"/>
          </a:xfrm>
        </p:spPr>
        <p:txBody>
          <a:bodyPr>
            <a:normAutofit/>
          </a:bodyPr>
          <a:lstStyle/>
          <a:p>
            <a:pPr>
              <a:lnSpc>
                <a:spcPct val="90000"/>
              </a:lnSpc>
            </a:pPr>
            <a:r>
              <a:rPr lang="en-US" dirty="0"/>
              <a:t>Specialty Radiology</a:t>
            </a:r>
            <a:br>
              <a:rPr lang="en-US" dirty="0"/>
            </a:br>
            <a:r>
              <a:rPr lang="en-US" dirty="0"/>
              <a:t>		Diagnostic, Interventional &amp; Radiation</a:t>
            </a:r>
          </a:p>
        </p:txBody>
      </p:sp>
      <p:sp>
        <p:nvSpPr>
          <p:cNvPr id="40" name="Isosceles Triangle 39">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3" name="Content Placeholder 2">
            <a:extLst>
              <a:ext uri="{FF2B5EF4-FFF2-40B4-BE49-F238E27FC236}">
                <a16:creationId xmlns:a16="http://schemas.microsoft.com/office/drawing/2014/main" id="{1BBC66CC-01F5-464F-8B15-F267C6CDD26C}"/>
              </a:ext>
            </a:extLst>
          </p:cNvPr>
          <p:cNvGraphicFramePr>
            <a:graphicFrameLocks noGrp="1"/>
          </p:cNvGraphicFramePr>
          <p:nvPr>
            <p:ph idx="1"/>
            <p:extLst>
              <p:ext uri="{D42A27DB-BD31-4B8C-83A1-F6EECF244321}">
                <p14:modId xmlns:p14="http://schemas.microsoft.com/office/powerpoint/2010/main" val="233799412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E564CA7-DFB1-4581-95B7-E0149043F89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7509337"/>
      </p:ext>
    </p:extLst>
  </p:cSld>
  <p:clrMapOvr>
    <a:masterClrMapping/>
  </p:clrMapOvr>
  <mc:AlternateContent xmlns:mc="http://schemas.openxmlformats.org/markup-compatibility/2006" xmlns:p14="http://schemas.microsoft.com/office/powerpoint/2010/main">
    <mc:Choice Requires="p14">
      <p:transition spd="slow" p14:dur="2000" advTm="39517"/>
    </mc:Choice>
    <mc:Fallback xmlns="">
      <p:transition spd="slow" advTm="3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grpId="0" nodeType="clickEffect">
                                  <p:stCondLst>
                                    <p:cond delay="0"/>
                                  </p:stCondLst>
                                  <p:childTnLst>
                                    <p:animClr clrSpc="rgb" dir="cw">
                                      <p:cBhvr>
                                        <p:cTn id="10" dur="2000" fill="hold"/>
                                        <p:tgtEl>
                                          <p:spTgt spid="33"/>
                                        </p:tgtEl>
                                        <p:attrNameLst>
                                          <p:attrName>fillcolor</p:attrName>
                                        </p:attrNameLst>
                                      </p:cBhvr>
                                      <p:to>
                                        <a:schemeClr val="accent2"/>
                                      </p:to>
                                    </p:animClr>
                                    <p:set>
                                      <p:cBhvr>
                                        <p:cTn id="11" dur="2000" fill="hold"/>
                                        <p:tgtEl>
                                          <p:spTgt spid="33"/>
                                        </p:tgtEl>
                                        <p:attrNameLst>
                                          <p:attrName>fill.type</p:attrName>
                                        </p:attrNameLst>
                                      </p:cBhvr>
                                      <p:to>
                                        <p:strVal val="solid"/>
                                      </p:to>
                                    </p:set>
                                    <p:set>
                                      <p:cBhvr>
                                        <p:cTn id="12" dur="20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Graphic spid="3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1286933" y="609600"/>
            <a:ext cx="10197494" cy="1099457"/>
          </a:xfrm>
        </p:spPr>
        <p:txBody>
          <a:bodyPr>
            <a:normAutofit/>
          </a:bodyPr>
          <a:lstStyle/>
          <a:p>
            <a:pPr>
              <a:lnSpc>
                <a:spcPct val="90000"/>
              </a:lnSpc>
            </a:pPr>
            <a:r>
              <a:rPr lang="en-US" dirty="0"/>
              <a:t>Skills &amp; Competencies:</a:t>
            </a:r>
          </a:p>
        </p:txBody>
      </p:sp>
      <p:sp>
        <p:nvSpPr>
          <p:cNvPr id="40" name="Isosceles Triangle 39">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3" name="Content Placeholder 2">
            <a:extLst>
              <a:ext uri="{FF2B5EF4-FFF2-40B4-BE49-F238E27FC236}">
                <a16:creationId xmlns:a16="http://schemas.microsoft.com/office/drawing/2014/main" id="{1BBC66CC-01F5-464F-8B15-F267C6CDD26C}"/>
              </a:ext>
            </a:extLst>
          </p:cNvPr>
          <p:cNvGraphicFramePr>
            <a:graphicFrameLocks noGrp="1"/>
          </p:cNvGraphicFramePr>
          <p:nvPr>
            <p:ph idx="1"/>
            <p:extLst>
              <p:ext uri="{D42A27DB-BD31-4B8C-83A1-F6EECF244321}">
                <p14:modId xmlns:p14="http://schemas.microsoft.com/office/powerpoint/2010/main" val="254357134"/>
              </p:ext>
            </p:extLst>
          </p:nvPr>
        </p:nvGraphicFramePr>
        <p:xfrm>
          <a:off x="1286933" y="1603717"/>
          <a:ext cx="9742138" cy="44383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D9BCDE67-D75B-4E50-B198-FF1C89EFDF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8401571"/>
      </p:ext>
    </p:extLst>
  </p:cSld>
  <p:clrMapOvr>
    <a:masterClrMapping/>
  </p:clrMapOvr>
  <mc:AlternateContent xmlns:mc="http://schemas.openxmlformats.org/markup-compatibility/2006" xmlns:p14="http://schemas.microsoft.com/office/powerpoint/2010/main">
    <mc:Choice Requires="p14">
      <p:transition spd="slow" p14:dur="2000" advTm="97056"/>
    </mc:Choice>
    <mc:Fallback xmlns="">
      <p:transition spd="slow" advTm="9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grpId="0" nodeType="clickEffect">
                                  <p:stCondLst>
                                    <p:cond delay="0"/>
                                  </p:stCondLst>
                                  <p:childTnLst>
                                    <p:animClr clrSpc="rgb" dir="cw">
                                      <p:cBhvr>
                                        <p:cTn id="10" dur="2000" fill="hold"/>
                                        <p:tgtEl>
                                          <p:spTgt spid="33"/>
                                        </p:tgtEl>
                                        <p:attrNameLst>
                                          <p:attrName>fillcolor</p:attrName>
                                        </p:attrNameLst>
                                      </p:cBhvr>
                                      <p:to>
                                        <a:schemeClr val="accent2"/>
                                      </p:to>
                                    </p:animClr>
                                    <p:set>
                                      <p:cBhvr>
                                        <p:cTn id="11" dur="2000" fill="hold"/>
                                        <p:tgtEl>
                                          <p:spTgt spid="33"/>
                                        </p:tgtEl>
                                        <p:attrNameLst>
                                          <p:attrName>fill.type</p:attrName>
                                        </p:attrNameLst>
                                      </p:cBhvr>
                                      <p:to>
                                        <p:strVal val="solid"/>
                                      </p:to>
                                    </p:set>
                                    <p:set>
                                      <p:cBhvr>
                                        <p:cTn id="12" dur="20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Graphic spid="3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596B22-B3AF-9B4A-BC4B-F90B0B480883}"/>
              </a:ext>
            </a:extLst>
          </p:cNvPr>
          <p:cNvSpPr txBox="1"/>
          <p:nvPr/>
        </p:nvSpPr>
        <p:spPr>
          <a:xfrm>
            <a:off x="693682" y="2301766"/>
            <a:ext cx="8198069" cy="3416320"/>
          </a:xfrm>
          <a:prstGeom prst="rect">
            <a:avLst/>
          </a:prstGeom>
          <a:noFill/>
        </p:spPr>
        <p:txBody>
          <a:bodyPr wrap="square" rtlCol="0">
            <a:spAutoFit/>
          </a:bodyPr>
          <a:lstStyle/>
          <a:p>
            <a:r>
              <a:rPr lang="en-US" sz="3600" dirty="0">
                <a:latin typeface="Angsana New" panose="02020603050405020304" pitchFamily="18" charset="-34"/>
                <a:cs typeface="Angsana New" panose="02020603050405020304" pitchFamily="18" charset="-34"/>
              </a:rPr>
              <a:t>Please take the Post Lesson Survey </a:t>
            </a:r>
          </a:p>
          <a:p>
            <a:endParaRPr lang="en-US" sz="3600" dirty="0">
              <a:latin typeface="Angsana New" panose="02020603050405020304" pitchFamily="18" charset="-34"/>
              <a:cs typeface="Angsana New" panose="02020603050405020304" pitchFamily="18" charset="-34"/>
            </a:endParaRPr>
          </a:p>
          <a:p>
            <a:endParaRPr lang="en-US" sz="3600" dirty="0">
              <a:latin typeface="Angsana New" panose="02020603050405020304" pitchFamily="18" charset="-34"/>
              <a:cs typeface="Angsana New" panose="02020603050405020304" pitchFamily="18" charset="-34"/>
            </a:endParaRPr>
          </a:p>
          <a:p>
            <a:r>
              <a:rPr lang="en-US" sz="3600" dirty="0">
                <a:latin typeface="Angsana New" panose="02020603050405020304" pitchFamily="18" charset="-34"/>
                <a:cs typeface="Angsana New" panose="02020603050405020304" pitchFamily="18" charset="-34"/>
              </a:rPr>
              <a:t>https://</a:t>
            </a:r>
            <a:r>
              <a:rPr lang="en-US" sz="3600" dirty="0" err="1">
                <a:latin typeface="Angsana New" panose="02020603050405020304" pitchFamily="18" charset="-34"/>
                <a:cs typeface="Angsana New" panose="02020603050405020304" pitchFamily="18" charset="-34"/>
              </a:rPr>
              <a:t>docs.google.com</a:t>
            </a:r>
            <a:r>
              <a:rPr lang="en-US" sz="3600" dirty="0">
                <a:latin typeface="Angsana New" panose="02020603050405020304" pitchFamily="18" charset="-34"/>
                <a:cs typeface="Angsana New" panose="02020603050405020304" pitchFamily="18" charset="-34"/>
              </a:rPr>
              <a:t>/forms/d/e/1FAIpQLSfon72xhPX10PnyMmqHf7YVsCEKBlElM_CfXxakT_PXmMp9nA/</a:t>
            </a:r>
            <a:r>
              <a:rPr lang="en-US" sz="3600" dirty="0" err="1">
                <a:latin typeface="Angsana New" panose="02020603050405020304" pitchFamily="18" charset="-34"/>
                <a:cs typeface="Angsana New" panose="02020603050405020304" pitchFamily="18" charset="-34"/>
              </a:rPr>
              <a:t>viewform?usp</a:t>
            </a:r>
            <a:r>
              <a:rPr lang="en-US" sz="3600" dirty="0">
                <a:latin typeface="Angsana New" panose="02020603050405020304" pitchFamily="18" charset="-34"/>
                <a:cs typeface="Angsana New" panose="02020603050405020304" pitchFamily="18" charset="-34"/>
              </a:rPr>
              <a:t>=</a:t>
            </a:r>
            <a:r>
              <a:rPr lang="en-US" sz="3600" dirty="0" err="1">
                <a:latin typeface="Angsana New" panose="02020603050405020304" pitchFamily="18" charset="-34"/>
                <a:cs typeface="Angsana New" panose="02020603050405020304" pitchFamily="18" charset="-34"/>
              </a:rPr>
              <a:t>sf_link</a:t>
            </a:r>
            <a:endParaRPr lang="en-US" sz="3600" dirty="0">
              <a:latin typeface="Angsana New" panose="02020603050405020304" pitchFamily="18" charset="-34"/>
              <a:cs typeface="Angsana New" panose="02020603050405020304" pitchFamily="18" charset="-34"/>
            </a:endParaRPr>
          </a:p>
        </p:txBody>
      </p:sp>
      <p:sp>
        <p:nvSpPr>
          <p:cNvPr id="3" name="TextBox 2">
            <a:extLst>
              <a:ext uri="{FF2B5EF4-FFF2-40B4-BE49-F238E27FC236}">
                <a16:creationId xmlns:a16="http://schemas.microsoft.com/office/drawing/2014/main" id="{9677DBEC-FEEE-D244-B98C-037DCBFF23AA}"/>
              </a:ext>
            </a:extLst>
          </p:cNvPr>
          <p:cNvSpPr txBox="1"/>
          <p:nvPr/>
        </p:nvSpPr>
        <p:spPr>
          <a:xfrm>
            <a:off x="1008992" y="441434"/>
            <a:ext cx="2554013" cy="769441"/>
          </a:xfrm>
          <a:prstGeom prst="rect">
            <a:avLst/>
          </a:prstGeom>
          <a:noFill/>
        </p:spPr>
        <p:txBody>
          <a:bodyPr wrap="square" rtlCol="0">
            <a:spAutoFit/>
          </a:bodyPr>
          <a:lstStyle/>
          <a:p>
            <a:r>
              <a:rPr lang="en-US" sz="4400" dirty="0"/>
              <a:t>Survey</a:t>
            </a:r>
          </a:p>
        </p:txBody>
      </p:sp>
    </p:spTree>
    <p:extLst>
      <p:ext uri="{BB962C8B-B14F-4D97-AF65-F5344CB8AC3E}">
        <p14:creationId xmlns:p14="http://schemas.microsoft.com/office/powerpoint/2010/main" val="2756983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2C502-7DA0-4E4F-A91A-63C0F4D5673F}"/>
              </a:ext>
            </a:extLst>
          </p:cNvPr>
          <p:cNvSpPr txBox="1"/>
          <p:nvPr/>
        </p:nvSpPr>
        <p:spPr>
          <a:xfrm>
            <a:off x="1357106" y="1028343"/>
            <a:ext cx="8201891" cy="4801314"/>
          </a:xfrm>
          <a:prstGeom prst="rect">
            <a:avLst/>
          </a:prstGeom>
          <a:noFill/>
        </p:spPr>
        <p:txBody>
          <a:bodyPr wrap="square" rtlCol="0">
            <a:spAutoFit/>
          </a:bodyPr>
          <a:lstStyle/>
          <a:p>
            <a:r>
              <a:rPr lang="en-US" sz="3600" dirty="0"/>
              <a:t>Thank you watching about Careers in Medical Imaging!</a:t>
            </a:r>
          </a:p>
          <a:p>
            <a:endParaRPr lang="en-US" sz="3600" dirty="0"/>
          </a:p>
          <a:p>
            <a:r>
              <a:rPr lang="en-US" sz="3600" dirty="0"/>
              <a:t>Please feel free to contact Oregon Pacific Area Health Education Center with any questions.</a:t>
            </a:r>
          </a:p>
          <a:p>
            <a:endParaRPr lang="en-US" sz="3600" dirty="0"/>
          </a:p>
          <a:p>
            <a:r>
              <a:rPr lang="en-US" sz="3600" dirty="0">
                <a:hlinkClick r:id="rId4"/>
              </a:rPr>
              <a:t>www.OPAHEC.org</a:t>
            </a:r>
            <a:endParaRPr lang="en-US" sz="3600" dirty="0"/>
          </a:p>
          <a:p>
            <a:endParaRPr lang="en-US" dirty="0"/>
          </a:p>
        </p:txBody>
      </p:sp>
      <p:pic>
        <p:nvPicPr>
          <p:cNvPr id="5" name="Audio 4">
            <a:hlinkClick r:id="" action="ppaction://media"/>
            <a:extLst>
              <a:ext uri="{FF2B5EF4-FFF2-40B4-BE49-F238E27FC236}">
                <a16:creationId xmlns:a16="http://schemas.microsoft.com/office/drawing/2014/main" id="{7C90340A-6B62-4435-B939-E23E4FEFE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8069838"/>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AB8D-9F96-45B0-84B7-CC8D9F198680}"/>
              </a:ext>
            </a:extLst>
          </p:cNvPr>
          <p:cNvSpPr>
            <a:spLocks noGrp="1"/>
          </p:cNvSpPr>
          <p:nvPr>
            <p:ph type="title"/>
          </p:nvPr>
        </p:nvSpPr>
        <p:spPr/>
        <p:txBody>
          <a:bodyPr/>
          <a:lstStyle/>
          <a:p>
            <a:pPr algn="ctr"/>
            <a:r>
              <a:rPr lang="en-US" dirty="0">
                <a:solidFill>
                  <a:schemeClr val="tx1"/>
                </a:solidFill>
              </a:rPr>
              <a:t>Objectives:</a:t>
            </a:r>
          </a:p>
        </p:txBody>
      </p:sp>
      <p:sp>
        <p:nvSpPr>
          <p:cNvPr id="3" name="Content Placeholder 2">
            <a:extLst>
              <a:ext uri="{FF2B5EF4-FFF2-40B4-BE49-F238E27FC236}">
                <a16:creationId xmlns:a16="http://schemas.microsoft.com/office/drawing/2014/main" id="{26430904-26E8-4FAB-96E2-30C43F36A624}"/>
              </a:ext>
            </a:extLst>
          </p:cNvPr>
          <p:cNvSpPr>
            <a:spLocks noGrp="1"/>
          </p:cNvSpPr>
          <p:nvPr>
            <p:ph idx="1"/>
          </p:nvPr>
        </p:nvSpPr>
        <p:spPr>
          <a:xfrm>
            <a:off x="1645920" y="2070605"/>
            <a:ext cx="7849772" cy="2073786"/>
          </a:xfrm>
        </p:spPr>
        <p:txBody>
          <a:bodyPr>
            <a:normAutofit fontScale="92500" lnSpcReduction="10000"/>
          </a:bodyPr>
          <a:lstStyle/>
          <a:p>
            <a:pPr>
              <a:buFont typeface="Arial" panose="020B0604020202020204" pitchFamily="34" charset="0"/>
              <a:buChar char="•"/>
            </a:pPr>
            <a:r>
              <a:rPr lang="en-US" sz="2400" dirty="0"/>
              <a:t>Gain knowledge of the field of Medical Imaging</a:t>
            </a:r>
          </a:p>
          <a:p>
            <a:pPr>
              <a:buFont typeface="Arial" panose="020B0604020202020204" pitchFamily="34" charset="0"/>
              <a:buChar char="•"/>
            </a:pPr>
            <a:r>
              <a:rPr lang="en-US" sz="2400" dirty="0"/>
              <a:t>Learn about Medical Imaging careers </a:t>
            </a:r>
          </a:p>
          <a:p>
            <a:pPr>
              <a:buFont typeface="Arial" panose="020B0604020202020204" pitchFamily="34" charset="0"/>
              <a:buChar char="•"/>
            </a:pPr>
            <a:r>
              <a:rPr lang="en-US" sz="2400" dirty="0"/>
              <a:t>Discover educational pathways and colleges in Oregon for careers in Medical Imaging</a:t>
            </a:r>
          </a:p>
          <a:p>
            <a:pPr>
              <a:buFont typeface="Arial" panose="020B0604020202020204" pitchFamily="34" charset="0"/>
              <a:buChar char="•"/>
            </a:pPr>
            <a:r>
              <a:rPr lang="en-US" sz="2400" dirty="0"/>
              <a:t>Understand basic skills and competencies for success </a:t>
            </a:r>
          </a:p>
          <a:p>
            <a:pPr marL="457200" indent="-457200">
              <a:buFont typeface="+mj-lt"/>
              <a:buAutoNum type="alphaLcPeriod"/>
            </a:pPr>
            <a:endParaRPr lang="en-US" sz="2400" dirty="0">
              <a:solidFill>
                <a:schemeClr val="tx1"/>
              </a:solidFill>
            </a:endParaRPr>
          </a:p>
        </p:txBody>
      </p:sp>
      <p:pic>
        <p:nvPicPr>
          <p:cNvPr id="4" name="Audio 3">
            <a:hlinkClick r:id="" action="ppaction://media"/>
            <a:extLst>
              <a:ext uri="{FF2B5EF4-FFF2-40B4-BE49-F238E27FC236}">
                <a16:creationId xmlns:a16="http://schemas.microsoft.com/office/drawing/2014/main" id="{BFCF936B-DDDF-42B7-BBF8-B482BF8A5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5530641"/>
      </p:ext>
    </p:extLst>
  </p:cSld>
  <p:clrMapOvr>
    <a:masterClrMapping/>
  </p:clrMapOvr>
  <mc:AlternateContent xmlns:mc="http://schemas.openxmlformats.org/markup-compatibility/2006" xmlns:p14="http://schemas.microsoft.com/office/powerpoint/2010/main">
    <mc:Choice Requires="p14">
      <p:transition spd="slow" p14:dur="2000" advTm="27195"/>
    </mc:Choice>
    <mc:Fallback xmlns="">
      <p:transition spd="slow" advTm="2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AB8D-9F96-45B0-84B7-CC8D9F198680}"/>
              </a:ext>
            </a:extLst>
          </p:cNvPr>
          <p:cNvSpPr>
            <a:spLocks noGrp="1"/>
          </p:cNvSpPr>
          <p:nvPr>
            <p:ph type="title"/>
          </p:nvPr>
        </p:nvSpPr>
        <p:spPr/>
        <p:txBody>
          <a:bodyPr/>
          <a:lstStyle/>
          <a:p>
            <a:pPr algn="ctr"/>
            <a:r>
              <a:rPr lang="en-US" dirty="0">
                <a:solidFill>
                  <a:schemeClr val="tx1"/>
                </a:solidFill>
              </a:rPr>
              <a:t>What is Medical Imaging?</a:t>
            </a:r>
          </a:p>
        </p:txBody>
      </p:sp>
      <p:sp>
        <p:nvSpPr>
          <p:cNvPr id="3" name="Content Placeholder 2">
            <a:extLst>
              <a:ext uri="{FF2B5EF4-FFF2-40B4-BE49-F238E27FC236}">
                <a16:creationId xmlns:a16="http://schemas.microsoft.com/office/drawing/2014/main" id="{26430904-26E8-4FAB-96E2-30C43F36A624}"/>
              </a:ext>
            </a:extLst>
          </p:cNvPr>
          <p:cNvSpPr>
            <a:spLocks noGrp="1"/>
          </p:cNvSpPr>
          <p:nvPr>
            <p:ph idx="1"/>
          </p:nvPr>
        </p:nvSpPr>
        <p:spPr>
          <a:xfrm>
            <a:off x="729310" y="2619245"/>
            <a:ext cx="4246358" cy="2073786"/>
          </a:xfrm>
        </p:spPr>
        <p:txBody>
          <a:bodyPr>
            <a:normAutofit lnSpcReduction="10000"/>
          </a:bodyPr>
          <a:lstStyle/>
          <a:p>
            <a:r>
              <a:rPr lang="en-US" sz="2400" dirty="0"/>
              <a:t>Medical Imaging is the study and practice of </a:t>
            </a:r>
            <a:r>
              <a:rPr lang="en-US" sz="2400" b="1" dirty="0"/>
              <a:t>using radiological equipment to diagnose and treat disease and ailments</a:t>
            </a:r>
            <a:r>
              <a:rPr lang="en-US" sz="2400" dirty="0"/>
              <a:t>. </a:t>
            </a:r>
          </a:p>
        </p:txBody>
      </p:sp>
      <p:pic>
        <p:nvPicPr>
          <p:cNvPr id="5" name="Picture 4">
            <a:extLst>
              <a:ext uri="{FF2B5EF4-FFF2-40B4-BE49-F238E27FC236}">
                <a16:creationId xmlns:a16="http://schemas.microsoft.com/office/drawing/2014/main" id="{8AEF52D3-C5BC-490E-9507-CAD3B2F9227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903497" y="1715752"/>
            <a:ext cx="3880773" cy="3880773"/>
          </a:xfrm>
          <a:prstGeom prst="rect">
            <a:avLst/>
          </a:prstGeom>
        </p:spPr>
      </p:pic>
      <p:sp>
        <p:nvSpPr>
          <p:cNvPr id="6" name="TextBox 5">
            <a:extLst>
              <a:ext uri="{FF2B5EF4-FFF2-40B4-BE49-F238E27FC236}">
                <a16:creationId xmlns:a16="http://schemas.microsoft.com/office/drawing/2014/main" id="{7F3ABB95-53BF-4EFC-B195-358C0E59A719}"/>
              </a:ext>
            </a:extLst>
          </p:cNvPr>
          <p:cNvSpPr txBox="1"/>
          <p:nvPr/>
        </p:nvSpPr>
        <p:spPr>
          <a:xfrm>
            <a:off x="6239058" y="5596525"/>
            <a:ext cx="3880773" cy="230832"/>
          </a:xfrm>
          <a:prstGeom prst="rect">
            <a:avLst/>
          </a:prstGeom>
          <a:noFill/>
        </p:spPr>
        <p:txBody>
          <a:bodyPr wrap="square" rtlCol="0">
            <a:spAutoFit/>
          </a:bodyPr>
          <a:lstStyle/>
          <a:p>
            <a:r>
              <a:rPr lang="en-US" sz="900" dirty="0">
                <a:hlinkClick r:id="rId6" tooltip="http://radiopaedia.org/cases/miliary-tuberculosis-2"/>
              </a:rPr>
              <a:t>This Photo</a:t>
            </a:r>
            <a:r>
              <a:rPr lang="en-US" sz="900" dirty="0"/>
              <a:t> by Unknown Author is licensed under </a:t>
            </a:r>
            <a:r>
              <a:rPr lang="en-US" sz="900" dirty="0">
                <a:hlinkClick r:id="rId7" tooltip="https://creativecommons.org/licenses/by-nc-sa/3.0/"/>
              </a:rPr>
              <a:t>CC BY-SA-NC</a:t>
            </a:r>
            <a:endParaRPr lang="en-US" sz="900" dirty="0"/>
          </a:p>
        </p:txBody>
      </p:sp>
      <p:pic>
        <p:nvPicPr>
          <p:cNvPr id="12" name="Audio 11">
            <a:hlinkClick r:id="" action="ppaction://media"/>
            <a:extLst>
              <a:ext uri="{FF2B5EF4-FFF2-40B4-BE49-F238E27FC236}">
                <a16:creationId xmlns:a16="http://schemas.microsoft.com/office/drawing/2014/main" id="{94FA37FD-658C-4C19-862D-05729F0AF8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5057880"/>
      </p:ext>
    </p:extLst>
  </p:cSld>
  <p:clrMapOvr>
    <a:masterClrMapping/>
  </p:clrMapOvr>
  <mc:AlternateContent xmlns:mc="http://schemas.openxmlformats.org/markup-compatibility/2006" xmlns:p14="http://schemas.microsoft.com/office/powerpoint/2010/main">
    <mc:Choice Requires="p14">
      <p:transition spd="slow" p14:dur="2000" advTm="80220"/>
    </mc:Choice>
    <mc:Fallback xmlns="">
      <p:transition spd="slow" advTm="8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C20AF5F-CE5F-438C-A10A-A3B5C695778A}"/>
              </a:ext>
            </a:extLst>
          </p:cNvPr>
          <p:cNvSpPr>
            <a:spLocks noGrp="1"/>
          </p:cNvSpPr>
          <p:nvPr>
            <p:ph type="title"/>
          </p:nvPr>
        </p:nvSpPr>
        <p:spPr>
          <a:xfrm>
            <a:off x="673754" y="643467"/>
            <a:ext cx="4660126" cy="1375608"/>
          </a:xfrm>
        </p:spPr>
        <p:txBody>
          <a:bodyPr anchor="ctr">
            <a:noAutofit/>
          </a:bodyPr>
          <a:lstStyle/>
          <a:p>
            <a:pPr>
              <a:lnSpc>
                <a:spcPct val="90000"/>
              </a:lnSpc>
            </a:pPr>
            <a:r>
              <a:rPr lang="en-US" sz="3200" dirty="0">
                <a:solidFill>
                  <a:schemeClr val="bg1"/>
                </a:solidFill>
              </a:rPr>
              <a:t>The field of Medical Imaging is growing and in high demand!</a:t>
            </a:r>
          </a:p>
        </p:txBody>
      </p:sp>
      <p:sp>
        <p:nvSpPr>
          <p:cNvPr id="4" name="Content Placeholder 3">
            <a:extLst>
              <a:ext uri="{FF2B5EF4-FFF2-40B4-BE49-F238E27FC236}">
                <a16:creationId xmlns:a16="http://schemas.microsoft.com/office/drawing/2014/main" id="{B3190104-671B-4094-8F0F-5F510F35794D}"/>
              </a:ext>
            </a:extLst>
          </p:cNvPr>
          <p:cNvSpPr>
            <a:spLocks noGrp="1"/>
          </p:cNvSpPr>
          <p:nvPr>
            <p:ph idx="1"/>
          </p:nvPr>
        </p:nvSpPr>
        <p:spPr>
          <a:xfrm>
            <a:off x="673755" y="2405574"/>
            <a:ext cx="3986372" cy="3808959"/>
          </a:xfrm>
        </p:spPr>
        <p:txBody>
          <a:bodyPr>
            <a:noAutofit/>
          </a:bodyPr>
          <a:lstStyle/>
          <a:p>
            <a:r>
              <a:rPr lang="en-US" sz="2400" dirty="0">
                <a:solidFill>
                  <a:schemeClr val="bg1"/>
                </a:solidFill>
              </a:rPr>
              <a:t>Due to an aging population that will live longer and be more active than previous generations there is a high need for the care to diagnose and treat injuries and illnesses that will guide this medical field.</a:t>
            </a:r>
          </a:p>
        </p:txBody>
      </p:sp>
      <p:pic>
        <p:nvPicPr>
          <p:cNvPr id="7" name="Picture 2" descr="Not a rad tech but this is so hysterical and so freaking true for many of us in the medical field Radiology humor Radiology Humor, Medical Humor, Nurse Humor, Ultrasound School, Hospital Humor, Tech Humor, Funny Humor, Nuclear Medicine, Doctor Humor">
            <a:extLst>
              <a:ext uri="{FF2B5EF4-FFF2-40B4-BE49-F238E27FC236}">
                <a16:creationId xmlns:a16="http://schemas.microsoft.com/office/drawing/2014/main" id="{954908BC-6E25-46C8-9CA2-A214C464781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36275" y="972608"/>
            <a:ext cx="3662951" cy="4900269"/>
          </a:xfrm>
          <a:prstGeom prst="rect">
            <a:avLst/>
          </a:prstGeom>
          <a:noFill/>
          <a:extLst>
            <a:ext uri="{909E8E84-426E-40DD-AFC4-6F175D3DCCD1}">
              <a14:hiddenFill xmlns:a14="http://schemas.microsoft.com/office/drawing/2010/main">
                <a:solidFill>
                  <a:srgbClr val="FFFFFF"/>
                </a:solidFill>
              </a14:hiddenFill>
            </a:ext>
          </a:extLst>
        </p:spPr>
      </p:pic>
      <p:sp>
        <p:nvSpPr>
          <p:cNvPr id="18"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udio 5">
            <a:hlinkClick r:id="" action="ppaction://media"/>
            <a:extLst>
              <a:ext uri="{FF2B5EF4-FFF2-40B4-BE49-F238E27FC236}">
                <a16:creationId xmlns:a16="http://schemas.microsoft.com/office/drawing/2014/main" id="{643A30D1-3C82-4DD9-BC0F-187E3685D0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4582852"/>
      </p:ext>
    </p:extLst>
  </p:cSld>
  <p:clrMapOvr>
    <a:masterClrMapping/>
  </p:clrMapOvr>
  <mc:AlternateContent xmlns:mc="http://schemas.openxmlformats.org/markup-compatibility/2006" xmlns:p14="http://schemas.microsoft.com/office/powerpoint/2010/main">
    <mc:Choice Requires="p14">
      <p:transition spd="slow" p14:dur="2000" advTm="30444"/>
    </mc:Choice>
    <mc:Fallback xmlns="">
      <p:transition spd="slow" advTm="3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D94F95D-89EF-455B-9F54-0F4231363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0" name="Group 19">
            <a:extLst>
              <a:ext uri="{FF2B5EF4-FFF2-40B4-BE49-F238E27FC236}">
                <a16:creationId xmlns:a16="http://schemas.microsoft.com/office/drawing/2014/main" id="{612B9F8D-6DD1-481E-8CCE-81A7EEB15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21" name="Straight Connector 20">
              <a:extLst>
                <a:ext uri="{FF2B5EF4-FFF2-40B4-BE49-F238E27FC236}">
                  <a16:creationId xmlns:a16="http://schemas.microsoft.com/office/drawing/2014/main" id="{BD531F65-BE00-4220-96DD-64DD545E03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5BD48B8-B8E0-4EC6-889B-B9D5035859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a16="http://schemas.microsoft.com/office/drawing/2014/main" id="{4CB88335-CEFC-4E93-A849-B293A59F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a16="http://schemas.microsoft.com/office/drawing/2014/main" id="{A68404B5-9CA3-4B1B-A75D-54F36B1B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7260DE41-7357-49EC-A4FF-41B666696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1D9D87BA-A306-430B-8BCF-468FF820D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39F522E6-2DF0-48FC-873D-74BF21019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1015C585-0283-4901-9837-57DD565CE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CB6D253E-04B9-4649-B17B-DE58968B27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677334" y="4765972"/>
            <a:ext cx="8596668" cy="1320800"/>
          </a:xfrm>
        </p:spPr>
        <p:txBody>
          <a:bodyPr anchor="ctr">
            <a:normAutofit/>
          </a:bodyPr>
          <a:lstStyle/>
          <a:p>
            <a:pPr>
              <a:lnSpc>
                <a:spcPct val="90000"/>
              </a:lnSpc>
            </a:pPr>
            <a:r>
              <a:rPr lang="en-US" sz="2800" dirty="0">
                <a:solidFill>
                  <a:schemeClr val="bg1"/>
                </a:solidFill>
              </a:rPr>
              <a:t>Radiologic Technician (X-Ray Tech) Career</a:t>
            </a:r>
            <a:br>
              <a:rPr lang="en-US" sz="2800" dirty="0">
                <a:solidFill>
                  <a:schemeClr val="bg1"/>
                </a:solidFill>
              </a:rPr>
            </a:br>
            <a:r>
              <a:rPr lang="en-US" sz="2800" dirty="0">
                <a:solidFill>
                  <a:schemeClr val="bg1"/>
                </a:solidFill>
              </a:rPr>
              <a:t>An entry level health care professional career that makes the big bucks!</a:t>
            </a:r>
          </a:p>
        </p:txBody>
      </p:sp>
      <p:sp useBgFill="1">
        <p:nvSpPr>
          <p:cNvPr id="31" name="Rectangle 30">
            <a:extLst>
              <a:ext uri="{FF2B5EF4-FFF2-40B4-BE49-F238E27FC236}">
                <a16:creationId xmlns:a16="http://schemas.microsoft.com/office/drawing/2014/main" id="{A1AE21A0-AA96-4557-AB48-66255CF0A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3680F251-201B-4EEB-A7F7-F37FBBE725BD}"/>
              </a:ext>
            </a:extLst>
          </p:cNvPr>
          <p:cNvGraphicFramePr>
            <a:graphicFrameLocks noGrp="1"/>
          </p:cNvGraphicFramePr>
          <p:nvPr>
            <p:ph idx="1"/>
            <p:extLst>
              <p:ext uri="{D42A27DB-BD31-4B8C-83A1-F6EECF244321}">
                <p14:modId xmlns:p14="http://schemas.microsoft.com/office/powerpoint/2010/main" val="962025667"/>
              </p:ext>
            </p:extLst>
          </p:nvPr>
        </p:nvGraphicFramePr>
        <p:xfrm>
          <a:off x="1413678" y="771228"/>
          <a:ext cx="9788629" cy="3786127"/>
        </p:xfrm>
        <a:graphic>
          <a:graphicData uri="http://schemas.openxmlformats.org/drawingml/2006/table">
            <a:tbl>
              <a:tblPr>
                <a:tableStyleId>{8799B23B-EC83-4686-B30A-512413B5E67A}</a:tableStyleId>
              </a:tblPr>
              <a:tblGrid>
                <a:gridCol w="4802795">
                  <a:extLst>
                    <a:ext uri="{9D8B030D-6E8A-4147-A177-3AD203B41FA5}">
                      <a16:colId xmlns:a16="http://schemas.microsoft.com/office/drawing/2014/main" val="317053602"/>
                    </a:ext>
                  </a:extLst>
                </a:gridCol>
                <a:gridCol w="4985834">
                  <a:extLst>
                    <a:ext uri="{9D8B030D-6E8A-4147-A177-3AD203B41FA5}">
                      <a16:colId xmlns:a16="http://schemas.microsoft.com/office/drawing/2014/main" val="2577018252"/>
                    </a:ext>
                  </a:extLst>
                </a:gridCol>
              </a:tblGrid>
              <a:tr h="1217105">
                <a:tc>
                  <a:txBody>
                    <a:bodyPr/>
                    <a:lstStyle/>
                    <a:p>
                      <a:r>
                        <a:rPr lang="en-US" sz="2800" b="1" dirty="0"/>
                        <a:t>Job Description:</a:t>
                      </a:r>
                      <a:endParaRPr lang="en-US" sz="2800" dirty="0"/>
                    </a:p>
                  </a:txBody>
                  <a:tcPr marL="12866" marR="12866" marT="12866" marB="128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Operate medical imaging equipment and analyze test results.</a:t>
                      </a:r>
                    </a:p>
                  </a:txBody>
                  <a:tcPr marL="12866" marR="12866" marT="12866" marB="12866"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0171941"/>
                  </a:ext>
                </a:extLst>
              </a:tr>
              <a:tr h="421690">
                <a:tc>
                  <a:txBody>
                    <a:bodyPr/>
                    <a:lstStyle/>
                    <a:p>
                      <a:r>
                        <a:rPr lang="en-US" sz="2800" b="1" dirty="0"/>
                        <a:t>Educational Requirements:</a:t>
                      </a:r>
                      <a:endParaRPr lang="en-US" sz="2800" dirty="0"/>
                    </a:p>
                  </a:txBody>
                  <a:tcPr marL="12866" marR="12866" marT="12866" marB="12866"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800" dirty="0"/>
                        <a:t>Associates Degree</a:t>
                      </a:r>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6884412"/>
                  </a:ext>
                </a:extLst>
              </a:tr>
              <a:tr h="819397">
                <a:tc>
                  <a:txBody>
                    <a:bodyPr/>
                    <a:lstStyle/>
                    <a:p>
                      <a:r>
                        <a:rPr lang="en-US" sz="2800" b="1" dirty="0"/>
                        <a:t>Relevant Certifications:</a:t>
                      </a:r>
                      <a:endParaRPr lang="en-US" sz="28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t>State License, ARRT Certification</a:t>
                      </a:r>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832766"/>
                  </a:ext>
                </a:extLst>
              </a:tr>
              <a:tr h="524498">
                <a:tc>
                  <a:txBody>
                    <a:bodyPr/>
                    <a:lstStyle/>
                    <a:p>
                      <a:r>
                        <a:rPr lang="en-US" sz="2800" b="1" dirty="0"/>
                        <a:t>Average Salary:</a:t>
                      </a:r>
                      <a:endParaRPr lang="en-US" sz="28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t>$58,440</a:t>
                      </a:r>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75254824"/>
                  </a:ext>
                </a:extLst>
              </a:tr>
              <a:tr h="624113">
                <a:tc>
                  <a:txBody>
                    <a:bodyPr/>
                    <a:lstStyle/>
                    <a:p>
                      <a:endParaRPr lang="en-US" sz="24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dirty="0"/>
                    </a:p>
                  </a:txBody>
                  <a:tcPr marL="12866" marR="12866" marT="12866" marB="12866"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4663789"/>
                  </a:ext>
                </a:extLst>
              </a:tr>
            </a:tbl>
          </a:graphicData>
        </a:graphic>
      </p:graphicFrame>
      <p:pic>
        <p:nvPicPr>
          <p:cNvPr id="15" name="Audio 14">
            <a:hlinkClick r:id="" action="ppaction://media"/>
            <a:extLst>
              <a:ext uri="{FF2B5EF4-FFF2-40B4-BE49-F238E27FC236}">
                <a16:creationId xmlns:a16="http://schemas.microsoft.com/office/drawing/2014/main" id="{40DC33C5-EF08-4A23-A1D3-9C103F9B1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1959889"/>
      </p:ext>
    </p:extLst>
  </p:cSld>
  <p:clrMapOvr>
    <a:masterClrMapping/>
  </p:clrMapOvr>
  <mc:AlternateContent xmlns:mc="http://schemas.openxmlformats.org/markup-compatibility/2006" xmlns:p14="http://schemas.microsoft.com/office/powerpoint/2010/main">
    <mc:Choice Requires="p14">
      <p:transition spd="slow" p14:dur="2000" advTm="57132"/>
    </mc:Choice>
    <mc:Fallback xmlns="">
      <p:transition spd="slow" advTm="5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E7FEC-C758-4233-931F-12E333D74C85}"/>
              </a:ext>
            </a:extLst>
          </p:cNvPr>
          <p:cNvSpPr txBox="1"/>
          <p:nvPr/>
        </p:nvSpPr>
        <p:spPr>
          <a:xfrm>
            <a:off x="709206" y="1120071"/>
            <a:ext cx="4242621" cy="4339650"/>
          </a:xfrm>
          <a:prstGeom prst="rect">
            <a:avLst/>
          </a:prstGeom>
          <a:noFill/>
        </p:spPr>
        <p:txBody>
          <a:bodyPr wrap="square" rtlCol="0">
            <a:spAutoFit/>
          </a:bodyPr>
          <a:lstStyle/>
          <a:p>
            <a:r>
              <a:rPr lang="en-US" sz="2400" dirty="0"/>
              <a:t>So, what does someone do in the field of Medical Imaging?</a:t>
            </a:r>
          </a:p>
          <a:p>
            <a:endParaRPr lang="en-US" sz="2400" dirty="0"/>
          </a:p>
          <a:p>
            <a:r>
              <a:rPr lang="en-US" sz="2000" dirty="0"/>
              <a:t>If you’ve ever been to the emergency room with a broken bone, it was probably a Radiology Technician who explained the x-ray procedure to you, made sure all of your jewelry was removed, positioned you, and then took the x-ray. </a:t>
            </a:r>
          </a:p>
          <a:p>
            <a:endParaRPr lang="en-US" sz="2000" dirty="0"/>
          </a:p>
          <a:p>
            <a:endParaRPr lang="en-US" sz="2400" dirty="0"/>
          </a:p>
        </p:txBody>
      </p:sp>
      <p:pic>
        <p:nvPicPr>
          <p:cNvPr id="4" name="Picture 3">
            <a:extLst>
              <a:ext uri="{FF2B5EF4-FFF2-40B4-BE49-F238E27FC236}">
                <a16:creationId xmlns:a16="http://schemas.microsoft.com/office/drawing/2014/main" id="{3E318671-020C-490F-96A1-6461154CFF5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208104" y="1559882"/>
            <a:ext cx="6113504" cy="4320209"/>
          </a:xfrm>
          <a:prstGeom prst="rect">
            <a:avLst/>
          </a:prstGeom>
        </p:spPr>
      </p:pic>
      <p:sp>
        <p:nvSpPr>
          <p:cNvPr id="5" name="TextBox 4">
            <a:extLst>
              <a:ext uri="{FF2B5EF4-FFF2-40B4-BE49-F238E27FC236}">
                <a16:creationId xmlns:a16="http://schemas.microsoft.com/office/drawing/2014/main" id="{1DFDACFC-C389-42AC-9071-296F7B5D6716}"/>
              </a:ext>
            </a:extLst>
          </p:cNvPr>
          <p:cNvSpPr txBox="1"/>
          <p:nvPr/>
        </p:nvSpPr>
        <p:spPr>
          <a:xfrm>
            <a:off x="5208104" y="7021700"/>
            <a:ext cx="5740254" cy="230832"/>
          </a:xfrm>
          <a:prstGeom prst="rect">
            <a:avLst/>
          </a:prstGeom>
          <a:noFill/>
        </p:spPr>
        <p:txBody>
          <a:bodyPr wrap="square" rtlCol="0">
            <a:spAutoFit/>
          </a:bodyPr>
          <a:lstStyle/>
          <a:p>
            <a:r>
              <a:rPr lang="en-US" sz="900" dirty="0">
                <a:hlinkClick r:id="rId6" tooltip="https://www.authoritydental.org/dental-x-ray"/>
              </a:rPr>
              <a:t>This Photo</a:t>
            </a:r>
            <a:r>
              <a:rPr lang="en-US" sz="900" dirty="0"/>
              <a:t> by Unknown Author is licensed under </a:t>
            </a:r>
            <a:r>
              <a:rPr lang="en-US" sz="900" dirty="0">
                <a:hlinkClick r:id="rId7" tooltip="https://creativecommons.org/licenses/by/3.0/"/>
              </a:rPr>
              <a:t>CC BY</a:t>
            </a:r>
            <a:endParaRPr lang="en-US" sz="900" dirty="0"/>
          </a:p>
        </p:txBody>
      </p:sp>
      <p:pic>
        <p:nvPicPr>
          <p:cNvPr id="3" name="Audio 2">
            <a:hlinkClick r:id="" action="ppaction://media"/>
            <a:extLst>
              <a:ext uri="{FF2B5EF4-FFF2-40B4-BE49-F238E27FC236}">
                <a16:creationId xmlns:a16="http://schemas.microsoft.com/office/drawing/2014/main" id="{F78B7DB0-BF81-4DB4-B5B2-86D9DA0898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8825948"/>
      </p:ext>
    </p:extLst>
  </p:cSld>
  <p:clrMapOvr>
    <a:masterClrMapping/>
  </p:clrMapOvr>
  <mc:AlternateContent xmlns:mc="http://schemas.openxmlformats.org/markup-compatibility/2006" xmlns:p14="http://schemas.microsoft.com/office/powerpoint/2010/main">
    <mc:Choice Requires="p14">
      <p:transition spd="slow" p14:dur="2000" advTm="26196"/>
    </mc:Choice>
    <mc:Fallback xmlns="">
      <p:transition spd="slow" advTm="2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677334" y="609600"/>
            <a:ext cx="8596668" cy="1320800"/>
          </a:xfrm>
        </p:spPr>
        <p:txBody>
          <a:bodyPr>
            <a:normAutofit/>
          </a:bodyPr>
          <a:lstStyle/>
          <a:p>
            <a:r>
              <a:rPr lang="en-US" dirty="0"/>
              <a:t>Diagnostic Medical Sonography (Ultrasound Technologists)</a:t>
            </a:r>
          </a:p>
        </p:txBody>
      </p:sp>
      <p:graphicFrame>
        <p:nvGraphicFramePr>
          <p:cNvPr id="4" name="Content Placeholder 3">
            <a:extLst>
              <a:ext uri="{FF2B5EF4-FFF2-40B4-BE49-F238E27FC236}">
                <a16:creationId xmlns:a16="http://schemas.microsoft.com/office/drawing/2014/main" id="{3680F251-201B-4EEB-A7F7-F37FBBE725BD}"/>
              </a:ext>
            </a:extLst>
          </p:cNvPr>
          <p:cNvGraphicFramePr>
            <a:graphicFrameLocks noGrp="1"/>
          </p:cNvGraphicFramePr>
          <p:nvPr>
            <p:ph idx="1"/>
            <p:extLst>
              <p:ext uri="{D42A27DB-BD31-4B8C-83A1-F6EECF244321}">
                <p14:modId xmlns:p14="http://schemas.microsoft.com/office/powerpoint/2010/main" val="2122415820"/>
              </p:ext>
            </p:extLst>
          </p:nvPr>
        </p:nvGraphicFramePr>
        <p:xfrm>
          <a:off x="677335" y="1930401"/>
          <a:ext cx="7692941" cy="4611076"/>
        </p:xfrm>
        <a:graphic>
          <a:graphicData uri="http://schemas.openxmlformats.org/drawingml/2006/table">
            <a:tbl>
              <a:tblPr>
                <a:tableStyleId>{5C22544A-7EE6-4342-B048-85BDC9FD1C3A}</a:tableStyleId>
              </a:tblPr>
              <a:tblGrid>
                <a:gridCol w="3774545">
                  <a:extLst>
                    <a:ext uri="{9D8B030D-6E8A-4147-A177-3AD203B41FA5}">
                      <a16:colId xmlns:a16="http://schemas.microsoft.com/office/drawing/2014/main" val="317053602"/>
                    </a:ext>
                  </a:extLst>
                </a:gridCol>
                <a:gridCol w="3918396">
                  <a:extLst>
                    <a:ext uri="{9D8B030D-6E8A-4147-A177-3AD203B41FA5}">
                      <a16:colId xmlns:a16="http://schemas.microsoft.com/office/drawing/2014/main" val="2577018252"/>
                    </a:ext>
                  </a:extLst>
                </a:gridCol>
              </a:tblGrid>
              <a:tr h="2172631">
                <a:tc>
                  <a:txBody>
                    <a:bodyPr/>
                    <a:lstStyle/>
                    <a:p>
                      <a:r>
                        <a:rPr lang="en-US" sz="2000" b="1" dirty="0"/>
                        <a:t>Job Description:</a:t>
                      </a:r>
                      <a:endParaRPr lang="en-US" sz="2000" b="0" dirty="0"/>
                    </a:p>
                  </a:txBody>
                  <a:tcPr marL="10175" marR="10175" marT="10175" marB="10175" anchor="ctr"/>
                </a:tc>
                <a:tc>
                  <a:txBody>
                    <a:bodyPr/>
                    <a:lstStyle/>
                    <a:p>
                      <a:endParaRPr lang="en-US" sz="2000" b="0" dirty="0"/>
                    </a:p>
                    <a:p>
                      <a:r>
                        <a:rPr lang="en-US" sz="2000" b="0" dirty="0"/>
                        <a:t>Use’s ultrasound (high-frequency sound waves to examine the developing fetus, abdomen, pelvis, brain and nervous system and blood vessels.</a:t>
                      </a:r>
                    </a:p>
                    <a:p>
                      <a:endParaRPr lang="en-US" sz="2000" dirty="0"/>
                    </a:p>
                  </a:txBody>
                  <a:tcPr marL="10175" marR="10175" marT="10175" marB="10175" anchor="ctr"/>
                </a:tc>
                <a:extLst>
                  <a:ext uri="{0D108BD9-81ED-4DB2-BD59-A6C34878D82A}">
                    <a16:rowId xmlns:a16="http://schemas.microsoft.com/office/drawing/2014/main" val="3840171941"/>
                  </a:ext>
                </a:extLst>
              </a:tr>
              <a:tr h="941800">
                <a:tc>
                  <a:txBody>
                    <a:bodyPr/>
                    <a:lstStyle/>
                    <a:p>
                      <a:r>
                        <a:rPr lang="en-US" sz="2000" b="1" dirty="0"/>
                        <a:t>Educational Requirements:</a:t>
                      </a:r>
                      <a:endParaRPr lang="en-US" sz="2000" dirty="0"/>
                    </a:p>
                  </a:txBody>
                  <a:tcPr marL="10175" marR="10175" marT="10175" marB="10175" anchor="ctr"/>
                </a:tc>
                <a:tc>
                  <a:txBody>
                    <a:bodyPr/>
                    <a:lstStyle/>
                    <a:p>
                      <a:r>
                        <a:rPr lang="en-US" sz="2000" dirty="0"/>
                        <a:t>Certificate, Associate’s degree or Bachelor’s degree</a:t>
                      </a:r>
                    </a:p>
                  </a:txBody>
                  <a:tcPr marL="10175" marR="10175" marT="10175" marB="10175" anchor="ctr"/>
                </a:tc>
                <a:extLst>
                  <a:ext uri="{0D108BD9-81ED-4DB2-BD59-A6C34878D82A}">
                    <a16:rowId xmlns:a16="http://schemas.microsoft.com/office/drawing/2014/main" val="3226884412"/>
                  </a:ext>
                </a:extLst>
              </a:tr>
              <a:tr h="815920">
                <a:tc>
                  <a:txBody>
                    <a:bodyPr/>
                    <a:lstStyle/>
                    <a:p>
                      <a:r>
                        <a:rPr lang="en-US" sz="2000" b="1" dirty="0"/>
                        <a:t>Relevant Licensure:</a:t>
                      </a:r>
                      <a:endParaRPr lang="en-US" sz="2000" dirty="0"/>
                    </a:p>
                  </a:txBody>
                  <a:tcPr marL="10175" marR="10175" marT="10175" marB="10175" anchor="ctr"/>
                </a:tc>
                <a:tc>
                  <a:txBody>
                    <a:bodyPr/>
                    <a:lstStyle/>
                    <a:p>
                      <a:r>
                        <a:rPr lang="en-US" sz="2000" dirty="0"/>
                        <a:t>American Registry of Diagnostic Medical Sonographers (ARDMS)</a:t>
                      </a:r>
                    </a:p>
                  </a:txBody>
                  <a:tcPr marL="10175" marR="10175" marT="10175" marB="10175" anchor="ctr"/>
                </a:tc>
                <a:extLst>
                  <a:ext uri="{0D108BD9-81ED-4DB2-BD59-A6C34878D82A}">
                    <a16:rowId xmlns:a16="http://schemas.microsoft.com/office/drawing/2014/main" val="67832766"/>
                  </a:ext>
                </a:extLst>
              </a:tr>
              <a:tr h="336828">
                <a:tc>
                  <a:txBody>
                    <a:bodyPr/>
                    <a:lstStyle/>
                    <a:p>
                      <a:r>
                        <a:rPr lang="en-US" sz="2000" b="1" dirty="0"/>
                        <a:t>Average Salary:</a:t>
                      </a:r>
                      <a:endParaRPr lang="en-US" sz="2000" dirty="0"/>
                    </a:p>
                  </a:txBody>
                  <a:tcPr marL="10175" marR="10175" marT="10175" marB="10175" anchor="ctr"/>
                </a:tc>
                <a:tc>
                  <a:txBody>
                    <a:bodyPr/>
                    <a:lstStyle/>
                    <a:p>
                      <a:r>
                        <a:rPr lang="en-US" sz="2000" dirty="0"/>
                        <a:t>$65,620</a:t>
                      </a:r>
                    </a:p>
                  </a:txBody>
                  <a:tcPr marL="10175" marR="10175" marT="10175" marB="10175" anchor="ctr"/>
                </a:tc>
                <a:extLst>
                  <a:ext uri="{0D108BD9-81ED-4DB2-BD59-A6C34878D82A}">
                    <a16:rowId xmlns:a16="http://schemas.microsoft.com/office/drawing/2014/main" val="4175254824"/>
                  </a:ext>
                </a:extLst>
              </a:tr>
              <a:tr h="343897">
                <a:tc>
                  <a:txBody>
                    <a:bodyPr/>
                    <a:lstStyle/>
                    <a:p>
                      <a:endParaRPr lang="en-US" sz="1900" dirty="0"/>
                    </a:p>
                  </a:txBody>
                  <a:tcPr marL="10175" marR="10175" marT="10175" marB="10175" anchor="ctr"/>
                </a:tc>
                <a:tc>
                  <a:txBody>
                    <a:bodyPr/>
                    <a:lstStyle/>
                    <a:p>
                      <a:endParaRPr lang="en-US" sz="1900" dirty="0"/>
                    </a:p>
                  </a:txBody>
                  <a:tcPr marL="10175" marR="10175" marT="10175" marB="10175" anchor="ctr"/>
                </a:tc>
                <a:extLst>
                  <a:ext uri="{0D108BD9-81ED-4DB2-BD59-A6C34878D82A}">
                    <a16:rowId xmlns:a16="http://schemas.microsoft.com/office/drawing/2014/main" val="814663789"/>
                  </a:ext>
                </a:extLst>
              </a:tr>
            </a:tbl>
          </a:graphicData>
        </a:graphic>
      </p:graphicFrame>
      <p:pic>
        <p:nvPicPr>
          <p:cNvPr id="5" name="Picture 4" descr="A close up of a computer&#10;&#10;Description automatically generated">
            <a:extLst>
              <a:ext uri="{FF2B5EF4-FFF2-40B4-BE49-F238E27FC236}">
                <a16:creationId xmlns:a16="http://schemas.microsoft.com/office/drawing/2014/main" id="{6CD5A5E0-2F2E-4050-9461-C9AAF06A776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994497" y="1930400"/>
            <a:ext cx="2520168" cy="3360223"/>
          </a:xfrm>
          <a:prstGeom prst="rect">
            <a:avLst/>
          </a:prstGeom>
        </p:spPr>
      </p:pic>
      <p:sp>
        <p:nvSpPr>
          <p:cNvPr id="6" name="TextBox 5">
            <a:extLst>
              <a:ext uri="{FF2B5EF4-FFF2-40B4-BE49-F238E27FC236}">
                <a16:creationId xmlns:a16="http://schemas.microsoft.com/office/drawing/2014/main" id="{A54BD7CD-A336-40C5-BAC1-20FC4680D8BF}"/>
              </a:ext>
            </a:extLst>
          </p:cNvPr>
          <p:cNvSpPr txBox="1"/>
          <p:nvPr/>
        </p:nvSpPr>
        <p:spPr>
          <a:xfrm>
            <a:off x="9200270" y="5403334"/>
            <a:ext cx="2126273" cy="369332"/>
          </a:xfrm>
          <a:prstGeom prst="rect">
            <a:avLst/>
          </a:prstGeom>
          <a:noFill/>
        </p:spPr>
        <p:txBody>
          <a:bodyPr wrap="square" rtlCol="0">
            <a:spAutoFit/>
          </a:bodyPr>
          <a:lstStyle/>
          <a:p>
            <a:r>
              <a:rPr lang="en-US" sz="900" dirty="0">
                <a:hlinkClick r:id="rId6" tooltip="http://www.presenttensejournal.org/volume-2/the-concept-of-choice-as-phallusy-a-few-reasons-why-we-could-not-agree-more/"/>
              </a:rPr>
              <a:t>This Photo</a:t>
            </a:r>
            <a:r>
              <a:rPr lang="en-US" sz="900" dirty="0"/>
              <a:t> by Unknown Author is licensed under </a:t>
            </a:r>
            <a:r>
              <a:rPr lang="en-US" sz="900" dirty="0">
                <a:hlinkClick r:id="rId7" tooltip="https://creativecommons.org/licenses/by-nc-sa/3.0/"/>
              </a:rPr>
              <a:t>CC BY-SA-NC</a:t>
            </a:r>
            <a:endParaRPr lang="en-US" sz="900" dirty="0"/>
          </a:p>
        </p:txBody>
      </p:sp>
      <p:pic>
        <p:nvPicPr>
          <p:cNvPr id="12" name="Audio 11">
            <a:hlinkClick r:id="" action="ppaction://media"/>
            <a:extLst>
              <a:ext uri="{FF2B5EF4-FFF2-40B4-BE49-F238E27FC236}">
                <a16:creationId xmlns:a16="http://schemas.microsoft.com/office/drawing/2014/main" id="{9851F847-A392-45B1-AF43-AAA41D578E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6984007"/>
      </p:ext>
    </p:extLst>
  </p:cSld>
  <p:clrMapOvr>
    <a:masterClrMapping/>
  </p:clrMapOvr>
  <mc:AlternateContent xmlns:mc="http://schemas.openxmlformats.org/markup-compatibility/2006" xmlns:p14="http://schemas.microsoft.com/office/powerpoint/2010/main">
    <mc:Choice Requires="p14">
      <p:transition spd="slow" p14:dur="2000" advTm="100930"/>
    </mc:Choice>
    <mc:Fallback xmlns="">
      <p:transition spd="slow" advTm="10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7" name="Straight Connector 66">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descr="A picture containing indoor, table, sitting, black&#10;&#10;Description automatically generated">
            <a:extLst>
              <a:ext uri="{FF2B5EF4-FFF2-40B4-BE49-F238E27FC236}">
                <a16:creationId xmlns:a16="http://schemas.microsoft.com/office/drawing/2014/main" id="{4B537092-FB12-476B-9811-81ED204BA0D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6895" r="1051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78" name="Straight Connector 77">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1DFDACFC-C389-42AC-9071-296F7B5D6716}"/>
              </a:ext>
            </a:extLst>
          </p:cNvPr>
          <p:cNvSpPr txBox="1"/>
          <p:nvPr/>
        </p:nvSpPr>
        <p:spPr>
          <a:xfrm>
            <a:off x="9795190" y="6870700"/>
            <a:ext cx="239681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www.authoritydental.org/dental-x-ra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graphicFrame>
        <p:nvGraphicFramePr>
          <p:cNvPr id="31" name="TextBox 1">
            <a:extLst>
              <a:ext uri="{FF2B5EF4-FFF2-40B4-BE49-F238E27FC236}">
                <a16:creationId xmlns:a16="http://schemas.microsoft.com/office/drawing/2014/main" id="{58DAED51-264A-4CC6-8702-52850E235426}"/>
              </a:ext>
            </a:extLst>
          </p:cNvPr>
          <p:cNvGraphicFramePr/>
          <p:nvPr>
            <p:extLst>
              <p:ext uri="{D42A27DB-BD31-4B8C-83A1-F6EECF244321}">
                <p14:modId xmlns:p14="http://schemas.microsoft.com/office/powerpoint/2010/main" val="4080801989"/>
              </p:ext>
            </p:extLst>
          </p:nvPr>
        </p:nvGraphicFramePr>
        <p:xfrm>
          <a:off x="677334" y="2160589"/>
          <a:ext cx="3851122" cy="3880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a:extLst>
              <a:ext uri="{FF2B5EF4-FFF2-40B4-BE49-F238E27FC236}">
                <a16:creationId xmlns:a16="http://schemas.microsoft.com/office/drawing/2014/main" id="{B8F206BC-0F81-43EF-BC92-7C83EB0D8234}"/>
              </a:ext>
            </a:extLst>
          </p:cNvPr>
          <p:cNvSpPr txBox="1"/>
          <p:nvPr/>
        </p:nvSpPr>
        <p:spPr>
          <a:xfrm>
            <a:off x="7095536" y="6870700"/>
            <a:ext cx="2686954"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www.aliem.com/2015/4-pitfalls-of-bedside-ultrasonography-during-first-trimester-pregnanc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4"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10" name="Audio 9">
            <a:hlinkClick r:id="" action="ppaction://media"/>
            <a:extLst>
              <a:ext uri="{FF2B5EF4-FFF2-40B4-BE49-F238E27FC236}">
                <a16:creationId xmlns:a16="http://schemas.microsoft.com/office/drawing/2014/main" id="{B784AF12-4C3B-472F-8182-B4289CAB9E7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3849045"/>
      </p:ext>
    </p:extLst>
  </p:cSld>
  <p:clrMapOvr>
    <a:masterClrMapping/>
  </p:clrMapOvr>
  <mc:AlternateContent xmlns:mc="http://schemas.openxmlformats.org/markup-compatibility/2006" xmlns:p14="http://schemas.microsoft.com/office/powerpoint/2010/main">
    <mc:Choice Requires="p14">
      <p:transition spd="slow" p14:dur="2000" advTm="38511"/>
    </mc:Choice>
    <mc:Fallback xmlns="">
      <p:transition spd="slow" advTm="3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F75F8-DD71-4D57-B70F-34EE1103A051}"/>
              </a:ext>
            </a:extLst>
          </p:cNvPr>
          <p:cNvSpPr>
            <a:spLocks noGrp="1"/>
          </p:cNvSpPr>
          <p:nvPr>
            <p:ph type="title"/>
          </p:nvPr>
        </p:nvSpPr>
        <p:spPr>
          <a:xfrm>
            <a:off x="1286933" y="609600"/>
            <a:ext cx="10197494" cy="1099457"/>
          </a:xfrm>
        </p:spPr>
        <p:txBody>
          <a:bodyPr>
            <a:normAutofit/>
          </a:bodyPr>
          <a:lstStyle/>
          <a:p>
            <a:pPr algn="ctr"/>
            <a:r>
              <a:rPr lang="en-US" dirty="0"/>
              <a:t>Nuclear Medicine Technologist</a:t>
            </a:r>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Content Placeholder 3">
            <a:extLst>
              <a:ext uri="{FF2B5EF4-FFF2-40B4-BE49-F238E27FC236}">
                <a16:creationId xmlns:a16="http://schemas.microsoft.com/office/drawing/2014/main" id="{3680F251-201B-4EEB-A7F7-F37FBBE725BD}"/>
              </a:ext>
            </a:extLst>
          </p:cNvPr>
          <p:cNvGraphicFramePr>
            <a:graphicFrameLocks noGrp="1"/>
          </p:cNvGraphicFramePr>
          <p:nvPr>
            <p:ph idx="1"/>
            <p:extLst>
              <p:ext uri="{D42A27DB-BD31-4B8C-83A1-F6EECF244321}">
                <p14:modId xmlns:p14="http://schemas.microsoft.com/office/powerpoint/2010/main" val="3387743598"/>
              </p:ext>
            </p:extLst>
          </p:nvPr>
        </p:nvGraphicFramePr>
        <p:xfrm>
          <a:off x="1499089" y="1159328"/>
          <a:ext cx="9405978" cy="5391219"/>
        </p:xfrm>
        <a:graphic>
          <a:graphicData uri="http://schemas.openxmlformats.org/drawingml/2006/table">
            <a:tbl>
              <a:tblPr>
                <a:noFill/>
                <a:tableStyleId>{8799B23B-EC83-4686-B30A-512413B5E67A}</a:tableStyleId>
              </a:tblPr>
              <a:tblGrid>
                <a:gridCol w="3788059">
                  <a:extLst>
                    <a:ext uri="{9D8B030D-6E8A-4147-A177-3AD203B41FA5}">
                      <a16:colId xmlns:a16="http://schemas.microsoft.com/office/drawing/2014/main" val="317053602"/>
                    </a:ext>
                  </a:extLst>
                </a:gridCol>
                <a:gridCol w="5617919">
                  <a:extLst>
                    <a:ext uri="{9D8B030D-6E8A-4147-A177-3AD203B41FA5}">
                      <a16:colId xmlns:a16="http://schemas.microsoft.com/office/drawing/2014/main" val="2577018252"/>
                    </a:ext>
                  </a:extLst>
                </a:gridCol>
              </a:tblGrid>
              <a:tr h="1754099">
                <a:tc>
                  <a:txBody>
                    <a:bodyPr/>
                    <a:lstStyle/>
                    <a:p>
                      <a:r>
                        <a:rPr lang="en-US" sz="1800" b="1" dirty="0">
                          <a:solidFill>
                            <a:schemeClr val="tx1">
                              <a:lumMod val="75000"/>
                              <a:lumOff val="25000"/>
                            </a:schemeClr>
                          </a:solidFill>
                        </a:rPr>
                        <a:t>Job Description:</a:t>
                      </a:r>
                      <a:endParaRPr lang="en-US" sz="1800" dirty="0">
                        <a:solidFill>
                          <a:schemeClr val="tx1">
                            <a:lumMod val="75000"/>
                            <a:lumOff val="25000"/>
                          </a:schemeClr>
                        </a:solidFill>
                      </a:endParaRP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tc>
                  <a:txBody>
                    <a:bodyPr/>
                    <a:lstStyle/>
                    <a:p>
                      <a:r>
                        <a:rPr lang="en-US" sz="2000" dirty="0">
                          <a:solidFill>
                            <a:schemeClr val="tx1">
                              <a:lumMod val="75000"/>
                              <a:lumOff val="25000"/>
                            </a:schemeClr>
                          </a:solidFill>
                        </a:rPr>
                        <a:t>Administers radiopharmaceuticals to patients, positions them for images and operates the cameras and computers to produce the images and analyze data.</a:t>
                      </a: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extLst>
                  <a:ext uri="{0D108BD9-81ED-4DB2-BD59-A6C34878D82A}">
                    <a16:rowId xmlns:a16="http://schemas.microsoft.com/office/drawing/2014/main" val="3840171941"/>
                  </a:ext>
                </a:extLst>
              </a:tr>
              <a:tr h="1170197">
                <a:tc>
                  <a:txBody>
                    <a:bodyPr/>
                    <a:lstStyle/>
                    <a:p>
                      <a:r>
                        <a:rPr lang="en-US" sz="1800" b="1" dirty="0">
                          <a:solidFill>
                            <a:schemeClr val="tx1">
                              <a:lumMod val="75000"/>
                              <a:lumOff val="25000"/>
                            </a:schemeClr>
                          </a:solidFill>
                        </a:rPr>
                        <a:t>Educational: Requirements:</a:t>
                      </a:r>
                      <a:endParaRPr lang="en-US" sz="1800" dirty="0">
                        <a:solidFill>
                          <a:schemeClr val="tx1">
                            <a:lumMod val="75000"/>
                            <a:lumOff val="25000"/>
                          </a:schemeClr>
                        </a:solidFill>
                      </a:endParaRP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tc>
                  <a:txBody>
                    <a:bodyPr/>
                    <a:lstStyle/>
                    <a:p>
                      <a:r>
                        <a:rPr lang="en-US" sz="2000" dirty="0">
                          <a:solidFill>
                            <a:schemeClr val="tx1">
                              <a:lumMod val="75000"/>
                              <a:lumOff val="25000"/>
                            </a:schemeClr>
                          </a:solidFill>
                        </a:rPr>
                        <a:t>Entry-level - 2 year Associate’s degree program or 4 year Bachelor in Science degree. </a:t>
                      </a: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extLst>
                  <a:ext uri="{0D108BD9-81ED-4DB2-BD59-A6C34878D82A}">
                    <a16:rowId xmlns:a16="http://schemas.microsoft.com/office/drawing/2014/main" val="3226884412"/>
                  </a:ext>
                </a:extLst>
              </a:tr>
              <a:tr h="1170197">
                <a:tc>
                  <a:txBody>
                    <a:bodyPr/>
                    <a:lstStyle/>
                    <a:p>
                      <a:r>
                        <a:rPr lang="en-US" sz="1800" b="1" dirty="0">
                          <a:solidFill>
                            <a:schemeClr val="tx1">
                              <a:lumMod val="75000"/>
                              <a:lumOff val="25000"/>
                            </a:schemeClr>
                          </a:solidFill>
                        </a:rPr>
                        <a:t>Relevant Certifications:</a:t>
                      </a:r>
                      <a:endParaRPr lang="en-US" sz="1800" dirty="0">
                        <a:solidFill>
                          <a:schemeClr val="tx1">
                            <a:lumMod val="75000"/>
                            <a:lumOff val="25000"/>
                          </a:schemeClr>
                        </a:solidFill>
                      </a:endParaRP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tc>
                  <a:txBody>
                    <a:bodyPr/>
                    <a:lstStyle/>
                    <a:p>
                      <a:r>
                        <a:rPr lang="en-US" sz="2000" dirty="0">
                          <a:solidFill>
                            <a:schemeClr val="tx1">
                              <a:lumMod val="75000"/>
                              <a:lumOff val="25000"/>
                            </a:schemeClr>
                          </a:solidFill>
                        </a:rPr>
                        <a:t>Oregon Board of Medical Imaging (NMTCB) or American Registry of Radiologic Technicians (ARRT)</a:t>
                      </a: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extLst>
                  <a:ext uri="{0D108BD9-81ED-4DB2-BD59-A6C34878D82A}">
                    <a16:rowId xmlns:a16="http://schemas.microsoft.com/office/drawing/2014/main" val="67832766"/>
                  </a:ext>
                </a:extLst>
              </a:tr>
              <a:tr h="586296">
                <a:tc>
                  <a:txBody>
                    <a:bodyPr/>
                    <a:lstStyle/>
                    <a:p>
                      <a:r>
                        <a:rPr lang="en-US" sz="1800" b="1" dirty="0">
                          <a:solidFill>
                            <a:schemeClr val="tx1">
                              <a:lumMod val="75000"/>
                              <a:lumOff val="25000"/>
                            </a:schemeClr>
                          </a:solidFill>
                        </a:rPr>
                        <a:t>Average Salary:</a:t>
                      </a:r>
                      <a:endParaRPr lang="en-US" sz="1800" dirty="0">
                        <a:solidFill>
                          <a:schemeClr val="tx1">
                            <a:lumMod val="75000"/>
                            <a:lumOff val="25000"/>
                          </a:schemeClr>
                        </a:solidFill>
                      </a:endParaRP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tc>
                  <a:txBody>
                    <a:bodyPr/>
                    <a:lstStyle/>
                    <a:p>
                      <a:r>
                        <a:rPr lang="en-US" sz="2000" dirty="0">
                          <a:solidFill>
                            <a:schemeClr val="tx1">
                              <a:lumMod val="75000"/>
                              <a:lumOff val="25000"/>
                            </a:schemeClr>
                          </a:solidFill>
                        </a:rPr>
                        <a:t>$75,660</a:t>
                      </a: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extLst>
                  <a:ext uri="{0D108BD9-81ED-4DB2-BD59-A6C34878D82A}">
                    <a16:rowId xmlns:a16="http://schemas.microsoft.com/office/drawing/2014/main" val="4175254824"/>
                  </a:ext>
                </a:extLst>
              </a:tr>
              <a:tr h="557101">
                <a:tc>
                  <a:txBody>
                    <a:bodyPr/>
                    <a:lstStyle/>
                    <a:p>
                      <a:endParaRPr lang="en-US" sz="1800" dirty="0">
                        <a:solidFill>
                          <a:schemeClr val="tx1">
                            <a:lumMod val="75000"/>
                            <a:lumOff val="25000"/>
                          </a:schemeClr>
                        </a:solidFill>
                      </a:endParaRP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tc>
                  <a:txBody>
                    <a:bodyPr/>
                    <a:lstStyle/>
                    <a:p>
                      <a:endParaRPr lang="en-US" sz="1800" dirty="0">
                        <a:solidFill>
                          <a:schemeClr val="tx1">
                            <a:lumMod val="75000"/>
                            <a:lumOff val="25000"/>
                          </a:schemeClr>
                        </a:solidFill>
                      </a:endParaRPr>
                    </a:p>
                  </a:txBody>
                  <a:tcPr marL="295482" marR="153650" marT="153650" marB="1536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B4BCBE">
                        <a:alpha val="34902"/>
                      </a:srgbClr>
                    </a:solidFill>
                  </a:tcPr>
                </a:tc>
                <a:extLst>
                  <a:ext uri="{0D108BD9-81ED-4DB2-BD59-A6C34878D82A}">
                    <a16:rowId xmlns:a16="http://schemas.microsoft.com/office/drawing/2014/main" val="814663789"/>
                  </a:ext>
                </a:extLst>
              </a:tr>
            </a:tbl>
          </a:graphicData>
        </a:graphic>
      </p:graphicFrame>
    </p:spTree>
    <p:extLst>
      <p:ext uri="{BB962C8B-B14F-4D97-AF65-F5344CB8AC3E}">
        <p14:creationId xmlns:p14="http://schemas.microsoft.com/office/powerpoint/2010/main" val="559998462"/>
      </p:ext>
    </p:extLst>
  </p:cSld>
  <p:clrMapOvr>
    <a:masterClrMapping/>
  </p:clrMapOvr>
  <mc:AlternateContent xmlns:mc="http://schemas.openxmlformats.org/markup-compatibility/2006" xmlns:p14="http://schemas.microsoft.com/office/powerpoint/2010/main">
    <mc:Choice Requires="p14">
      <p:transition spd="slow" p14:dur="2000" advTm="36790"/>
    </mc:Choice>
    <mc:Fallback xmlns="">
      <p:transition spd="slow" advTm="36790"/>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2780</Words>
  <Application>Microsoft Macintosh PowerPoint</Application>
  <PresentationFormat>Widescreen</PresentationFormat>
  <Paragraphs>192</Paragraphs>
  <Slides>15</Slides>
  <Notes>12</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Angsana New</vt:lpstr>
      <vt:lpstr>Arial</vt:lpstr>
      <vt:lpstr>Calibri</vt:lpstr>
      <vt:lpstr>Trebuchet MS</vt:lpstr>
      <vt:lpstr>Wingdings 3</vt:lpstr>
      <vt:lpstr>Facet</vt:lpstr>
      <vt:lpstr>Medical Imaging</vt:lpstr>
      <vt:lpstr>Objectives:</vt:lpstr>
      <vt:lpstr>What is Medical Imaging?</vt:lpstr>
      <vt:lpstr>The field of Medical Imaging is growing and in high demand!</vt:lpstr>
      <vt:lpstr>Radiologic Technician (X-Ray Tech) Career An entry level health care professional career that makes the big bucks!</vt:lpstr>
      <vt:lpstr>PowerPoint Presentation</vt:lpstr>
      <vt:lpstr>Diagnostic Medical Sonography (Ultrasound Technologists)</vt:lpstr>
      <vt:lpstr>PowerPoint Presentation</vt:lpstr>
      <vt:lpstr>Nuclear Medicine Technologist</vt:lpstr>
      <vt:lpstr>Radiation Therapist</vt:lpstr>
      <vt:lpstr>Radiologist</vt:lpstr>
      <vt:lpstr>Specialty Radiology   Diagnostic, Interventional &amp; Radiation</vt:lpstr>
      <vt:lpstr>Skills &amp; Competencies:</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Imaging</dc:title>
  <dc:creator>Julia Labahn</dc:creator>
  <cp:lastModifiedBy>Petra Gutierrez</cp:lastModifiedBy>
  <cp:revision>27</cp:revision>
  <dcterms:created xsi:type="dcterms:W3CDTF">2020-03-24T22:39:02Z</dcterms:created>
  <dcterms:modified xsi:type="dcterms:W3CDTF">2020-04-17T16:53:43Z</dcterms:modified>
</cp:coreProperties>
</file>