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0" r:id="rId2"/>
    <p:sldMasterId id="2147483711" r:id="rId3"/>
  </p:sldMasterIdLst>
  <p:notesMasterIdLst>
    <p:notesMasterId r:id="rId32"/>
  </p:notesMasterIdLst>
  <p:sldIdLst>
    <p:sldId id="257" r:id="rId4"/>
    <p:sldId id="321" r:id="rId5"/>
    <p:sldId id="322" r:id="rId6"/>
    <p:sldId id="262" r:id="rId7"/>
    <p:sldId id="323" r:id="rId8"/>
    <p:sldId id="326" r:id="rId9"/>
    <p:sldId id="327" r:id="rId10"/>
    <p:sldId id="325" r:id="rId11"/>
    <p:sldId id="301" r:id="rId12"/>
    <p:sldId id="324" r:id="rId13"/>
    <p:sldId id="268" r:id="rId14"/>
    <p:sldId id="302" r:id="rId15"/>
    <p:sldId id="270" r:id="rId16"/>
    <p:sldId id="303" r:id="rId17"/>
    <p:sldId id="272" r:id="rId18"/>
    <p:sldId id="304" r:id="rId19"/>
    <p:sldId id="305" r:id="rId20"/>
    <p:sldId id="306" r:id="rId21"/>
    <p:sldId id="307" r:id="rId22"/>
    <p:sldId id="308" r:id="rId23"/>
    <p:sldId id="309" r:id="rId24"/>
    <p:sldId id="311" r:id="rId25"/>
    <p:sldId id="312" r:id="rId26"/>
    <p:sldId id="314" r:id="rId27"/>
    <p:sldId id="290" r:id="rId28"/>
    <p:sldId id="278" r:id="rId29"/>
    <p:sldId id="373" r:id="rId30"/>
    <p:sldId id="317"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2" autoAdjust="0"/>
    <p:restoredTop sz="94696"/>
  </p:normalViewPr>
  <p:slideViewPr>
    <p:cSldViewPr snapToGrid="0">
      <p:cViewPr varScale="1">
        <p:scale>
          <a:sx n="95" d="100"/>
          <a:sy n="95" d="100"/>
        </p:scale>
        <p:origin x="208"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F70CEF-A602-404F-8C3A-47758F87D235}"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CEA8FBD4-E214-4A37-882D-641F869CDD55}">
      <dgm:prSet/>
      <dgm:spPr/>
      <dgm:t>
        <a:bodyPr/>
        <a:lstStyle/>
        <a:p>
          <a:r>
            <a:rPr lang="en-US" b="1" dirty="0">
              <a:latin typeface="Arial" panose="020B0604020202020204" pitchFamily="34" charset="0"/>
              <a:cs typeface="Arial" panose="020B0604020202020204" pitchFamily="34" charset="0"/>
            </a:rPr>
            <a:t>COURSES NEEDED TO COMPLETE TO PRACTICE ART THERAPY  </a:t>
          </a:r>
        </a:p>
      </dgm:t>
    </dgm:pt>
    <dgm:pt modelId="{924F23C3-00A0-4309-B560-47821DE3D99A}" type="parTrans" cxnId="{184267CB-95E4-4B47-AE3F-6D25894E41C7}">
      <dgm:prSet/>
      <dgm:spPr/>
      <dgm:t>
        <a:bodyPr/>
        <a:lstStyle/>
        <a:p>
          <a:endParaRPr lang="en-US"/>
        </a:p>
      </dgm:t>
    </dgm:pt>
    <dgm:pt modelId="{0E24B46D-D403-4ADD-8E46-15D00B62F571}" type="sibTrans" cxnId="{184267CB-95E4-4B47-AE3F-6D25894E41C7}">
      <dgm:prSet/>
      <dgm:spPr/>
      <dgm:t>
        <a:bodyPr/>
        <a:lstStyle/>
        <a:p>
          <a:endParaRPr lang="en-US"/>
        </a:p>
      </dgm:t>
    </dgm:pt>
    <dgm:pt modelId="{AA12F133-0D46-461D-8A36-8E7B1E9B1BDE}">
      <dgm:prSet/>
      <dgm:spPr/>
      <dgm:t>
        <a:bodyPr/>
        <a:lstStyle/>
        <a:p>
          <a:r>
            <a:rPr lang="en-US" dirty="0">
              <a:latin typeface="Arial" panose="020B0604020202020204" pitchFamily="34" charset="0"/>
              <a:cs typeface="Arial" panose="020B0604020202020204" pitchFamily="34" charset="0"/>
            </a:rPr>
            <a:t>Theories of art therapy, counseling &amp; psychotherapy</a:t>
          </a:r>
        </a:p>
      </dgm:t>
    </dgm:pt>
    <dgm:pt modelId="{DCCA922B-405D-489F-8647-4114FFF45FF0}" type="parTrans" cxnId="{1AA6678F-43D2-4AD0-ABA3-0EDBAFD409F4}">
      <dgm:prSet/>
      <dgm:spPr/>
      <dgm:t>
        <a:bodyPr/>
        <a:lstStyle/>
        <a:p>
          <a:endParaRPr lang="en-US"/>
        </a:p>
      </dgm:t>
    </dgm:pt>
    <dgm:pt modelId="{C50EB8F6-FD2B-4F07-8B69-9D5D1FEE7620}" type="sibTrans" cxnId="{1AA6678F-43D2-4AD0-ABA3-0EDBAFD409F4}">
      <dgm:prSet/>
      <dgm:spPr/>
      <dgm:t>
        <a:bodyPr/>
        <a:lstStyle/>
        <a:p>
          <a:endParaRPr lang="en-US"/>
        </a:p>
      </dgm:t>
    </dgm:pt>
    <dgm:pt modelId="{2C6500EC-4638-45C1-B493-5C27C1B199EC}">
      <dgm:prSet/>
      <dgm:spPr/>
      <dgm:t>
        <a:bodyPr/>
        <a:lstStyle/>
        <a:p>
          <a:r>
            <a:rPr lang="en-US" dirty="0">
              <a:latin typeface="Arial" panose="020B0604020202020204" pitchFamily="34" charset="0"/>
              <a:cs typeface="Arial" panose="020B0604020202020204" pitchFamily="34" charset="0"/>
            </a:rPr>
            <a:t>Ethics and standards of practice</a:t>
          </a:r>
        </a:p>
      </dgm:t>
    </dgm:pt>
    <dgm:pt modelId="{395AB34A-577A-4C67-B9EF-71200E2B2698}" type="parTrans" cxnId="{3D25A0E4-1864-4201-9C4C-C6098D7E6B7E}">
      <dgm:prSet/>
      <dgm:spPr/>
      <dgm:t>
        <a:bodyPr/>
        <a:lstStyle/>
        <a:p>
          <a:endParaRPr lang="en-US"/>
        </a:p>
      </dgm:t>
    </dgm:pt>
    <dgm:pt modelId="{AF40B015-31FD-4D47-823E-5CFE00A5E64A}" type="sibTrans" cxnId="{3D25A0E4-1864-4201-9C4C-C6098D7E6B7E}">
      <dgm:prSet/>
      <dgm:spPr/>
      <dgm:t>
        <a:bodyPr/>
        <a:lstStyle/>
        <a:p>
          <a:endParaRPr lang="en-US"/>
        </a:p>
      </dgm:t>
    </dgm:pt>
    <dgm:pt modelId="{C8D8CFDA-5532-4589-B1E2-348EB7FC7165}">
      <dgm:prSet/>
      <dgm:spPr/>
      <dgm:t>
        <a:bodyPr/>
        <a:lstStyle/>
        <a:p>
          <a:r>
            <a:rPr lang="en-US" dirty="0">
              <a:latin typeface="Arial" panose="020B0604020202020204" pitchFamily="34" charset="0"/>
              <a:cs typeface="Arial" panose="020B0604020202020204" pitchFamily="34" charset="0"/>
            </a:rPr>
            <a:t>Assessment &amp; evaluation</a:t>
          </a:r>
        </a:p>
      </dgm:t>
    </dgm:pt>
    <dgm:pt modelId="{6C4DE089-59EE-497C-9CC8-B1224B551469}" type="parTrans" cxnId="{8742DC8A-35D0-4831-A912-4391776064B2}">
      <dgm:prSet/>
      <dgm:spPr/>
      <dgm:t>
        <a:bodyPr/>
        <a:lstStyle/>
        <a:p>
          <a:endParaRPr lang="en-US"/>
        </a:p>
      </dgm:t>
    </dgm:pt>
    <dgm:pt modelId="{88841953-863C-41D0-BD83-D1B87AE2E73C}" type="sibTrans" cxnId="{8742DC8A-35D0-4831-A912-4391776064B2}">
      <dgm:prSet/>
      <dgm:spPr/>
      <dgm:t>
        <a:bodyPr/>
        <a:lstStyle/>
        <a:p>
          <a:endParaRPr lang="en-US"/>
        </a:p>
      </dgm:t>
    </dgm:pt>
    <dgm:pt modelId="{A8D5604D-1B7D-4BE8-8F2E-258A688299B6}">
      <dgm:prSet/>
      <dgm:spPr/>
      <dgm:t>
        <a:bodyPr/>
        <a:lstStyle/>
        <a:p>
          <a:r>
            <a:rPr lang="en-US" dirty="0">
              <a:latin typeface="Arial" panose="020B0604020202020204" pitchFamily="34" charset="0"/>
              <a:cs typeface="Arial" panose="020B0604020202020204" pitchFamily="34" charset="0"/>
            </a:rPr>
            <a:t>Individual, group, &amp; family art therapy techniques</a:t>
          </a:r>
        </a:p>
      </dgm:t>
    </dgm:pt>
    <dgm:pt modelId="{5FA128E7-90FC-47A3-B92A-F96C97E70F44}" type="parTrans" cxnId="{A2FEEAB1-041D-46F0-9FBB-3528812E7408}">
      <dgm:prSet/>
      <dgm:spPr/>
      <dgm:t>
        <a:bodyPr/>
        <a:lstStyle/>
        <a:p>
          <a:endParaRPr lang="en-US"/>
        </a:p>
      </dgm:t>
    </dgm:pt>
    <dgm:pt modelId="{38EE3221-2DED-4A4B-BE18-9FE2F63D4F10}" type="sibTrans" cxnId="{A2FEEAB1-041D-46F0-9FBB-3528812E7408}">
      <dgm:prSet/>
      <dgm:spPr/>
      <dgm:t>
        <a:bodyPr/>
        <a:lstStyle/>
        <a:p>
          <a:endParaRPr lang="en-US"/>
        </a:p>
      </dgm:t>
    </dgm:pt>
    <dgm:pt modelId="{B355B4D4-E73B-4C05-BC6D-4B5ADEF574D8}">
      <dgm:prSet/>
      <dgm:spPr/>
      <dgm:t>
        <a:bodyPr/>
        <a:lstStyle/>
        <a:p>
          <a:r>
            <a:rPr lang="en-US" dirty="0">
              <a:latin typeface="Arial" panose="020B0604020202020204" pitchFamily="34" charset="0"/>
              <a:cs typeface="Arial" panose="020B0604020202020204" pitchFamily="34" charset="0"/>
            </a:rPr>
            <a:t>Multicultural issues</a:t>
          </a:r>
        </a:p>
      </dgm:t>
    </dgm:pt>
    <dgm:pt modelId="{B6676D80-F302-451D-BCAD-A0FFD7E8D6F8}" type="parTrans" cxnId="{2A287F60-6CB9-49A0-8424-F8C9B31C61B3}">
      <dgm:prSet/>
      <dgm:spPr/>
      <dgm:t>
        <a:bodyPr/>
        <a:lstStyle/>
        <a:p>
          <a:endParaRPr lang="en-US"/>
        </a:p>
      </dgm:t>
    </dgm:pt>
    <dgm:pt modelId="{117B1DF6-179A-404A-8AD9-D8FBB61B51D6}" type="sibTrans" cxnId="{2A287F60-6CB9-49A0-8424-F8C9B31C61B3}">
      <dgm:prSet/>
      <dgm:spPr/>
      <dgm:t>
        <a:bodyPr/>
        <a:lstStyle/>
        <a:p>
          <a:endParaRPr lang="en-US"/>
        </a:p>
      </dgm:t>
    </dgm:pt>
    <dgm:pt modelId="{5DFBDB17-2A2B-41A7-A3D1-A3E66A03D976}">
      <dgm:prSet/>
      <dgm:spPr/>
      <dgm:t>
        <a:bodyPr/>
        <a:lstStyle/>
        <a:p>
          <a:r>
            <a:rPr lang="en-US" dirty="0">
              <a:latin typeface="Arial" panose="020B0604020202020204" pitchFamily="34" charset="0"/>
              <a:cs typeface="Arial" panose="020B0604020202020204" pitchFamily="34" charset="0"/>
            </a:rPr>
            <a:t>Research methods</a:t>
          </a:r>
        </a:p>
      </dgm:t>
    </dgm:pt>
    <dgm:pt modelId="{C667E7ED-6F4C-40BE-B304-D8FED072A46B}" type="parTrans" cxnId="{5F3CF546-571B-4276-AD9F-EFB858499871}">
      <dgm:prSet/>
      <dgm:spPr/>
      <dgm:t>
        <a:bodyPr/>
        <a:lstStyle/>
        <a:p>
          <a:endParaRPr lang="en-US"/>
        </a:p>
      </dgm:t>
    </dgm:pt>
    <dgm:pt modelId="{37BF5203-C80E-4A60-99EF-C8BECDAB88B5}" type="sibTrans" cxnId="{5F3CF546-571B-4276-AD9F-EFB858499871}">
      <dgm:prSet/>
      <dgm:spPr/>
      <dgm:t>
        <a:bodyPr/>
        <a:lstStyle/>
        <a:p>
          <a:endParaRPr lang="en-US"/>
        </a:p>
      </dgm:t>
    </dgm:pt>
    <dgm:pt modelId="{57B41C55-C599-443F-8C57-1171ABD7EC90}">
      <dgm:prSet/>
      <dgm:spPr/>
      <dgm:t>
        <a:bodyPr/>
        <a:lstStyle/>
        <a:p>
          <a:r>
            <a:rPr lang="en-US" dirty="0">
              <a:latin typeface="Arial" panose="020B0604020202020204" pitchFamily="34" charset="0"/>
              <a:cs typeface="Arial" panose="020B0604020202020204" pitchFamily="34" charset="0"/>
            </a:rPr>
            <a:t>Internship experience in clinical and/or community settings</a:t>
          </a:r>
        </a:p>
      </dgm:t>
    </dgm:pt>
    <dgm:pt modelId="{A538A344-1193-410A-B97F-8CD95BC3FCAB}" type="parTrans" cxnId="{18C5B903-6CCC-4210-B7F8-DA2E2A74E936}">
      <dgm:prSet/>
      <dgm:spPr/>
      <dgm:t>
        <a:bodyPr/>
        <a:lstStyle/>
        <a:p>
          <a:endParaRPr lang="en-US"/>
        </a:p>
      </dgm:t>
    </dgm:pt>
    <dgm:pt modelId="{24BF267E-493E-442A-8F39-DD5927EF3F34}" type="sibTrans" cxnId="{18C5B903-6CCC-4210-B7F8-DA2E2A74E936}">
      <dgm:prSet/>
      <dgm:spPr/>
      <dgm:t>
        <a:bodyPr/>
        <a:lstStyle/>
        <a:p>
          <a:endParaRPr lang="en-US"/>
        </a:p>
      </dgm:t>
    </dgm:pt>
    <dgm:pt modelId="{4F14F3A4-0B7E-4B59-AAED-30C0F7FCC729}" type="pres">
      <dgm:prSet presAssocID="{BBF70CEF-A602-404F-8C3A-47758F87D235}" presName="vert0" presStyleCnt="0">
        <dgm:presLayoutVars>
          <dgm:dir/>
          <dgm:animOne val="branch"/>
          <dgm:animLvl val="lvl"/>
        </dgm:presLayoutVars>
      </dgm:prSet>
      <dgm:spPr/>
    </dgm:pt>
    <dgm:pt modelId="{9A060D0C-0A59-42CF-9761-F200FE48FFB7}" type="pres">
      <dgm:prSet presAssocID="{CEA8FBD4-E214-4A37-882D-641F869CDD55}" presName="thickLine" presStyleLbl="alignNode1" presStyleIdx="0" presStyleCnt="1"/>
      <dgm:spPr/>
    </dgm:pt>
    <dgm:pt modelId="{6B39E530-3162-4C98-8DE6-5BAB616D0F24}" type="pres">
      <dgm:prSet presAssocID="{CEA8FBD4-E214-4A37-882D-641F869CDD55}" presName="horz1" presStyleCnt="0"/>
      <dgm:spPr/>
    </dgm:pt>
    <dgm:pt modelId="{54C4A675-1BC4-4873-B5A5-72840F26E77A}" type="pres">
      <dgm:prSet presAssocID="{CEA8FBD4-E214-4A37-882D-641F869CDD55}" presName="tx1" presStyleLbl="revTx" presStyleIdx="0" presStyleCnt="8"/>
      <dgm:spPr/>
    </dgm:pt>
    <dgm:pt modelId="{BDA2E947-C079-42FF-B860-9D1E82D92A0A}" type="pres">
      <dgm:prSet presAssocID="{CEA8FBD4-E214-4A37-882D-641F869CDD55}" presName="vert1" presStyleCnt="0"/>
      <dgm:spPr/>
    </dgm:pt>
    <dgm:pt modelId="{E650BDB3-3C27-46EA-A602-A3403A88621A}" type="pres">
      <dgm:prSet presAssocID="{AA12F133-0D46-461D-8A36-8E7B1E9B1BDE}" presName="vertSpace2a" presStyleCnt="0"/>
      <dgm:spPr/>
    </dgm:pt>
    <dgm:pt modelId="{07C088C4-7155-4E9B-BF72-DC200262A336}" type="pres">
      <dgm:prSet presAssocID="{AA12F133-0D46-461D-8A36-8E7B1E9B1BDE}" presName="horz2" presStyleCnt="0"/>
      <dgm:spPr/>
    </dgm:pt>
    <dgm:pt modelId="{3879A323-F7F4-42D6-9558-2B9D393B34F5}" type="pres">
      <dgm:prSet presAssocID="{AA12F133-0D46-461D-8A36-8E7B1E9B1BDE}" presName="horzSpace2" presStyleCnt="0"/>
      <dgm:spPr/>
    </dgm:pt>
    <dgm:pt modelId="{EC2666D5-CC93-4087-8320-33449EABBBF5}" type="pres">
      <dgm:prSet presAssocID="{AA12F133-0D46-461D-8A36-8E7B1E9B1BDE}" presName="tx2" presStyleLbl="revTx" presStyleIdx="1" presStyleCnt="8"/>
      <dgm:spPr/>
    </dgm:pt>
    <dgm:pt modelId="{7D2EF21A-400E-443D-BD84-5F7D135C67CF}" type="pres">
      <dgm:prSet presAssocID="{AA12F133-0D46-461D-8A36-8E7B1E9B1BDE}" presName="vert2" presStyleCnt="0"/>
      <dgm:spPr/>
    </dgm:pt>
    <dgm:pt modelId="{9AA52C18-F18E-4E56-9D44-047EF3B58429}" type="pres">
      <dgm:prSet presAssocID="{AA12F133-0D46-461D-8A36-8E7B1E9B1BDE}" presName="thinLine2b" presStyleLbl="callout" presStyleIdx="0" presStyleCnt="7"/>
      <dgm:spPr/>
    </dgm:pt>
    <dgm:pt modelId="{8CA5E4D6-688B-41D2-A1D2-566CDB7D969C}" type="pres">
      <dgm:prSet presAssocID="{AA12F133-0D46-461D-8A36-8E7B1E9B1BDE}" presName="vertSpace2b" presStyleCnt="0"/>
      <dgm:spPr/>
    </dgm:pt>
    <dgm:pt modelId="{94F940B3-5E63-4ADA-8AF3-7E9BBF93411B}" type="pres">
      <dgm:prSet presAssocID="{2C6500EC-4638-45C1-B493-5C27C1B199EC}" presName="horz2" presStyleCnt="0"/>
      <dgm:spPr/>
    </dgm:pt>
    <dgm:pt modelId="{465468F5-EB30-4F62-838E-0DEB0B18F1BB}" type="pres">
      <dgm:prSet presAssocID="{2C6500EC-4638-45C1-B493-5C27C1B199EC}" presName="horzSpace2" presStyleCnt="0"/>
      <dgm:spPr/>
    </dgm:pt>
    <dgm:pt modelId="{20DCADD0-4F51-42E3-B094-A331BE28E0F6}" type="pres">
      <dgm:prSet presAssocID="{2C6500EC-4638-45C1-B493-5C27C1B199EC}" presName="tx2" presStyleLbl="revTx" presStyleIdx="2" presStyleCnt="8"/>
      <dgm:spPr/>
    </dgm:pt>
    <dgm:pt modelId="{88FA3961-6DAA-4B4C-AEC6-841FF51A813F}" type="pres">
      <dgm:prSet presAssocID="{2C6500EC-4638-45C1-B493-5C27C1B199EC}" presName="vert2" presStyleCnt="0"/>
      <dgm:spPr/>
    </dgm:pt>
    <dgm:pt modelId="{C34CC9E5-9AE9-4271-961A-FAB30C635504}" type="pres">
      <dgm:prSet presAssocID="{2C6500EC-4638-45C1-B493-5C27C1B199EC}" presName="thinLine2b" presStyleLbl="callout" presStyleIdx="1" presStyleCnt="7"/>
      <dgm:spPr/>
    </dgm:pt>
    <dgm:pt modelId="{50E2E8FB-B555-4655-AC9E-0CC832DC8749}" type="pres">
      <dgm:prSet presAssocID="{2C6500EC-4638-45C1-B493-5C27C1B199EC}" presName="vertSpace2b" presStyleCnt="0"/>
      <dgm:spPr/>
    </dgm:pt>
    <dgm:pt modelId="{B8F6D276-9B44-4D03-A30C-A6F253B6C2A8}" type="pres">
      <dgm:prSet presAssocID="{C8D8CFDA-5532-4589-B1E2-348EB7FC7165}" presName="horz2" presStyleCnt="0"/>
      <dgm:spPr/>
    </dgm:pt>
    <dgm:pt modelId="{1AE40C53-7625-40F3-9700-DADB95AC3C30}" type="pres">
      <dgm:prSet presAssocID="{C8D8CFDA-5532-4589-B1E2-348EB7FC7165}" presName="horzSpace2" presStyleCnt="0"/>
      <dgm:spPr/>
    </dgm:pt>
    <dgm:pt modelId="{2E4CE1B4-85E7-4990-9C36-B82484571D3B}" type="pres">
      <dgm:prSet presAssocID="{C8D8CFDA-5532-4589-B1E2-348EB7FC7165}" presName="tx2" presStyleLbl="revTx" presStyleIdx="3" presStyleCnt="8"/>
      <dgm:spPr/>
    </dgm:pt>
    <dgm:pt modelId="{52C3828B-F1FA-4DDE-A691-A9E2FF1D2748}" type="pres">
      <dgm:prSet presAssocID="{C8D8CFDA-5532-4589-B1E2-348EB7FC7165}" presName="vert2" presStyleCnt="0"/>
      <dgm:spPr/>
    </dgm:pt>
    <dgm:pt modelId="{3E009D1B-F734-41BC-879E-E392D17849D5}" type="pres">
      <dgm:prSet presAssocID="{C8D8CFDA-5532-4589-B1E2-348EB7FC7165}" presName="thinLine2b" presStyleLbl="callout" presStyleIdx="2" presStyleCnt="7"/>
      <dgm:spPr/>
    </dgm:pt>
    <dgm:pt modelId="{243521B7-ED12-40C3-8319-F7F146268031}" type="pres">
      <dgm:prSet presAssocID="{C8D8CFDA-5532-4589-B1E2-348EB7FC7165}" presName="vertSpace2b" presStyleCnt="0"/>
      <dgm:spPr/>
    </dgm:pt>
    <dgm:pt modelId="{4B7895A1-6685-457A-B669-3397A97B57DD}" type="pres">
      <dgm:prSet presAssocID="{A8D5604D-1B7D-4BE8-8F2E-258A688299B6}" presName="horz2" presStyleCnt="0"/>
      <dgm:spPr/>
    </dgm:pt>
    <dgm:pt modelId="{FDF0B8BE-D6D4-4E09-970D-DEEFFE9A4207}" type="pres">
      <dgm:prSet presAssocID="{A8D5604D-1B7D-4BE8-8F2E-258A688299B6}" presName="horzSpace2" presStyleCnt="0"/>
      <dgm:spPr/>
    </dgm:pt>
    <dgm:pt modelId="{99ADB1D1-29DE-4BF8-AC1F-CCA9E6FC033F}" type="pres">
      <dgm:prSet presAssocID="{A8D5604D-1B7D-4BE8-8F2E-258A688299B6}" presName="tx2" presStyleLbl="revTx" presStyleIdx="4" presStyleCnt="8"/>
      <dgm:spPr/>
    </dgm:pt>
    <dgm:pt modelId="{B1527106-5820-4720-A971-8CDDBDD60F29}" type="pres">
      <dgm:prSet presAssocID="{A8D5604D-1B7D-4BE8-8F2E-258A688299B6}" presName="vert2" presStyleCnt="0"/>
      <dgm:spPr/>
    </dgm:pt>
    <dgm:pt modelId="{53080B85-A34F-4C48-84C6-01779BBD24AC}" type="pres">
      <dgm:prSet presAssocID="{A8D5604D-1B7D-4BE8-8F2E-258A688299B6}" presName="thinLine2b" presStyleLbl="callout" presStyleIdx="3" presStyleCnt="7"/>
      <dgm:spPr/>
    </dgm:pt>
    <dgm:pt modelId="{7BC3118A-70D6-46EB-882B-0F27F6E38F8D}" type="pres">
      <dgm:prSet presAssocID="{A8D5604D-1B7D-4BE8-8F2E-258A688299B6}" presName="vertSpace2b" presStyleCnt="0"/>
      <dgm:spPr/>
    </dgm:pt>
    <dgm:pt modelId="{FCA75E5D-1143-4CA4-948B-A9384F5D9799}" type="pres">
      <dgm:prSet presAssocID="{B355B4D4-E73B-4C05-BC6D-4B5ADEF574D8}" presName="horz2" presStyleCnt="0"/>
      <dgm:spPr/>
    </dgm:pt>
    <dgm:pt modelId="{E886C050-7776-448D-A1D5-5DA3A62D6ADF}" type="pres">
      <dgm:prSet presAssocID="{B355B4D4-E73B-4C05-BC6D-4B5ADEF574D8}" presName="horzSpace2" presStyleCnt="0"/>
      <dgm:spPr/>
    </dgm:pt>
    <dgm:pt modelId="{D3B81683-81C9-4953-B5ED-EFED5C3F2520}" type="pres">
      <dgm:prSet presAssocID="{B355B4D4-E73B-4C05-BC6D-4B5ADEF574D8}" presName="tx2" presStyleLbl="revTx" presStyleIdx="5" presStyleCnt="8"/>
      <dgm:spPr/>
    </dgm:pt>
    <dgm:pt modelId="{2F8A2847-2981-4E5C-B469-25F9B58EADCC}" type="pres">
      <dgm:prSet presAssocID="{B355B4D4-E73B-4C05-BC6D-4B5ADEF574D8}" presName="vert2" presStyleCnt="0"/>
      <dgm:spPr/>
    </dgm:pt>
    <dgm:pt modelId="{F1D0FE49-E861-4DF1-852C-7C2011129DD9}" type="pres">
      <dgm:prSet presAssocID="{B355B4D4-E73B-4C05-BC6D-4B5ADEF574D8}" presName="thinLine2b" presStyleLbl="callout" presStyleIdx="4" presStyleCnt="7"/>
      <dgm:spPr/>
    </dgm:pt>
    <dgm:pt modelId="{807B980A-87A6-49D8-88C3-458F40733792}" type="pres">
      <dgm:prSet presAssocID="{B355B4D4-E73B-4C05-BC6D-4B5ADEF574D8}" presName="vertSpace2b" presStyleCnt="0"/>
      <dgm:spPr/>
    </dgm:pt>
    <dgm:pt modelId="{32B1D564-225F-4E53-A9E5-AAD26E8CFABD}" type="pres">
      <dgm:prSet presAssocID="{5DFBDB17-2A2B-41A7-A3D1-A3E66A03D976}" presName="horz2" presStyleCnt="0"/>
      <dgm:spPr/>
    </dgm:pt>
    <dgm:pt modelId="{90A151AE-84C7-4F25-BC09-3CFB04D20101}" type="pres">
      <dgm:prSet presAssocID="{5DFBDB17-2A2B-41A7-A3D1-A3E66A03D976}" presName="horzSpace2" presStyleCnt="0"/>
      <dgm:spPr/>
    </dgm:pt>
    <dgm:pt modelId="{2B41558A-869E-478A-9487-BD4F0F24DBDC}" type="pres">
      <dgm:prSet presAssocID="{5DFBDB17-2A2B-41A7-A3D1-A3E66A03D976}" presName="tx2" presStyleLbl="revTx" presStyleIdx="6" presStyleCnt="8"/>
      <dgm:spPr/>
    </dgm:pt>
    <dgm:pt modelId="{651832C3-857B-4CA2-8F19-46EC521A280F}" type="pres">
      <dgm:prSet presAssocID="{5DFBDB17-2A2B-41A7-A3D1-A3E66A03D976}" presName="vert2" presStyleCnt="0"/>
      <dgm:spPr/>
    </dgm:pt>
    <dgm:pt modelId="{982C1CD9-4DF3-4108-8911-39BF66E490BE}" type="pres">
      <dgm:prSet presAssocID="{5DFBDB17-2A2B-41A7-A3D1-A3E66A03D976}" presName="thinLine2b" presStyleLbl="callout" presStyleIdx="5" presStyleCnt="7"/>
      <dgm:spPr/>
    </dgm:pt>
    <dgm:pt modelId="{355913BC-E9E1-4755-BAEC-4DC8A74DA08C}" type="pres">
      <dgm:prSet presAssocID="{5DFBDB17-2A2B-41A7-A3D1-A3E66A03D976}" presName="vertSpace2b" presStyleCnt="0"/>
      <dgm:spPr/>
    </dgm:pt>
    <dgm:pt modelId="{50B81DAB-4517-4DA7-BD64-43F1BB5CCBBD}" type="pres">
      <dgm:prSet presAssocID="{57B41C55-C599-443F-8C57-1171ABD7EC90}" presName="horz2" presStyleCnt="0"/>
      <dgm:spPr/>
    </dgm:pt>
    <dgm:pt modelId="{556CB578-10E3-4EEC-AACA-3D51179D1F67}" type="pres">
      <dgm:prSet presAssocID="{57B41C55-C599-443F-8C57-1171ABD7EC90}" presName="horzSpace2" presStyleCnt="0"/>
      <dgm:spPr/>
    </dgm:pt>
    <dgm:pt modelId="{A3EA58B7-01A0-47B8-A5DD-C84E9E88BAD2}" type="pres">
      <dgm:prSet presAssocID="{57B41C55-C599-443F-8C57-1171ABD7EC90}" presName="tx2" presStyleLbl="revTx" presStyleIdx="7" presStyleCnt="8"/>
      <dgm:spPr/>
    </dgm:pt>
    <dgm:pt modelId="{E1BB598C-A86D-4497-804E-407438200D2E}" type="pres">
      <dgm:prSet presAssocID="{57B41C55-C599-443F-8C57-1171ABD7EC90}" presName="vert2" presStyleCnt="0"/>
      <dgm:spPr/>
    </dgm:pt>
    <dgm:pt modelId="{72767B5D-C112-493E-B1DB-D3E46461D07A}" type="pres">
      <dgm:prSet presAssocID="{57B41C55-C599-443F-8C57-1171ABD7EC90}" presName="thinLine2b" presStyleLbl="callout" presStyleIdx="6" presStyleCnt="7"/>
      <dgm:spPr/>
    </dgm:pt>
    <dgm:pt modelId="{096125FB-72B8-4FE2-A3E7-B528DBF9E24C}" type="pres">
      <dgm:prSet presAssocID="{57B41C55-C599-443F-8C57-1171ABD7EC90}" presName="vertSpace2b" presStyleCnt="0"/>
      <dgm:spPr/>
    </dgm:pt>
  </dgm:ptLst>
  <dgm:cxnLst>
    <dgm:cxn modelId="{18C5B903-6CCC-4210-B7F8-DA2E2A74E936}" srcId="{CEA8FBD4-E214-4A37-882D-641F869CDD55}" destId="{57B41C55-C599-443F-8C57-1171ABD7EC90}" srcOrd="6" destOrd="0" parTransId="{A538A344-1193-410A-B97F-8CD95BC3FCAB}" sibTransId="{24BF267E-493E-442A-8F39-DD5927EF3F34}"/>
    <dgm:cxn modelId="{FDE1A53C-D0E6-45B0-9BE2-C1BEC3835226}" type="presOf" srcId="{BBF70CEF-A602-404F-8C3A-47758F87D235}" destId="{4F14F3A4-0B7E-4B59-AAED-30C0F7FCC729}" srcOrd="0" destOrd="0" presId="urn:microsoft.com/office/officeart/2008/layout/LinedList"/>
    <dgm:cxn modelId="{5F3CF546-571B-4276-AD9F-EFB858499871}" srcId="{CEA8FBD4-E214-4A37-882D-641F869CDD55}" destId="{5DFBDB17-2A2B-41A7-A3D1-A3E66A03D976}" srcOrd="5" destOrd="0" parTransId="{C667E7ED-6F4C-40BE-B304-D8FED072A46B}" sibTransId="{37BF5203-C80E-4A60-99EF-C8BECDAB88B5}"/>
    <dgm:cxn modelId="{FFC6434B-0315-4696-A1A1-521795E763B4}" type="presOf" srcId="{C8D8CFDA-5532-4589-B1E2-348EB7FC7165}" destId="{2E4CE1B4-85E7-4990-9C36-B82484571D3B}" srcOrd="0" destOrd="0" presId="urn:microsoft.com/office/officeart/2008/layout/LinedList"/>
    <dgm:cxn modelId="{2A287F60-6CB9-49A0-8424-F8C9B31C61B3}" srcId="{CEA8FBD4-E214-4A37-882D-641F869CDD55}" destId="{B355B4D4-E73B-4C05-BC6D-4B5ADEF574D8}" srcOrd="4" destOrd="0" parTransId="{B6676D80-F302-451D-BCAD-A0FFD7E8D6F8}" sibTransId="{117B1DF6-179A-404A-8AD9-D8FBB61B51D6}"/>
    <dgm:cxn modelId="{8742DC8A-35D0-4831-A912-4391776064B2}" srcId="{CEA8FBD4-E214-4A37-882D-641F869CDD55}" destId="{C8D8CFDA-5532-4589-B1E2-348EB7FC7165}" srcOrd="2" destOrd="0" parTransId="{6C4DE089-59EE-497C-9CC8-B1224B551469}" sibTransId="{88841953-863C-41D0-BD83-D1B87AE2E73C}"/>
    <dgm:cxn modelId="{E090798C-36A0-4107-AF41-57EA6B1E0281}" type="presOf" srcId="{CEA8FBD4-E214-4A37-882D-641F869CDD55}" destId="{54C4A675-1BC4-4873-B5A5-72840F26E77A}" srcOrd="0" destOrd="0" presId="urn:microsoft.com/office/officeart/2008/layout/LinedList"/>
    <dgm:cxn modelId="{1AA6678F-43D2-4AD0-ABA3-0EDBAFD409F4}" srcId="{CEA8FBD4-E214-4A37-882D-641F869CDD55}" destId="{AA12F133-0D46-461D-8A36-8E7B1E9B1BDE}" srcOrd="0" destOrd="0" parTransId="{DCCA922B-405D-489F-8647-4114FFF45FF0}" sibTransId="{C50EB8F6-FD2B-4F07-8B69-9D5D1FEE7620}"/>
    <dgm:cxn modelId="{A2FEEAB1-041D-46F0-9FBB-3528812E7408}" srcId="{CEA8FBD4-E214-4A37-882D-641F869CDD55}" destId="{A8D5604D-1B7D-4BE8-8F2E-258A688299B6}" srcOrd="3" destOrd="0" parTransId="{5FA128E7-90FC-47A3-B92A-F96C97E70F44}" sibTransId="{38EE3221-2DED-4A4B-BE18-9FE2F63D4F10}"/>
    <dgm:cxn modelId="{3432DCB8-8F75-40CC-A8B0-632AE86C0A70}" type="presOf" srcId="{B355B4D4-E73B-4C05-BC6D-4B5ADEF574D8}" destId="{D3B81683-81C9-4953-B5ED-EFED5C3F2520}" srcOrd="0" destOrd="0" presId="urn:microsoft.com/office/officeart/2008/layout/LinedList"/>
    <dgm:cxn modelId="{93165EB9-6D83-4699-A1B0-AA4FEFE0D025}" type="presOf" srcId="{A8D5604D-1B7D-4BE8-8F2E-258A688299B6}" destId="{99ADB1D1-29DE-4BF8-AC1F-CCA9E6FC033F}" srcOrd="0" destOrd="0" presId="urn:microsoft.com/office/officeart/2008/layout/LinedList"/>
    <dgm:cxn modelId="{C0EF18BA-9F7D-4E33-A364-D4DBDD090D41}" type="presOf" srcId="{5DFBDB17-2A2B-41A7-A3D1-A3E66A03D976}" destId="{2B41558A-869E-478A-9487-BD4F0F24DBDC}" srcOrd="0" destOrd="0" presId="urn:microsoft.com/office/officeart/2008/layout/LinedList"/>
    <dgm:cxn modelId="{233D33C3-A4D7-44A5-91BD-DA9267C82565}" type="presOf" srcId="{57B41C55-C599-443F-8C57-1171ABD7EC90}" destId="{A3EA58B7-01A0-47B8-A5DD-C84E9E88BAD2}" srcOrd="0" destOrd="0" presId="urn:microsoft.com/office/officeart/2008/layout/LinedList"/>
    <dgm:cxn modelId="{184267CB-95E4-4B47-AE3F-6D25894E41C7}" srcId="{BBF70CEF-A602-404F-8C3A-47758F87D235}" destId="{CEA8FBD4-E214-4A37-882D-641F869CDD55}" srcOrd="0" destOrd="0" parTransId="{924F23C3-00A0-4309-B560-47821DE3D99A}" sibTransId="{0E24B46D-D403-4ADD-8E46-15D00B62F571}"/>
    <dgm:cxn modelId="{3D25A0E4-1864-4201-9C4C-C6098D7E6B7E}" srcId="{CEA8FBD4-E214-4A37-882D-641F869CDD55}" destId="{2C6500EC-4638-45C1-B493-5C27C1B199EC}" srcOrd="1" destOrd="0" parTransId="{395AB34A-577A-4C67-B9EF-71200E2B2698}" sibTransId="{AF40B015-31FD-4D47-823E-5CFE00A5E64A}"/>
    <dgm:cxn modelId="{6D38D7EA-4046-423F-8AFC-33EDA5250ECE}" type="presOf" srcId="{2C6500EC-4638-45C1-B493-5C27C1B199EC}" destId="{20DCADD0-4F51-42E3-B094-A331BE28E0F6}" srcOrd="0" destOrd="0" presId="urn:microsoft.com/office/officeart/2008/layout/LinedList"/>
    <dgm:cxn modelId="{88467EEC-9314-4288-A5B2-CF2C82B05939}" type="presOf" srcId="{AA12F133-0D46-461D-8A36-8E7B1E9B1BDE}" destId="{EC2666D5-CC93-4087-8320-33449EABBBF5}" srcOrd="0" destOrd="0" presId="urn:microsoft.com/office/officeart/2008/layout/LinedList"/>
    <dgm:cxn modelId="{C4ABF69F-0817-4985-B564-1617332F352F}" type="presParOf" srcId="{4F14F3A4-0B7E-4B59-AAED-30C0F7FCC729}" destId="{9A060D0C-0A59-42CF-9761-F200FE48FFB7}" srcOrd="0" destOrd="0" presId="urn:microsoft.com/office/officeart/2008/layout/LinedList"/>
    <dgm:cxn modelId="{0C6B8B6E-A0A5-45D7-80C0-D628ADE3F602}" type="presParOf" srcId="{4F14F3A4-0B7E-4B59-AAED-30C0F7FCC729}" destId="{6B39E530-3162-4C98-8DE6-5BAB616D0F24}" srcOrd="1" destOrd="0" presId="urn:microsoft.com/office/officeart/2008/layout/LinedList"/>
    <dgm:cxn modelId="{5DBA0891-FDE0-4A3A-AD94-86166B4156B9}" type="presParOf" srcId="{6B39E530-3162-4C98-8DE6-5BAB616D0F24}" destId="{54C4A675-1BC4-4873-B5A5-72840F26E77A}" srcOrd="0" destOrd="0" presId="urn:microsoft.com/office/officeart/2008/layout/LinedList"/>
    <dgm:cxn modelId="{0EBCDEA1-E4C4-4C74-83E8-BC3B4B5CD7D9}" type="presParOf" srcId="{6B39E530-3162-4C98-8DE6-5BAB616D0F24}" destId="{BDA2E947-C079-42FF-B860-9D1E82D92A0A}" srcOrd="1" destOrd="0" presId="urn:microsoft.com/office/officeart/2008/layout/LinedList"/>
    <dgm:cxn modelId="{C41D431D-1350-48C9-B62D-207FC20918F8}" type="presParOf" srcId="{BDA2E947-C079-42FF-B860-9D1E82D92A0A}" destId="{E650BDB3-3C27-46EA-A602-A3403A88621A}" srcOrd="0" destOrd="0" presId="urn:microsoft.com/office/officeart/2008/layout/LinedList"/>
    <dgm:cxn modelId="{F97C38D3-7358-4FEA-9981-68112EFABADE}" type="presParOf" srcId="{BDA2E947-C079-42FF-B860-9D1E82D92A0A}" destId="{07C088C4-7155-4E9B-BF72-DC200262A336}" srcOrd="1" destOrd="0" presId="urn:microsoft.com/office/officeart/2008/layout/LinedList"/>
    <dgm:cxn modelId="{2BEA1541-0228-48B3-99CC-CF9CF58CD2CF}" type="presParOf" srcId="{07C088C4-7155-4E9B-BF72-DC200262A336}" destId="{3879A323-F7F4-42D6-9558-2B9D393B34F5}" srcOrd="0" destOrd="0" presId="urn:microsoft.com/office/officeart/2008/layout/LinedList"/>
    <dgm:cxn modelId="{1E752CF4-3293-4603-9319-2951F23C905F}" type="presParOf" srcId="{07C088C4-7155-4E9B-BF72-DC200262A336}" destId="{EC2666D5-CC93-4087-8320-33449EABBBF5}" srcOrd="1" destOrd="0" presId="urn:microsoft.com/office/officeart/2008/layout/LinedList"/>
    <dgm:cxn modelId="{B5F433CE-DB5F-4291-9748-032CD49672E7}" type="presParOf" srcId="{07C088C4-7155-4E9B-BF72-DC200262A336}" destId="{7D2EF21A-400E-443D-BD84-5F7D135C67CF}" srcOrd="2" destOrd="0" presId="urn:microsoft.com/office/officeart/2008/layout/LinedList"/>
    <dgm:cxn modelId="{B1967420-8FF7-43CE-AAC8-BE35566645F7}" type="presParOf" srcId="{BDA2E947-C079-42FF-B860-9D1E82D92A0A}" destId="{9AA52C18-F18E-4E56-9D44-047EF3B58429}" srcOrd="2" destOrd="0" presId="urn:microsoft.com/office/officeart/2008/layout/LinedList"/>
    <dgm:cxn modelId="{3516FAC2-DFDA-4BEE-9B19-6ACEA8A1BE0E}" type="presParOf" srcId="{BDA2E947-C079-42FF-B860-9D1E82D92A0A}" destId="{8CA5E4D6-688B-41D2-A1D2-566CDB7D969C}" srcOrd="3" destOrd="0" presId="urn:microsoft.com/office/officeart/2008/layout/LinedList"/>
    <dgm:cxn modelId="{CD442366-E18B-4894-BD7F-8042A4EFB020}" type="presParOf" srcId="{BDA2E947-C079-42FF-B860-9D1E82D92A0A}" destId="{94F940B3-5E63-4ADA-8AF3-7E9BBF93411B}" srcOrd="4" destOrd="0" presId="urn:microsoft.com/office/officeart/2008/layout/LinedList"/>
    <dgm:cxn modelId="{72D9E3EB-DACE-4C7C-BD50-2A51852DC8B8}" type="presParOf" srcId="{94F940B3-5E63-4ADA-8AF3-7E9BBF93411B}" destId="{465468F5-EB30-4F62-838E-0DEB0B18F1BB}" srcOrd="0" destOrd="0" presId="urn:microsoft.com/office/officeart/2008/layout/LinedList"/>
    <dgm:cxn modelId="{5CCDE79C-5F88-41BB-B20C-16A72423999E}" type="presParOf" srcId="{94F940B3-5E63-4ADA-8AF3-7E9BBF93411B}" destId="{20DCADD0-4F51-42E3-B094-A331BE28E0F6}" srcOrd="1" destOrd="0" presId="urn:microsoft.com/office/officeart/2008/layout/LinedList"/>
    <dgm:cxn modelId="{FFA55E22-EFEF-4596-A387-5C08FBC9B731}" type="presParOf" srcId="{94F940B3-5E63-4ADA-8AF3-7E9BBF93411B}" destId="{88FA3961-6DAA-4B4C-AEC6-841FF51A813F}" srcOrd="2" destOrd="0" presId="urn:microsoft.com/office/officeart/2008/layout/LinedList"/>
    <dgm:cxn modelId="{719F2611-CBD4-4CF1-9CE2-BF419D8300A8}" type="presParOf" srcId="{BDA2E947-C079-42FF-B860-9D1E82D92A0A}" destId="{C34CC9E5-9AE9-4271-961A-FAB30C635504}" srcOrd="5" destOrd="0" presId="urn:microsoft.com/office/officeart/2008/layout/LinedList"/>
    <dgm:cxn modelId="{735C942F-7DE1-446D-83D2-80DDCE6DE095}" type="presParOf" srcId="{BDA2E947-C079-42FF-B860-9D1E82D92A0A}" destId="{50E2E8FB-B555-4655-AC9E-0CC832DC8749}" srcOrd="6" destOrd="0" presId="urn:microsoft.com/office/officeart/2008/layout/LinedList"/>
    <dgm:cxn modelId="{A47F77A9-FC33-494D-80DE-ACE5BCA38CF3}" type="presParOf" srcId="{BDA2E947-C079-42FF-B860-9D1E82D92A0A}" destId="{B8F6D276-9B44-4D03-A30C-A6F253B6C2A8}" srcOrd="7" destOrd="0" presId="urn:microsoft.com/office/officeart/2008/layout/LinedList"/>
    <dgm:cxn modelId="{D62B258C-3816-44A2-AA95-83A4C287C8D0}" type="presParOf" srcId="{B8F6D276-9B44-4D03-A30C-A6F253B6C2A8}" destId="{1AE40C53-7625-40F3-9700-DADB95AC3C30}" srcOrd="0" destOrd="0" presId="urn:microsoft.com/office/officeart/2008/layout/LinedList"/>
    <dgm:cxn modelId="{3027F447-3489-4E2D-82B7-4AE0D34D005A}" type="presParOf" srcId="{B8F6D276-9B44-4D03-A30C-A6F253B6C2A8}" destId="{2E4CE1B4-85E7-4990-9C36-B82484571D3B}" srcOrd="1" destOrd="0" presId="urn:microsoft.com/office/officeart/2008/layout/LinedList"/>
    <dgm:cxn modelId="{7A3A3FAE-6D54-4468-9CB2-448C3C4E6BA4}" type="presParOf" srcId="{B8F6D276-9B44-4D03-A30C-A6F253B6C2A8}" destId="{52C3828B-F1FA-4DDE-A691-A9E2FF1D2748}" srcOrd="2" destOrd="0" presId="urn:microsoft.com/office/officeart/2008/layout/LinedList"/>
    <dgm:cxn modelId="{3E84BC74-967D-4486-955B-C7262CBFD506}" type="presParOf" srcId="{BDA2E947-C079-42FF-B860-9D1E82D92A0A}" destId="{3E009D1B-F734-41BC-879E-E392D17849D5}" srcOrd="8" destOrd="0" presId="urn:microsoft.com/office/officeart/2008/layout/LinedList"/>
    <dgm:cxn modelId="{0633EBC1-AB33-466A-BD8B-485C26C4896C}" type="presParOf" srcId="{BDA2E947-C079-42FF-B860-9D1E82D92A0A}" destId="{243521B7-ED12-40C3-8319-F7F146268031}" srcOrd="9" destOrd="0" presId="urn:microsoft.com/office/officeart/2008/layout/LinedList"/>
    <dgm:cxn modelId="{814032DC-F740-42EE-93C1-F86F77315214}" type="presParOf" srcId="{BDA2E947-C079-42FF-B860-9D1E82D92A0A}" destId="{4B7895A1-6685-457A-B669-3397A97B57DD}" srcOrd="10" destOrd="0" presId="urn:microsoft.com/office/officeart/2008/layout/LinedList"/>
    <dgm:cxn modelId="{13BE8AA0-C2F6-468E-B258-144CA3B274E8}" type="presParOf" srcId="{4B7895A1-6685-457A-B669-3397A97B57DD}" destId="{FDF0B8BE-D6D4-4E09-970D-DEEFFE9A4207}" srcOrd="0" destOrd="0" presId="urn:microsoft.com/office/officeart/2008/layout/LinedList"/>
    <dgm:cxn modelId="{2AE3614F-136D-4B51-A7DA-DCC9DD8784CC}" type="presParOf" srcId="{4B7895A1-6685-457A-B669-3397A97B57DD}" destId="{99ADB1D1-29DE-4BF8-AC1F-CCA9E6FC033F}" srcOrd="1" destOrd="0" presId="urn:microsoft.com/office/officeart/2008/layout/LinedList"/>
    <dgm:cxn modelId="{030389CE-E7BF-4EAD-87BA-856BCAB65D7C}" type="presParOf" srcId="{4B7895A1-6685-457A-B669-3397A97B57DD}" destId="{B1527106-5820-4720-A971-8CDDBDD60F29}" srcOrd="2" destOrd="0" presId="urn:microsoft.com/office/officeart/2008/layout/LinedList"/>
    <dgm:cxn modelId="{448916AB-F1D5-43B0-A46D-101A040A6360}" type="presParOf" srcId="{BDA2E947-C079-42FF-B860-9D1E82D92A0A}" destId="{53080B85-A34F-4C48-84C6-01779BBD24AC}" srcOrd="11" destOrd="0" presId="urn:microsoft.com/office/officeart/2008/layout/LinedList"/>
    <dgm:cxn modelId="{BEE80A2B-C54B-4A6D-A6A6-6CF106655B7F}" type="presParOf" srcId="{BDA2E947-C079-42FF-B860-9D1E82D92A0A}" destId="{7BC3118A-70D6-46EB-882B-0F27F6E38F8D}" srcOrd="12" destOrd="0" presId="urn:microsoft.com/office/officeart/2008/layout/LinedList"/>
    <dgm:cxn modelId="{BDD523B8-2C17-4C98-834B-67DE61C9B393}" type="presParOf" srcId="{BDA2E947-C079-42FF-B860-9D1E82D92A0A}" destId="{FCA75E5D-1143-4CA4-948B-A9384F5D9799}" srcOrd="13" destOrd="0" presId="urn:microsoft.com/office/officeart/2008/layout/LinedList"/>
    <dgm:cxn modelId="{D348EAAA-F85A-4A65-98D9-A9FDD5F28E70}" type="presParOf" srcId="{FCA75E5D-1143-4CA4-948B-A9384F5D9799}" destId="{E886C050-7776-448D-A1D5-5DA3A62D6ADF}" srcOrd="0" destOrd="0" presId="urn:microsoft.com/office/officeart/2008/layout/LinedList"/>
    <dgm:cxn modelId="{781E18D3-7F62-4BFB-AB4F-CD722ED77F83}" type="presParOf" srcId="{FCA75E5D-1143-4CA4-948B-A9384F5D9799}" destId="{D3B81683-81C9-4953-B5ED-EFED5C3F2520}" srcOrd="1" destOrd="0" presId="urn:microsoft.com/office/officeart/2008/layout/LinedList"/>
    <dgm:cxn modelId="{FDF9F2FA-28BC-47AF-9093-462FC4AF59C6}" type="presParOf" srcId="{FCA75E5D-1143-4CA4-948B-A9384F5D9799}" destId="{2F8A2847-2981-4E5C-B469-25F9B58EADCC}" srcOrd="2" destOrd="0" presId="urn:microsoft.com/office/officeart/2008/layout/LinedList"/>
    <dgm:cxn modelId="{EBE5103E-72F3-46AC-8664-7018CF0E0290}" type="presParOf" srcId="{BDA2E947-C079-42FF-B860-9D1E82D92A0A}" destId="{F1D0FE49-E861-4DF1-852C-7C2011129DD9}" srcOrd="14" destOrd="0" presId="urn:microsoft.com/office/officeart/2008/layout/LinedList"/>
    <dgm:cxn modelId="{85A8BF5D-E4F0-4754-A810-478F84DEF992}" type="presParOf" srcId="{BDA2E947-C079-42FF-B860-9D1E82D92A0A}" destId="{807B980A-87A6-49D8-88C3-458F40733792}" srcOrd="15" destOrd="0" presId="urn:microsoft.com/office/officeart/2008/layout/LinedList"/>
    <dgm:cxn modelId="{0006B2B9-8341-4385-A1E6-626A85BBFC82}" type="presParOf" srcId="{BDA2E947-C079-42FF-B860-9D1E82D92A0A}" destId="{32B1D564-225F-4E53-A9E5-AAD26E8CFABD}" srcOrd="16" destOrd="0" presId="urn:microsoft.com/office/officeart/2008/layout/LinedList"/>
    <dgm:cxn modelId="{922F7E9F-E144-44DD-9927-029B4B0FCDBA}" type="presParOf" srcId="{32B1D564-225F-4E53-A9E5-AAD26E8CFABD}" destId="{90A151AE-84C7-4F25-BC09-3CFB04D20101}" srcOrd="0" destOrd="0" presId="urn:microsoft.com/office/officeart/2008/layout/LinedList"/>
    <dgm:cxn modelId="{9EDE17E0-AB2F-4FE9-834C-84AE99D204A0}" type="presParOf" srcId="{32B1D564-225F-4E53-A9E5-AAD26E8CFABD}" destId="{2B41558A-869E-478A-9487-BD4F0F24DBDC}" srcOrd="1" destOrd="0" presId="urn:microsoft.com/office/officeart/2008/layout/LinedList"/>
    <dgm:cxn modelId="{841CDC93-40A4-4AB1-9CBB-9F6B3E6BD2FF}" type="presParOf" srcId="{32B1D564-225F-4E53-A9E5-AAD26E8CFABD}" destId="{651832C3-857B-4CA2-8F19-46EC521A280F}" srcOrd="2" destOrd="0" presId="urn:microsoft.com/office/officeart/2008/layout/LinedList"/>
    <dgm:cxn modelId="{032E1A4D-0C36-4A8C-A893-EF7440106FA9}" type="presParOf" srcId="{BDA2E947-C079-42FF-B860-9D1E82D92A0A}" destId="{982C1CD9-4DF3-4108-8911-39BF66E490BE}" srcOrd="17" destOrd="0" presId="urn:microsoft.com/office/officeart/2008/layout/LinedList"/>
    <dgm:cxn modelId="{123519DA-3514-4CF6-817A-7FA1D702467A}" type="presParOf" srcId="{BDA2E947-C079-42FF-B860-9D1E82D92A0A}" destId="{355913BC-E9E1-4755-BAEC-4DC8A74DA08C}" srcOrd="18" destOrd="0" presId="urn:microsoft.com/office/officeart/2008/layout/LinedList"/>
    <dgm:cxn modelId="{D30B4C0F-948F-4C95-9DBB-773E2A2422F3}" type="presParOf" srcId="{BDA2E947-C079-42FF-B860-9D1E82D92A0A}" destId="{50B81DAB-4517-4DA7-BD64-43F1BB5CCBBD}" srcOrd="19" destOrd="0" presId="urn:microsoft.com/office/officeart/2008/layout/LinedList"/>
    <dgm:cxn modelId="{AA386901-BC0B-49D5-97C4-8D22299BCD82}" type="presParOf" srcId="{50B81DAB-4517-4DA7-BD64-43F1BB5CCBBD}" destId="{556CB578-10E3-4EEC-AACA-3D51179D1F67}" srcOrd="0" destOrd="0" presId="urn:microsoft.com/office/officeart/2008/layout/LinedList"/>
    <dgm:cxn modelId="{102ADFFF-EEEA-4A55-93B4-33E91BD1E2AF}" type="presParOf" srcId="{50B81DAB-4517-4DA7-BD64-43F1BB5CCBBD}" destId="{A3EA58B7-01A0-47B8-A5DD-C84E9E88BAD2}" srcOrd="1" destOrd="0" presId="urn:microsoft.com/office/officeart/2008/layout/LinedList"/>
    <dgm:cxn modelId="{5771367B-05D4-4EB0-86C8-1EB39C98899E}" type="presParOf" srcId="{50B81DAB-4517-4DA7-BD64-43F1BB5CCBBD}" destId="{E1BB598C-A86D-4497-804E-407438200D2E}" srcOrd="2" destOrd="0" presId="urn:microsoft.com/office/officeart/2008/layout/LinedList"/>
    <dgm:cxn modelId="{DE2230ED-FAFE-40E2-9AF0-29F3E9190A69}" type="presParOf" srcId="{BDA2E947-C079-42FF-B860-9D1E82D92A0A}" destId="{72767B5D-C112-493E-B1DB-D3E46461D07A}" srcOrd="20" destOrd="0" presId="urn:microsoft.com/office/officeart/2008/layout/LinedList"/>
    <dgm:cxn modelId="{4A277881-6953-4704-A8BF-DC38F0DED10D}" type="presParOf" srcId="{BDA2E947-C079-42FF-B860-9D1E82D92A0A}" destId="{096125FB-72B8-4FE2-A3E7-B528DBF9E24C}" srcOrd="2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060D0C-0A59-42CF-9761-F200FE48FFB7}">
      <dsp:nvSpPr>
        <dsp:cNvPr id="0" name=""/>
        <dsp:cNvSpPr/>
      </dsp:nvSpPr>
      <dsp:spPr>
        <a:xfrm>
          <a:off x="0" y="0"/>
          <a:ext cx="6085090"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C4A675-1BC4-4873-B5A5-72840F26E77A}">
      <dsp:nvSpPr>
        <dsp:cNvPr id="0" name=""/>
        <dsp:cNvSpPr/>
      </dsp:nvSpPr>
      <dsp:spPr>
        <a:xfrm>
          <a:off x="0" y="0"/>
          <a:ext cx="1217018" cy="469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latin typeface="Arial" panose="020B0604020202020204" pitchFamily="34" charset="0"/>
              <a:cs typeface="Arial" panose="020B0604020202020204" pitchFamily="34" charset="0"/>
            </a:rPr>
            <a:t>COURSES NEEDED TO COMPLETE TO PRACTICE ART THERAPY  </a:t>
          </a:r>
        </a:p>
      </dsp:txBody>
      <dsp:txXfrm>
        <a:off x="0" y="0"/>
        <a:ext cx="1217018" cy="4699000"/>
      </dsp:txXfrm>
    </dsp:sp>
    <dsp:sp modelId="{EC2666D5-CC93-4087-8320-33449EABBBF5}">
      <dsp:nvSpPr>
        <dsp:cNvPr id="0" name=""/>
        <dsp:cNvSpPr/>
      </dsp:nvSpPr>
      <dsp:spPr>
        <a:xfrm>
          <a:off x="1308294" y="31720"/>
          <a:ext cx="4776796" cy="634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Theories of art therapy, counseling &amp; psychotherapy</a:t>
          </a:r>
        </a:p>
      </dsp:txBody>
      <dsp:txXfrm>
        <a:off x="1308294" y="31720"/>
        <a:ext cx="4776796" cy="634410"/>
      </dsp:txXfrm>
    </dsp:sp>
    <dsp:sp modelId="{9AA52C18-F18E-4E56-9D44-047EF3B58429}">
      <dsp:nvSpPr>
        <dsp:cNvPr id="0" name=""/>
        <dsp:cNvSpPr/>
      </dsp:nvSpPr>
      <dsp:spPr>
        <a:xfrm>
          <a:off x="1217018" y="666131"/>
          <a:ext cx="4868072" cy="0"/>
        </a:xfrm>
        <a:prstGeom prst="line">
          <a:avLst/>
        </a:prstGeom>
        <a:solidFill>
          <a:schemeClr val="accent5">
            <a:hueOff val="0"/>
            <a:satOff val="0"/>
            <a:lumOff val="0"/>
            <a:alphaOff val="0"/>
          </a:schemeClr>
        </a:solidFill>
        <a:ln w="15875"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DCADD0-4F51-42E3-B094-A331BE28E0F6}">
      <dsp:nvSpPr>
        <dsp:cNvPr id="0" name=""/>
        <dsp:cNvSpPr/>
      </dsp:nvSpPr>
      <dsp:spPr>
        <a:xfrm>
          <a:off x="1308294" y="697851"/>
          <a:ext cx="4776796" cy="634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Ethics and standards of practice</a:t>
          </a:r>
        </a:p>
      </dsp:txBody>
      <dsp:txXfrm>
        <a:off x="1308294" y="697851"/>
        <a:ext cx="4776796" cy="634410"/>
      </dsp:txXfrm>
    </dsp:sp>
    <dsp:sp modelId="{C34CC9E5-9AE9-4271-961A-FAB30C635504}">
      <dsp:nvSpPr>
        <dsp:cNvPr id="0" name=""/>
        <dsp:cNvSpPr/>
      </dsp:nvSpPr>
      <dsp:spPr>
        <a:xfrm>
          <a:off x="1217018" y="1332262"/>
          <a:ext cx="4868072" cy="0"/>
        </a:xfrm>
        <a:prstGeom prst="line">
          <a:avLst/>
        </a:prstGeom>
        <a:solidFill>
          <a:schemeClr val="accent5">
            <a:hueOff val="0"/>
            <a:satOff val="0"/>
            <a:lumOff val="0"/>
            <a:alphaOff val="0"/>
          </a:schemeClr>
        </a:solidFill>
        <a:ln w="15875"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4CE1B4-85E7-4990-9C36-B82484571D3B}">
      <dsp:nvSpPr>
        <dsp:cNvPr id="0" name=""/>
        <dsp:cNvSpPr/>
      </dsp:nvSpPr>
      <dsp:spPr>
        <a:xfrm>
          <a:off x="1308294" y="1363983"/>
          <a:ext cx="4776796" cy="634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Assessment &amp; evaluation</a:t>
          </a:r>
        </a:p>
      </dsp:txBody>
      <dsp:txXfrm>
        <a:off x="1308294" y="1363983"/>
        <a:ext cx="4776796" cy="634410"/>
      </dsp:txXfrm>
    </dsp:sp>
    <dsp:sp modelId="{3E009D1B-F734-41BC-879E-E392D17849D5}">
      <dsp:nvSpPr>
        <dsp:cNvPr id="0" name=""/>
        <dsp:cNvSpPr/>
      </dsp:nvSpPr>
      <dsp:spPr>
        <a:xfrm>
          <a:off x="1217018" y="1998394"/>
          <a:ext cx="4868072" cy="0"/>
        </a:xfrm>
        <a:prstGeom prst="line">
          <a:avLst/>
        </a:prstGeom>
        <a:solidFill>
          <a:schemeClr val="accent5">
            <a:hueOff val="0"/>
            <a:satOff val="0"/>
            <a:lumOff val="0"/>
            <a:alphaOff val="0"/>
          </a:schemeClr>
        </a:solidFill>
        <a:ln w="15875"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ADB1D1-29DE-4BF8-AC1F-CCA9E6FC033F}">
      <dsp:nvSpPr>
        <dsp:cNvPr id="0" name=""/>
        <dsp:cNvSpPr/>
      </dsp:nvSpPr>
      <dsp:spPr>
        <a:xfrm>
          <a:off x="1308294" y="2030114"/>
          <a:ext cx="4776796" cy="634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Individual, group, &amp; family art therapy techniques</a:t>
          </a:r>
        </a:p>
      </dsp:txBody>
      <dsp:txXfrm>
        <a:off x="1308294" y="2030114"/>
        <a:ext cx="4776796" cy="634410"/>
      </dsp:txXfrm>
    </dsp:sp>
    <dsp:sp modelId="{53080B85-A34F-4C48-84C6-01779BBD24AC}">
      <dsp:nvSpPr>
        <dsp:cNvPr id="0" name=""/>
        <dsp:cNvSpPr/>
      </dsp:nvSpPr>
      <dsp:spPr>
        <a:xfrm>
          <a:off x="1217018" y="2664525"/>
          <a:ext cx="4868072" cy="0"/>
        </a:xfrm>
        <a:prstGeom prst="line">
          <a:avLst/>
        </a:prstGeom>
        <a:solidFill>
          <a:schemeClr val="accent5">
            <a:hueOff val="0"/>
            <a:satOff val="0"/>
            <a:lumOff val="0"/>
            <a:alphaOff val="0"/>
          </a:schemeClr>
        </a:solidFill>
        <a:ln w="15875"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B81683-81C9-4953-B5ED-EFED5C3F2520}">
      <dsp:nvSpPr>
        <dsp:cNvPr id="0" name=""/>
        <dsp:cNvSpPr/>
      </dsp:nvSpPr>
      <dsp:spPr>
        <a:xfrm>
          <a:off x="1308294" y="2696246"/>
          <a:ext cx="4776796" cy="634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Multicultural issues</a:t>
          </a:r>
        </a:p>
      </dsp:txBody>
      <dsp:txXfrm>
        <a:off x="1308294" y="2696246"/>
        <a:ext cx="4776796" cy="634410"/>
      </dsp:txXfrm>
    </dsp:sp>
    <dsp:sp modelId="{F1D0FE49-E861-4DF1-852C-7C2011129DD9}">
      <dsp:nvSpPr>
        <dsp:cNvPr id="0" name=""/>
        <dsp:cNvSpPr/>
      </dsp:nvSpPr>
      <dsp:spPr>
        <a:xfrm>
          <a:off x="1217018" y="3330657"/>
          <a:ext cx="4868072" cy="0"/>
        </a:xfrm>
        <a:prstGeom prst="line">
          <a:avLst/>
        </a:prstGeom>
        <a:solidFill>
          <a:schemeClr val="accent5">
            <a:hueOff val="0"/>
            <a:satOff val="0"/>
            <a:lumOff val="0"/>
            <a:alphaOff val="0"/>
          </a:schemeClr>
        </a:solidFill>
        <a:ln w="15875"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41558A-869E-478A-9487-BD4F0F24DBDC}">
      <dsp:nvSpPr>
        <dsp:cNvPr id="0" name=""/>
        <dsp:cNvSpPr/>
      </dsp:nvSpPr>
      <dsp:spPr>
        <a:xfrm>
          <a:off x="1308294" y="3362377"/>
          <a:ext cx="4776796" cy="634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Research methods</a:t>
          </a:r>
        </a:p>
      </dsp:txBody>
      <dsp:txXfrm>
        <a:off x="1308294" y="3362377"/>
        <a:ext cx="4776796" cy="634410"/>
      </dsp:txXfrm>
    </dsp:sp>
    <dsp:sp modelId="{982C1CD9-4DF3-4108-8911-39BF66E490BE}">
      <dsp:nvSpPr>
        <dsp:cNvPr id="0" name=""/>
        <dsp:cNvSpPr/>
      </dsp:nvSpPr>
      <dsp:spPr>
        <a:xfrm>
          <a:off x="1217018" y="3996788"/>
          <a:ext cx="4868072" cy="0"/>
        </a:xfrm>
        <a:prstGeom prst="line">
          <a:avLst/>
        </a:prstGeom>
        <a:solidFill>
          <a:schemeClr val="accent5">
            <a:hueOff val="0"/>
            <a:satOff val="0"/>
            <a:lumOff val="0"/>
            <a:alphaOff val="0"/>
          </a:schemeClr>
        </a:solidFill>
        <a:ln w="15875"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EA58B7-01A0-47B8-A5DD-C84E9E88BAD2}">
      <dsp:nvSpPr>
        <dsp:cNvPr id="0" name=""/>
        <dsp:cNvSpPr/>
      </dsp:nvSpPr>
      <dsp:spPr>
        <a:xfrm>
          <a:off x="1308294" y="4028509"/>
          <a:ext cx="4776796" cy="634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Internship experience in clinical and/or community settings</a:t>
          </a:r>
        </a:p>
      </dsp:txBody>
      <dsp:txXfrm>
        <a:off x="1308294" y="4028509"/>
        <a:ext cx="4776796" cy="634410"/>
      </dsp:txXfrm>
    </dsp:sp>
    <dsp:sp modelId="{72767B5D-C112-493E-B1DB-D3E46461D07A}">
      <dsp:nvSpPr>
        <dsp:cNvPr id="0" name=""/>
        <dsp:cNvSpPr/>
      </dsp:nvSpPr>
      <dsp:spPr>
        <a:xfrm>
          <a:off x="1217018" y="4662920"/>
          <a:ext cx="4868072" cy="0"/>
        </a:xfrm>
        <a:prstGeom prst="line">
          <a:avLst/>
        </a:prstGeom>
        <a:solidFill>
          <a:schemeClr val="accent5">
            <a:hueOff val="0"/>
            <a:satOff val="0"/>
            <a:lumOff val="0"/>
            <a:alphaOff val="0"/>
          </a:schemeClr>
        </a:solidFill>
        <a:ln w="15875"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6982C1-0281-4B7F-8523-64DE24BECA29}" type="datetimeFigureOut">
              <a:rPr lang="en-US" smtClean="0"/>
              <a:t>9/16/20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46CCFF-4271-48C3-AE5B-277CDB81AC91}" type="slidenum">
              <a:rPr lang="en-US" smtClean="0"/>
              <a:t>‹#›</a:t>
            </a:fld>
            <a:endParaRPr lang="en-US"/>
          </a:p>
        </p:txBody>
      </p:sp>
    </p:spTree>
    <p:extLst>
      <p:ext uri="{BB962C8B-B14F-4D97-AF65-F5344CB8AC3E}">
        <p14:creationId xmlns:p14="http://schemas.microsoft.com/office/powerpoint/2010/main" val="3807151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be exploring careers in Art Therapy.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21D721-41D9-4230-ACA3-A2DD2C322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477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art is so personalized we need to personally integrate our own emotions and experiences to be creative. Embracing yourself, your identity and self-image allows for you to create your own special form of art.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21D721-41D9-4230-ACA3-A2DD2C322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701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Emotional regulation is important so we can be creative using our own personal emotions as a release. This is really important! Imagine if artwork did not have emotion behind the creation?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21D721-41D9-4230-ACA3-A2DD2C322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396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creation of art helps a person manage their behaviors. It can help with stress, anxiety, sadness, loneliness and any other emotion that creates behaviors. It can also help us feel connected.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21D721-41D9-4230-ACA3-A2DD2C322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314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 Therapy can help anyone although most Art Therapists mainly work with people that are having mental or emotional challenges. Being creative using Art Therapy helps people explore their feelings and improve many areas of their lives.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21D721-41D9-4230-ACA3-A2DD2C322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122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 many different modalities in creating art and one is not a better choice than another. Each person is drawn to their own personal preferences.</a:t>
            </a:r>
          </a:p>
          <a:p>
            <a:r>
              <a:rPr lang="en-US" dirty="0"/>
              <a:t>Painting, drawing, coloring, sculpting, beading, collage, photography and textiles are just a few mediums used in art therapy.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21D721-41D9-4230-ACA3-A2DD2C322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957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 Therapy can help people in so many ways. Here are a few: Improving self-management, alleviate symptoms of depression, address past trauma, improve communication skills, reduce stress, improve problem-solving skills, building self-image, mitigate symptoms, and provide a positive distraction.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21D721-41D9-4230-ACA3-A2DD2C322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0164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 Therapist’s job responsibilities is not only to provide people with the tools to create art. Art Therapists work to improve others’ cognitive and sensory-motor functions, foster self-esteem and self-awareness, cultivate emotional resilience, enhance social skills, and reduce and resolve conflicts and distress.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21D721-41D9-4230-ACA3-A2DD2C322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300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Working as an Art Therapist one would assess needs, assess patient’s skills, observe patient behavior and design and develop treatment plans.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21D721-41D9-4230-ACA3-A2DD2C322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743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skills needed to have a successful career as an Art Therapist. One must be artistic, have people skills, have knowledge of many different art mediums, be accepting of the diversity of others, do well working on a team, have empathy and be flexible, have self-advocacy and be able to read the moment.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21D721-41D9-4230-ACA3-A2DD2C322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477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 Therapists work in a variety of different places. They work in hospitals and clinics, Outpatient Mental Health Agencies, Community Agencies and Non-Profit Settings, as well as Domestic Violence and Homeless Shelters.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21D721-41D9-4230-ACA3-A2DD2C322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295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presentation we will explore what art therapy is, the therapeutic concepts, modalities and mediums, job settings and the education and credentialing necessary to work in art therapy.</a:t>
            </a:r>
          </a:p>
        </p:txBody>
      </p:sp>
      <p:sp>
        <p:nvSpPr>
          <p:cNvPr id="4" name="Slide Number Placeholder 3"/>
          <p:cNvSpPr>
            <a:spLocks noGrp="1"/>
          </p:cNvSpPr>
          <p:nvPr>
            <p:ph type="sldNum" sz="quarter" idx="5"/>
          </p:nvPr>
        </p:nvSpPr>
        <p:spPr/>
        <p:txBody>
          <a:bodyPr/>
          <a:lstStyle/>
          <a:p>
            <a:fld id="{3146CCFF-4271-48C3-AE5B-277CDB81AC91}" type="slidenum">
              <a:rPr lang="en-US" smtClean="0"/>
              <a:t>2</a:t>
            </a:fld>
            <a:endParaRPr lang="en-US"/>
          </a:p>
        </p:txBody>
      </p:sp>
    </p:spTree>
    <p:extLst>
      <p:ext uri="{BB962C8B-B14F-4D97-AF65-F5344CB8AC3E}">
        <p14:creationId xmlns:p14="http://schemas.microsoft.com/office/powerpoint/2010/main" val="752762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 Therapists work with a multidisciplinary team-based approach. This means that they work on a team as a key player as part of a patients care plan. They assess a person’s experience, not the end result. They analyze, chart patient experience, report findings, and work with the team for the goal of patient improvement.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21D721-41D9-4230-ACA3-A2DD2C322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4108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their education a person obtaining a higher education to become an Art Therapist is required to take many of the following college courses. Theories of art therapy, counseling, and psychotherapy, ethics and standards of practice, assessment and evaluation, therapy techniques, multicultural issues and research methods as well as complete and internship gaining on the job experience.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21D721-41D9-4230-ACA3-A2DD2C322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874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 Therapists must be certified and licensed to practice which is obtained after completing a Masters degree.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21D721-41D9-4230-ACA3-A2DD2C322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945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 Therapists can further their profession by becoming board certified as a licensed Art Therapist. This certification signifies experience and competency.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21D721-41D9-4230-ACA3-A2DD2C322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577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with students the College of Arts program at Western Oregon University.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21D721-41D9-4230-ACA3-A2DD2C322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553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behalf of Oregon Pacific Area Health Education Center we would like to ask you to take this post-presentation survey.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21D721-41D9-4230-ACA3-A2DD2C322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053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viewing this presentation about a career as an Art Therapist. Please feel free to contact us with any questions or comments. You can also visit us at www.opahec.org.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29D32F-2314-4C23-B436-06E849AD21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142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viewing this presentation students will be able to:</a:t>
            </a:r>
          </a:p>
          <a:p>
            <a:r>
              <a:rPr lang="en-US" dirty="0"/>
              <a:t>List 3 roles and responsibilities, list 3 educational requirements, describe 2 mediums and 2 modalities, be able to list 4 skills and competencies of an art therapist and finally describe 3 benefits to patients.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21D721-41D9-4230-ACA3-A2DD2C322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75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fontAlgn="base">
              <a:lnSpc>
                <a:spcPct val="120000"/>
              </a:lnSpc>
              <a:spcBef>
                <a:spcPts val="0"/>
              </a:spcBef>
              <a:spcAft>
                <a:spcPts val="0"/>
              </a:spcAft>
            </a:pPr>
            <a:r>
              <a:rPr lang="en-US" sz="1200" kern="1200" cap="all" dirty="0">
                <a:solidFill>
                  <a:srgbClr val="000000"/>
                </a:solidFill>
                <a:effectLst/>
                <a:latin typeface="Arial" panose="020B0604020202020204" pitchFamily="34" charset="0"/>
                <a:ea typeface="Times New Roman" panose="02020603050405020304" pitchFamily="18" charset="0"/>
              </a:rPr>
              <a:t>Art therapy is an integrative mental health and human services profession that enriches the lives of individuals, families, and communities through active artmaking, creative process, applied psychological theory, and human experience within a psychotherapeutic relationship.</a:t>
            </a:r>
            <a:endParaRPr lang="en-US" sz="1200" dirty="0">
              <a:effectLst/>
              <a:latin typeface="Times New Roman" panose="02020603050405020304" pitchFamily="18" charset="0"/>
              <a:ea typeface="Times New Roman" panose="02020603050405020304" pitchFamily="18" charset="0"/>
            </a:endParaRPr>
          </a:p>
          <a:p>
            <a:pPr marL="457200" marR="0" fontAlgn="base">
              <a:lnSpc>
                <a:spcPct val="120000"/>
              </a:lnSpc>
              <a:spcBef>
                <a:spcPts val="0"/>
              </a:spcBef>
              <a:spcAft>
                <a:spcPts val="0"/>
              </a:spcAft>
            </a:pPr>
            <a:r>
              <a:rPr lang="en-US" sz="1200" dirty="0">
                <a:solidFill>
                  <a:srgbClr val="8FA751"/>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lnSpc>
                <a:spcPct val="120000"/>
              </a:lnSpc>
              <a:spcBef>
                <a:spcPts val="0"/>
              </a:spcBef>
              <a:spcAft>
                <a:spcPts val="0"/>
              </a:spcAft>
              <a:buFont typeface="Arial" panose="020B0604020202020204" pitchFamily="34" charset="0"/>
              <a:buChar char="•"/>
              <a:tabLst>
                <a:tab pos="457200" algn="l"/>
              </a:tabLst>
            </a:pPr>
            <a:r>
              <a:rPr lang="en-US" sz="1200" kern="1200" cap="all"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Art therapy, facilitated by a professional art therapist, effectively supports personal and relational treatment goals as well as community concerns. Art therapy is used to improve cognitive and sensorimotor functions, foster self-esteem and self-awareness, cultivate emotional resilience, promote insight, enhance social skills, reduce and resolve conflicts and distress, and advance societal and ecological change.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21D721-41D9-4230-ACA3-A2DD2C322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186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r>
              <a:rPr lang="en-US" sz="1200" dirty="0">
                <a:effectLst/>
                <a:latin typeface="Arial" panose="020B0604020202020204" pitchFamily="34" charset="0"/>
                <a:ea typeface="Times New Roman" panose="02020603050405020304" pitchFamily="18" charset="0"/>
              </a:rPr>
              <a:t>“Art therapy has been shown to benefit people of all ages. Research indicates art therapy can improve communication and concentration and can help reduce feelings of isolation. This type of therapy has also been shown to lead to increases in self-esteem, confidence, and self-awareness.”</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21D721-41D9-4230-ACA3-A2DD2C322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296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r>
              <a:rPr lang="en-US" sz="1200" dirty="0">
                <a:effectLst/>
                <a:latin typeface="Arial" panose="020B0604020202020204" pitchFamily="34" charset="0"/>
                <a:ea typeface="Times New Roman" panose="02020603050405020304" pitchFamily="18" charset="0"/>
              </a:rPr>
              <a:t>“Art therapists use the process of self-expression, and the resulting artwork to help clients understand their emotional conflicts, develop social skills, improve self-esteem, manage addictions, reduce anxiety, and restore normal function to their lives.”</a:t>
            </a:r>
            <a:endParaRPr lang="en-US" sz="12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457200" marR="0"/>
            <a:r>
              <a:rPr lang="en-US" sz="1200" dirty="0">
                <a:effectLst/>
                <a:latin typeface="Arial" panose="020B0604020202020204" pitchFamily="34" charset="0"/>
                <a:ea typeface="Times New Roman" panose="02020603050405020304" pitchFamily="18" charset="0"/>
              </a:rPr>
              <a:t>“Art therapists are master’s level clinicians who work with people of all ages across a broad spectrum of practice.</a:t>
            </a:r>
            <a:endParaRPr lang="en-US" sz="1200" dirty="0">
              <a:effectLst/>
              <a:latin typeface="Times New Roman" panose="02020603050405020304" pitchFamily="18" charset="0"/>
              <a:ea typeface="Times New Roman" panose="02020603050405020304" pitchFamily="18" charset="0"/>
            </a:endParaRPr>
          </a:p>
          <a:p>
            <a:pPr marL="457200" marR="0"/>
            <a:r>
              <a:rPr lang="en-US" sz="1200" dirty="0">
                <a:effectLst/>
                <a:latin typeface="Arial" panose="020B0604020202020204" pitchFamily="34" charset="0"/>
                <a:ea typeface="Times New Roman" panose="02020603050405020304" pitchFamily="18" charset="0"/>
              </a:rPr>
              <a:t>Guided by ethical standards and scope of practice, their education and supervised training prepares them for culturally proficient work with diverse populations in a variety of settings.</a:t>
            </a:r>
            <a:endParaRPr lang="en-US" sz="1200" dirty="0">
              <a:effectLst/>
              <a:latin typeface="Times New Roman" panose="02020603050405020304" pitchFamily="18" charset="0"/>
              <a:ea typeface="Times New Roman" panose="02020603050405020304" pitchFamily="18" charset="0"/>
            </a:endParaRPr>
          </a:p>
          <a:p>
            <a:pPr marL="457200" marR="0"/>
            <a:r>
              <a:rPr lang="en-US" sz="1200" dirty="0">
                <a:effectLst/>
                <a:latin typeface="Arial" panose="020B0604020202020204" pitchFamily="34" charset="0"/>
                <a:ea typeface="Times New Roman" panose="02020603050405020304" pitchFamily="18" charset="0"/>
              </a:rPr>
              <a:t>Honoring individuals’ values and beliefs, art therapists work with people who are challenged with medical and mental health problems, as well as individuals seeking emotional, creative, and spiritual growth.”</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21D721-41D9-4230-ACA3-A2DD2C322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8911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other Art Therapy careers are Creative Arts Therapy and Art Psychotherapy. Creative Arts Therapy uses active engagement in the arts to address mental, emotional, developmental, and behavioral disorders. A few examples would be designing a postcard you’ll never send or painting your emotions.</a:t>
            </a:r>
          </a:p>
          <a:p>
            <a:r>
              <a:rPr lang="en-US" dirty="0"/>
              <a:t>Art Psychotherapy is a form of treatment that uses creative modalities including art making, drama, and movement to improve and enhance physical, mental, and emotional well-being.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21D721-41D9-4230-ACA3-A2DD2C322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036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Individuals use creative expression to produce various types of media, which helps them explore their innermost emotions and thoughts, reconcile conflicts, manage stress and anxiety, develop self-awareness, manage addiction and self-deprecating behaviors, and increase their sense of self-esteem.</a:t>
            </a:r>
          </a:p>
          <a:p>
            <a:endParaRPr lang="en-US" sz="1200" b="0" i="0" kern="1200" dirty="0">
              <a:solidFill>
                <a:schemeClr val="tx1"/>
              </a:solidFill>
              <a:effectLst/>
              <a:latin typeface="+mn-lt"/>
              <a:ea typeface="+mn-ea"/>
              <a:cs typeface="+mn-cs"/>
            </a:endParaRPr>
          </a:p>
          <a:p>
            <a:r>
              <a:rPr lang="en-US" dirty="0"/>
              <a:t>Perception, Personal Integration, Emotional Regulation, and Behavioral Modification are all Therapeutic Concepts of Art Therapy. Let’s do a quick review of what these concepts are.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21D721-41D9-4230-ACA3-A2DD2C322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343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have a different perception that anyone else. We may agree on the same perception but because we all see the world around us differently someone’s perception will always be their own! </a:t>
            </a:r>
          </a:p>
          <a:p>
            <a:r>
              <a:rPr lang="en-US" dirty="0"/>
              <a:t>Art Therapy explores someone’s understanding of what constitutes self-perception and global perception.  Once art is created, it stand on it’s own for interpretation. This makes the world a magical place!</a:t>
            </a:r>
          </a:p>
          <a:p>
            <a:endParaRPr lang="en-US" dirty="0"/>
          </a:p>
          <a:p>
            <a:r>
              <a:rPr lang="en-US" dirty="0"/>
              <a:t>What are your individual perceptions of this picture? This is an optical illusion! One person may see two face profiles facing each other while another may see a candlestick!</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21D721-41D9-4230-ACA3-A2DD2C322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932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E0E8E6-B6EB-498A-BC29-48D81AAAA5B6}" type="datetimeFigureOut">
              <a:rPr lang="en-US" smtClean="0"/>
              <a:t>9/16/20</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smtClean="0"/>
              <a:pPr/>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44482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2BBDB8-E0B6-4EAF-B6D5-382445743C6C}" type="datetimeFigureOut">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F84A04-2884-4CE3-9A55-0C64A0E3347B}" type="slidenum">
              <a:rPr lang="en-US" smtClean="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74373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2BBDB8-E0B6-4EAF-B6D5-382445743C6C}" type="datetimeFigureOut">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F84A04-2884-4CE3-9A55-0C64A0E3347B}" type="slidenum">
              <a:rPr lang="en-US" smtClean="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05396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9AB3A824-1A51-4B26-AD58-A6D8E14F6C04}" type="datetimeFigureOut">
              <a:rPr lang="en-US" smtClean="0"/>
              <a:t>9/16/20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r>
              <a:rPr lang="en-US" dirty="0"/>
              <a:t>
              </a:t>
            </a:r>
          </a:p>
        </p:txBody>
      </p:sp>
      <p:sp>
        <p:nvSpPr>
          <p:cNvPr id="6" name="Slide Number Placeholder 5"/>
          <p:cNvSpPr>
            <a:spLocks noGrp="1"/>
          </p:cNvSpPr>
          <p:nvPr>
            <p:ph type="sldNum" sz="quarter" idx="12"/>
          </p:nvPr>
        </p:nvSpPr>
        <p:spPr>
          <a:xfrm>
            <a:off x="8956900" y="5037663"/>
            <a:ext cx="551167" cy="279400"/>
          </a:xfrm>
        </p:spPr>
        <p:txBody>
          <a:bodyPr/>
          <a:lstStyle/>
          <a:p>
            <a:fld id="{6D22F896-40B5-4ADD-8801-0D06FADFA095}"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419564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16541975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9/16/20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9032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20E2CF-D74B-4B51-899A-DCEA821C90C7}" type="datetime1">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34120260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20E2CF-D74B-4B51-899A-DCEA821C90C7}" type="datetime1">
              <a:rPr lang="en-US" smtClean="0"/>
              <a:t>9/16/20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01CF334-2D5C-4859-84A6-CA7E6E43FAEB}"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19627"/>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9/16/20</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5159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9/16/20</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43137787"/>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20E2CF-D74B-4B51-899A-DCEA821C90C7}" type="datetime1">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5984033"/>
      </p:ext>
    </p:extLst>
  </p:cSld>
  <p:clrMapOvr>
    <a:masterClrMapping/>
  </p:clrMapOvr>
  <p:hf sldNum="0" hdr="0" ftr="0" dt="0"/>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2BBDB8-E0B6-4EAF-B6D5-382445743C6C}" type="datetimeFigureOut">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F84A04-2884-4CE3-9A55-0C64A0E3347B}" type="slidenum">
              <a:rPr lang="en-US" smtClean="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41875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9/16/20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34851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20E2CF-D74B-4B51-899A-DCEA821C90C7}" type="datetime1">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458510245"/>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980793"/>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1008605"/>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685510000"/>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5935969"/>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3549705"/>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1793054"/>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5696478"/>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E32ACF0-C7E7-4CC8-840E-A2809FB4BDF6}" type="datetimeFigureOut">
              <a:rPr lang="en-US" smtClean="0"/>
              <a:t>9/16/20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44771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45397E-FD2D-4D0A-B33C-2E5AEFAED143}" type="datetimeFigureOut">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49260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20E2CF-D74B-4B51-899A-DCEA821C90C7}" type="datetime1">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128740814"/>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996954866"/>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82762"/>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000" b="1">
                <a:solidFill>
                  <a:schemeClr val="accent2">
                    <a:lumMod val="7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1B805F-FF0F-4BAA-A3A3-E4F945D687F8}" type="datetimeFigureOut">
              <a:rPr lang="en-US" dirty="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315381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61F3A6-CC5D-4649-8527-DB0C21FDDFD9}" type="datetimeFigureOut">
              <a:rPr lang="en-US" dirty="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354121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b="1">
                <a:solidFill>
                  <a:schemeClr val="accent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lvl1pPr>
              <a:defRPr>
                <a:solidFill>
                  <a:schemeClr val="accent2">
                    <a:lumMod val="50000"/>
                  </a:schemeClr>
                </a:solidFill>
              </a:defRPr>
            </a:lvl1pPr>
          </a:lstStyle>
          <a:p>
            <a:fld id="{5B6F927C-B73E-4F9D-ADFE-F6E23BD7CEE8}" type="datetimeFigureOut">
              <a:rPr lang="en-US" dirty="0"/>
              <a:t>9/16/20</a:t>
            </a:fld>
            <a:endParaRPr lang="en-US" dirty="0"/>
          </a:p>
        </p:txBody>
      </p:sp>
      <p:sp>
        <p:nvSpPr>
          <p:cNvPr id="5" name="Footer Placeholder 4"/>
          <p:cNvSpPr>
            <a:spLocks noGrp="1"/>
          </p:cNvSpPr>
          <p:nvPr>
            <p:ph type="ftr" sz="quarter" idx="11"/>
          </p:nvPr>
        </p:nvSpPr>
        <p:spPr>
          <a:xfrm>
            <a:off x="2182708" y="6272784"/>
            <a:ext cx="6327648" cy="365125"/>
          </a:xfrm>
        </p:spPr>
        <p:txBody>
          <a:bodyPr/>
          <a:lstStyle>
            <a:lvl1pPr>
              <a:defRPr>
                <a:solidFill>
                  <a:schemeClr val="accent2">
                    <a:lumMod val="50000"/>
                  </a:schemeClr>
                </a:solidFill>
              </a:defRPr>
            </a:lvl1p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8747159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B1FFFF-984A-4EE5-9BF2-EC9310C878F1}" type="datetimeFigureOut">
              <a:rPr lang="en-US" dirty="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7499697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3271C1-B42E-4A60-A25F-0185B888604B}" type="datetimeFigureOut">
              <a:rPr lang="en-US" dirty="0"/>
              <a:t>9/16/20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3543734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416292-3725-4763-8973-4C59F0403D99}" type="datetimeFigureOut">
              <a:rPr lang="en-US" dirty="0"/>
              <a:t>9/16/20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197167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6996D1-8909-469F-911A-4C12C68BF5D9}" type="datetimeFigureOut">
              <a:rPr lang="en-US" dirty="0"/>
              <a:t>9/16/20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9421184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6A73BC-5D11-4675-B334-102E1E8C9B50}" type="datetimeFigureOut">
              <a:rPr lang="en-US" dirty="0"/>
              <a:t>9/16/20</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92686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2BBDB8-E0B6-4EAF-B6D5-382445743C6C}" type="datetimeFigureOut">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F84A04-2884-4CE3-9A55-0C64A0E3347B}" type="slidenum">
              <a:rPr lang="en-US" smtClean="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188675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2">
                    <a:lumMod val="75000"/>
                  </a:schemeClr>
                </a:solidFill>
              </a:defRPr>
            </a:lvl1pPr>
          </a:lstStyle>
          <a:p>
            <a:fld id="{27B8E45F-652B-4E89-8925-000B0AB8FD98}" type="datetimeFigureOut">
              <a:rPr lang="en-US" dirty="0"/>
              <a:t>9/16/20</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948601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0B5C51-60B3-48EF-AA78-DB950F30DBA2}" type="datetimeFigureOut">
              <a:rPr lang="en-US" dirty="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67302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5D676B-6E73-4E3B-A9B3-4966DB9B52A5}" type="datetimeFigureOut">
              <a:rPr lang="en-US" dirty="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76281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93307985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2BBDB8-E0B6-4EAF-B6D5-382445743C6C}" type="datetimeFigureOut">
              <a:rPr lang="en-US" smtClean="0"/>
              <a:t>9/16/20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9F84A04-2884-4CE3-9A55-0C64A0E3347B}" type="slidenum">
              <a:rPr lang="en-US" smtClean="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26254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F0C016-2580-485A-AC4B-4452BC379743}" type="datetimeFigureOut">
              <a:rPr lang="en-US" smtClean="0"/>
              <a:t>9/16/20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229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F0C8E6-7044-439E-9AE7-82A0C81AB0F0}" type="datetimeFigureOut">
              <a:rPr lang="en-US" smtClean="0"/>
              <a:t>9/16/20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85822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2BBDB8-E0B6-4EAF-B6D5-382445743C6C}" type="datetimeFigureOut">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F84A04-2884-4CE3-9A55-0C64A0E3347B}" type="slidenum">
              <a:rPr lang="en-US" smtClean="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90079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064520B5-A0C9-4D15-A71B-70A075D52D64}" type="datetimeFigureOut">
              <a:rPr lang="en-US" smtClean="0"/>
              <a:t>9/16/20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22133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5.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image" Target="../media/image10.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microsoft.com/office/2007/relationships/hdphoto" Target="../media/hdphoto1.wdp"/><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0E2BBDB8-E0B6-4EAF-B6D5-382445743C6C}" type="datetimeFigureOut">
              <a:rPr lang="en-US" smtClean="0"/>
              <a:t>9/16/20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09F84A04-2884-4CE3-9A55-0C64A0E3347B}" type="slidenum">
              <a:rPr lang="en-US" smtClean="0"/>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25709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0000">
              <a:schemeClr val="accent2">
                <a:lumMod val="7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D20E2CF-D74B-4B51-899A-DCEA821C90C7}" type="datetime1">
              <a:rPr lang="en-US" smtClean="0"/>
              <a:t>9/16/20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01CF334-2D5C-4859-84A6-CA7E6E43FAEB}" type="slidenum">
              <a:rPr lang="en-US" smtClean="0"/>
              <a:t>‹#›</a:t>
            </a:fld>
            <a:endParaRPr lang="en-US" dirty="0"/>
          </a:p>
        </p:txBody>
      </p:sp>
    </p:spTree>
    <p:extLst>
      <p:ext uri="{BB962C8B-B14F-4D97-AF65-F5344CB8AC3E}">
        <p14:creationId xmlns:p14="http://schemas.microsoft.com/office/powerpoint/2010/main" val="80753379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accent2">
                    <a:lumMod val="50000"/>
                  </a:schemeClr>
                </a:solidFill>
              </a:defRPr>
            </a:lvl1pPr>
          </a:lstStyle>
          <a:p>
            <a:fld id="{C4A3462A-2D5B-48AF-A3D4-EF8A90A50A80}" type="datetimeFigureOut">
              <a:rPr lang="en-US" dirty="0"/>
              <a:t>9/16/20</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accent2">
                    <a:lumMod val="50000"/>
                  </a:schemeClr>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2">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1254086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hf sldNum="0" hdr="0" ftr="0" dt="0"/>
  <p:txStyles>
    <p:titleStyle>
      <a:lvl1pPr algn="l" defTabSz="914400" rtl="0" eaLnBrk="1" latinLnBrk="0" hangingPunct="1">
        <a:lnSpc>
          <a:spcPct val="90000"/>
        </a:lnSpc>
        <a:spcBef>
          <a:spcPct val="0"/>
        </a:spcBef>
        <a:buNone/>
        <a:defRPr sz="4800" b="1" kern="1200" cap="none"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hyperlink" Target="https://creativecommons.org/licenses/by-nc-sa/3.0/"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thestillmind.wordpress.com/2013/06/17/embrace-your-creativity/" TargetMode="External"/><Relationship Id="rId5" Type="http://schemas.openxmlformats.org/officeDocument/2006/relationships/image" Target="../media/image25.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4.png"/><Relationship Id="rId5" Type="http://schemas.openxmlformats.org/officeDocument/2006/relationships/image" Target="../media/image26.jp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7.xml"/><Relationship Id="rId7" Type="http://schemas.openxmlformats.org/officeDocument/2006/relationships/hyperlink" Target="http://mstasdigiport.blogspot.com/2011/11/class-generated-anchor-chart.html"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7.jpg"/><Relationship Id="rId5" Type="http://schemas.openxmlformats.org/officeDocument/2006/relationships/image" Target="../media/image1.jpg"/><Relationship Id="rId4" Type="http://schemas.openxmlformats.org/officeDocument/2006/relationships/notesSlide" Target="../notesSlides/notesSlide12.xml"/><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hyperlink" Target="https://www.goodfreephotos.com/people/artist-doing-a-sketch-on-a-canvas.jpg.php"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8.jpg"/><Relationship Id="rId5" Type="http://schemas.openxmlformats.org/officeDocument/2006/relationships/image" Target="../media/image21.jpe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hyperlink" Target="https://creativecommons.org/licenses/by-nd/3.0/" TargetMode="External"/><Relationship Id="rId3" Type="http://schemas.openxmlformats.org/officeDocument/2006/relationships/slideLayout" Target="../slideLayouts/slideLayout7.xml"/><Relationship Id="rId7" Type="http://schemas.openxmlformats.org/officeDocument/2006/relationships/hyperlink" Target="https://alleideen.com/selber-machen/11/geburtstagsgeschenke-selber-machen.html"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9.jpeg"/><Relationship Id="rId5" Type="http://schemas.openxmlformats.org/officeDocument/2006/relationships/image" Target="../media/image1.jpg"/><Relationship Id="rId4" Type="http://schemas.openxmlformats.org/officeDocument/2006/relationships/notesSlide" Target="../notesSlides/notesSlide14.xml"/><Relationship Id="rId9"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0.jpeg"/><Relationship Id="rId5" Type="http://schemas.openxmlformats.org/officeDocument/2006/relationships/image" Target="../media/image1.jp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7.xml"/><Relationship Id="rId7" Type="http://schemas.openxmlformats.org/officeDocument/2006/relationships/hyperlink" Target="https://www.flickr.com/photos/42dreams/2044516378"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1.jpg"/><Relationship Id="rId5" Type="http://schemas.openxmlformats.org/officeDocument/2006/relationships/image" Target="../media/image21.jpeg"/><Relationship Id="rId4" Type="http://schemas.openxmlformats.org/officeDocument/2006/relationships/notesSlide" Target="../notesSlides/notesSlide16.xml"/><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slideLayout" Target="../slideLayouts/slideLayout7.xml"/><Relationship Id="rId7" Type="http://schemas.openxmlformats.org/officeDocument/2006/relationships/hyperlink" Target="https://openbooksopendoors.com/celebrating-literacy/"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2.jpeg"/><Relationship Id="rId5" Type="http://schemas.openxmlformats.org/officeDocument/2006/relationships/image" Target="../media/image1.jpg"/><Relationship Id="rId4" Type="http://schemas.openxmlformats.org/officeDocument/2006/relationships/notesSlide" Target="../notesSlides/notesSlide17.xml"/><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hyperlink" Target="https://creativecommons.org/licenses/by-nd/3.0/"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theconversation.com/empathy-on-the-street-how-understanding-between-police-and-communities-makes-us-safer-40041" TargetMode="External"/><Relationship Id="rId5" Type="http://schemas.openxmlformats.org/officeDocument/2006/relationships/image" Target="../media/image33.jp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hyperlink" Target="https://creativecommons.org/licenses/by/3.0/"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mikimotoangel.blogspot.com/2011/04/tag-10-things-i-love.html" TargetMode="External"/><Relationship Id="rId5" Type="http://schemas.openxmlformats.org/officeDocument/2006/relationships/image" Target="../media/image15.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hyperlink" Target="https://creativecommons.org/licenses/by-sa/3.0/"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wikivisually.com/wiki/Silverton_Hospital" TargetMode="External"/><Relationship Id="rId5" Type="http://schemas.openxmlformats.org/officeDocument/2006/relationships/image" Target="../media/image34.JP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hyperlink" Target="https://creativecommons.org/licenses/by-sa/3.0/" TargetMode="Externa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teamcaffeine.wikidot.com/e-commerce" TargetMode="External"/><Relationship Id="rId5" Type="http://schemas.openxmlformats.org/officeDocument/2006/relationships/image" Target="../media/image35.jp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hyperlink" Target="https://creativecommons.org/licenses/by/3.0/" TargetMode="External"/><Relationship Id="rId3" Type="http://schemas.openxmlformats.org/officeDocument/2006/relationships/slideLayout" Target="../slideLayouts/slideLayout7.xml"/><Relationship Id="rId7" Type="http://schemas.openxmlformats.org/officeDocument/2006/relationships/hyperlink" Target="http://blogs.salford.ac.uk/business-school/business-internships-10-reasons-to-offer-student-work-placements/" TargetMode="External"/><Relationship Id="rId12" Type="http://schemas.microsoft.com/office/2007/relationships/diagramDrawing" Target="../diagrams/drawing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6.jpeg"/><Relationship Id="rId11" Type="http://schemas.openxmlformats.org/officeDocument/2006/relationships/diagramColors" Target="../diagrams/colors1.xml"/><Relationship Id="rId5" Type="http://schemas.openxmlformats.org/officeDocument/2006/relationships/image" Target="../media/image1.jpg"/><Relationship Id="rId10" Type="http://schemas.openxmlformats.org/officeDocument/2006/relationships/diagramQuickStyle" Target="../diagrams/quickStyle1.xml"/><Relationship Id="rId4" Type="http://schemas.openxmlformats.org/officeDocument/2006/relationships/notesSlide" Target="../notesSlides/notesSlide21.xml"/><Relationship Id="rId9" Type="http://schemas.openxmlformats.org/officeDocument/2006/relationships/diagramLayout" Target="../diagrams/layout1.xml"/><Relationship Id="rId14"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hyperlink" Target="https://creativecommons.org/licenses/by-nc-nd/3.0/" TargetMode="Externa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s://oregonpeernetwork.net/" TargetMode="External"/><Relationship Id="rId5" Type="http://schemas.openxmlformats.org/officeDocument/2006/relationships/image" Target="../media/image37.jp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hyperlink" Target="https://creativecommons.org/licenses/by-sa/3.0/" TargetMode="Externa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s://en.wikipedia.org/wiki/Art_therapy" TargetMode="External"/><Relationship Id="rId5" Type="http://schemas.openxmlformats.org/officeDocument/2006/relationships/image" Target="../media/image38.jp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ideo" Target="https://www.youtube.com/embed/rn0n_3mqiWA?feature=oembed" TargetMode="Externa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8" Type="http://schemas.openxmlformats.org/officeDocument/2006/relationships/hyperlink" Target="http://kidocs.org/2015/04/all-about-that-medstar-base/" TargetMode="External"/><Relationship Id="rId3" Type="http://schemas.openxmlformats.org/officeDocument/2006/relationships/slideLayout" Target="../slideLayouts/slideLayout43.xml"/><Relationship Id="rId7" Type="http://schemas.openxmlformats.org/officeDocument/2006/relationships/hyperlink" Target="https://docs.google.com/forms/d/e/1FAIpQLSfon72xhPX10PnyMmqHf7YVsCEKBlElM_CfXxakT_PXmMp9nA/viewform?usp=sf_link" TargetMode="Externa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capreform.eu/eurobarometer-food-security-survey/" TargetMode="External"/><Relationship Id="rId11" Type="http://schemas.openxmlformats.org/officeDocument/2006/relationships/image" Target="../media/image14.png"/><Relationship Id="rId5" Type="http://schemas.openxmlformats.org/officeDocument/2006/relationships/image" Target="../media/image40.jpg"/><Relationship Id="rId10" Type="http://schemas.openxmlformats.org/officeDocument/2006/relationships/hyperlink" Target="https://creativecommons.org/licenses/by-sa/3.0/" TargetMode="External"/><Relationship Id="rId4" Type="http://schemas.openxmlformats.org/officeDocument/2006/relationships/notesSlide" Target="../notesSlides/notesSlide25.xml"/><Relationship Id="rId9" Type="http://schemas.openxmlformats.org/officeDocument/2006/relationships/hyperlink" Target="https://creativecommons.org/licenses/by-nc-sa/3.0/"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mailto:carmenb@samhealth.org" TargetMode="External"/><Relationship Id="rId3" Type="http://schemas.openxmlformats.org/officeDocument/2006/relationships/slideLayout" Target="../slideLayouts/slideLayout31.xml"/><Relationship Id="rId7" Type="http://schemas.openxmlformats.org/officeDocument/2006/relationships/hyperlink" Target="mailto:pgutierrez@samhealth.org" TargetMode="Externa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mailto:Jlabahn@samhealth.org" TargetMode="External"/><Relationship Id="rId5" Type="http://schemas.openxmlformats.org/officeDocument/2006/relationships/hyperlink" Target="mailto:shdougherty@samhealth.org" TargetMode="External"/><Relationship Id="rId10" Type="http://schemas.openxmlformats.org/officeDocument/2006/relationships/image" Target="../media/image14.png"/><Relationship Id="rId4" Type="http://schemas.openxmlformats.org/officeDocument/2006/relationships/notesSlide" Target="../notesSlides/notesSlide26.xml"/><Relationship Id="rId9" Type="http://schemas.openxmlformats.org/officeDocument/2006/relationships/hyperlink" Target="http://www.opahec.org/"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viacharacter.org/character-strengths" TargetMode="External"/><Relationship Id="rId7" Type="http://schemas.openxmlformats.org/officeDocument/2006/relationships/hyperlink" Target="https://japanesegarden.org/history/" TargetMode="External"/><Relationship Id="rId2" Type="http://schemas.openxmlformats.org/officeDocument/2006/relationships/image" Target="../media/image41.jpg"/><Relationship Id="rId1" Type="http://schemas.openxmlformats.org/officeDocument/2006/relationships/slideLayout" Target="../slideLayouts/slideLayout7.xml"/><Relationship Id="rId6" Type="http://schemas.openxmlformats.org/officeDocument/2006/relationships/hyperlink" Target="https://www.vocabulary.com/dictionary/humanity" TargetMode="External"/><Relationship Id="rId5" Type="http://schemas.openxmlformats.org/officeDocument/2006/relationships/hyperlink" Target="https://ethics.blog/virtues-courage/" TargetMode="External"/><Relationship Id="rId4" Type="http://schemas.openxmlformats.org/officeDocument/2006/relationships/hyperlink" Target="https://www.diffen.com/difference/Knowledge_vs_Wisd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pxhere.com/en/photo/1145649" TargetMode="External"/><Relationship Id="rId5" Type="http://schemas.openxmlformats.org/officeDocument/2006/relationships/image" Target="../media/image16.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video" Target="https://www.youtube.com/embed/2ZX7KojibKg?feature=oembed" TargetMode="External"/><Relationship Id="rId6" Type="http://schemas.openxmlformats.org/officeDocument/2006/relationships/image" Target="../media/image14.png"/><Relationship Id="rId5" Type="http://schemas.openxmlformats.org/officeDocument/2006/relationships/image" Target="../media/image17.jpe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hyperlink" Target="http://annsodesign.deviantart.com/art/CREATIVITY-159650048" TargetMode="External"/><Relationship Id="rId3" Type="http://schemas.openxmlformats.org/officeDocument/2006/relationships/slideLayout" Target="../slideLayouts/slideLayout7.xml"/><Relationship Id="rId7" Type="http://schemas.openxmlformats.org/officeDocument/2006/relationships/hyperlink" Target="https://www.theartist.me/art/what-is-art/"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8.jpg"/><Relationship Id="rId11" Type="http://schemas.openxmlformats.org/officeDocument/2006/relationships/image" Target="../media/image14.png"/><Relationship Id="rId5" Type="http://schemas.openxmlformats.org/officeDocument/2006/relationships/image" Target="../media/image1.jpg"/><Relationship Id="rId10" Type="http://schemas.openxmlformats.org/officeDocument/2006/relationships/hyperlink" Target="https://creativecommons.org/licenses/by-nc/3.0/" TargetMode="External"/><Relationship Id="rId4" Type="http://schemas.openxmlformats.org/officeDocument/2006/relationships/notesSlide" Target="../notesSlides/notesSlide4.xml"/><Relationship Id="rId9" Type="http://schemas.openxmlformats.org/officeDocument/2006/relationships/hyperlink" Target="https://creativecommons.org/licenses/by/3.0/"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hyperlink" Target="https://creativecommons.org/licenses/by/3.0/"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mynextmove.org/profile/summary/25-2011.00" TargetMode="External"/><Relationship Id="rId5" Type="http://schemas.openxmlformats.org/officeDocument/2006/relationships/image" Target="../media/image19.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slideLayout" Target="../slideLayouts/slideLayout7.xml"/><Relationship Id="rId7" Type="http://schemas.openxmlformats.org/officeDocument/2006/relationships/hyperlink" Target="http://posetwo.com/classes.php"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0.jpg"/><Relationship Id="rId5" Type="http://schemas.openxmlformats.org/officeDocument/2006/relationships/image" Target="../media/image1.jpg"/><Relationship Id="rId4" Type="http://schemas.openxmlformats.org/officeDocument/2006/relationships/notesSlide" Target="../notesSlides/notesSlide6.xm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7.xml"/><Relationship Id="rId7" Type="http://schemas.openxmlformats.org/officeDocument/2006/relationships/hyperlink" Target="http://annsodesign.deviantart.com/art/CREATIVITY-159650048"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notesSlide" Target="../notesSlides/notesSlide7.xml"/><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hyperlink" Target="https://creativecommons.org/licenses/by-sa/3.0/"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immersive-technology-healthcare.hcs-pharma.com/2019/01/14/digital-therapy-for-depression-to-be-developed-through-pharma-collaboration/" TargetMode="External"/><Relationship Id="rId5" Type="http://schemas.openxmlformats.org/officeDocument/2006/relationships/image" Target="../media/image23.jp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79E1FA4-890B-4B99-B1AD-AA4B78666B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BEE58B7-C53C-4E7B-A78E-2C44E3E05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BA9BB173-3DA8-4848-B054-2C3884D6E2E4}"/>
              </a:ext>
            </a:extLst>
          </p:cNvPr>
          <p:cNvSpPr>
            <a:spLocks noGrp="1"/>
          </p:cNvSpPr>
          <p:nvPr>
            <p:ph type="ctrTitle"/>
          </p:nvPr>
        </p:nvSpPr>
        <p:spPr>
          <a:xfrm>
            <a:off x="1776424" y="4460798"/>
            <a:ext cx="8637073" cy="558063"/>
          </a:xfrm>
        </p:spPr>
        <p:txBody>
          <a:bodyPr vert="horz" lIns="91440" tIns="45720" rIns="91440" bIns="45720" rtlCol="0">
            <a:normAutofit/>
          </a:bodyPr>
          <a:lstStyle/>
          <a:p>
            <a:r>
              <a:rPr lang="en-US" sz="3300" b="1" dirty="0">
                <a:latin typeface="Arial" panose="020B0604020202020204" pitchFamily="34" charset="0"/>
                <a:cs typeface="Arial" panose="020B0604020202020204" pitchFamily="34" charset="0"/>
              </a:rPr>
              <a:t>CAREERS IN ART THERAPY</a:t>
            </a:r>
          </a:p>
        </p:txBody>
      </p:sp>
      <p:sp>
        <p:nvSpPr>
          <p:cNvPr id="4" name="Subtitle 3">
            <a:extLst>
              <a:ext uri="{FF2B5EF4-FFF2-40B4-BE49-F238E27FC236}">
                <a16:creationId xmlns:a16="http://schemas.microsoft.com/office/drawing/2014/main" id="{9F9072E7-4230-4124-84AB-F67CE5480B55}"/>
              </a:ext>
            </a:extLst>
          </p:cNvPr>
          <p:cNvSpPr>
            <a:spLocks noGrp="1"/>
          </p:cNvSpPr>
          <p:nvPr>
            <p:ph type="subTitle" idx="1"/>
          </p:nvPr>
        </p:nvSpPr>
        <p:spPr>
          <a:xfrm>
            <a:off x="1776425" y="5029495"/>
            <a:ext cx="8637072" cy="429072"/>
          </a:xfrm>
        </p:spPr>
        <p:txBody>
          <a:bodyPr>
            <a:normAutofit/>
          </a:bodyPr>
          <a:lstStyle/>
          <a:p>
            <a:pPr>
              <a:lnSpc>
                <a:spcPct val="110000"/>
              </a:lnSpc>
            </a:pPr>
            <a:r>
              <a:rPr lang="en-US" sz="1500"/>
              <a:t>By Julia labahn</a:t>
            </a:r>
          </a:p>
        </p:txBody>
      </p:sp>
      <p:grpSp>
        <p:nvGrpSpPr>
          <p:cNvPr id="17" name="Group 16">
            <a:extLst>
              <a:ext uri="{FF2B5EF4-FFF2-40B4-BE49-F238E27FC236}">
                <a16:creationId xmlns:a16="http://schemas.microsoft.com/office/drawing/2014/main" id="{B4BA1F0E-270C-4AB7-809E-DBD5AB8966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64906" y="323838"/>
            <a:ext cx="8661501" cy="3652791"/>
            <a:chOff x="7773058" y="600024"/>
            <a:chExt cx="3630912" cy="5222486"/>
          </a:xfrm>
        </p:grpSpPr>
        <p:sp>
          <p:nvSpPr>
            <p:cNvPr id="18" name="Rectangle 17">
              <a:extLst>
                <a:ext uri="{FF2B5EF4-FFF2-40B4-BE49-F238E27FC236}">
                  <a16:creationId xmlns:a16="http://schemas.microsoft.com/office/drawing/2014/main" id="{F753DA19-3231-4BF9-80B9-6200D2367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3058" y="600024"/>
              <a:ext cx="3630912" cy="522248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41F8506-51A0-4CD0-889F-826E9E678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04482" y="1062693"/>
              <a:ext cx="3367301" cy="4292341"/>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29BCA0E2-0826-4688-8066-477F24371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44322" y="822145"/>
            <a:ext cx="7702878" cy="2662923"/>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items on a table&#10;&#10;Description automatically generated">
            <a:extLst>
              <a:ext uri="{FF2B5EF4-FFF2-40B4-BE49-F238E27FC236}">
                <a16:creationId xmlns:a16="http://schemas.microsoft.com/office/drawing/2014/main" id="{8DF9EFE2-EB4C-487A-88D6-FF0925FC9772}"/>
              </a:ext>
            </a:extLst>
          </p:cNvPr>
          <p:cNvPicPr>
            <a:picLocks noChangeAspect="1"/>
          </p:cNvPicPr>
          <p:nvPr/>
        </p:nvPicPr>
        <p:blipFill rotWithShape="1">
          <a:blip r:embed="rId5"/>
          <a:srcRect l="5905" r="23827" b="-1"/>
          <a:stretch/>
        </p:blipFill>
        <p:spPr>
          <a:xfrm rot="21600000">
            <a:off x="2957567" y="963739"/>
            <a:ext cx="2501732" cy="2369223"/>
          </a:xfrm>
          <a:prstGeom prst="rect">
            <a:avLst/>
          </a:prstGeom>
        </p:spPr>
      </p:pic>
      <p:pic>
        <p:nvPicPr>
          <p:cNvPr id="6" name="Picture 1" descr="PACIFIC_AHEC_-SLCH-CMYK">
            <a:extLst>
              <a:ext uri="{FF2B5EF4-FFF2-40B4-BE49-F238E27FC236}">
                <a16:creationId xmlns:a16="http://schemas.microsoft.com/office/drawing/2014/main" id="{0424F1A7-F1A3-45D1-96EA-316EBA57444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172121" y="1720859"/>
            <a:ext cx="3599926" cy="8549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Connector 22">
            <a:extLst>
              <a:ext uri="{FF2B5EF4-FFF2-40B4-BE49-F238E27FC236}">
                <a16:creationId xmlns:a16="http://schemas.microsoft.com/office/drawing/2014/main" id="{4C3F4B1E-3EAB-415B-825A-464AAF1D75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5027185"/>
            <a:ext cx="86430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5" name="Picture 24">
            <a:extLst>
              <a:ext uri="{FF2B5EF4-FFF2-40B4-BE49-F238E27FC236}">
                <a16:creationId xmlns:a16="http://schemas.microsoft.com/office/drawing/2014/main" id="{6B708961-E777-4956-A983-78A4F532F4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7" name="Straight Connector 26">
            <a:extLst>
              <a:ext uri="{FF2B5EF4-FFF2-40B4-BE49-F238E27FC236}">
                <a16:creationId xmlns:a16="http://schemas.microsoft.com/office/drawing/2014/main" id="{59D3B50E-372C-47D8-BC90-104318AD8B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15CAA40C-7F32-407C-B6F2-527DD89D569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21802853"/>
      </p:ext>
    </p:extLst>
  </p:cSld>
  <p:clrMapOvr>
    <a:masterClrMapping/>
  </p:clrMapOvr>
  <mc:AlternateContent xmlns:mc="http://schemas.openxmlformats.org/markup-compatibility/2006" xmlns:p14="http://schemas.microsoft.com/office/powerpoint/2010/main">
    <mc:Choice Requires="p14">
      <p:transition spd="slow" p14:dur="2000" advTm="4559"/>
    </mc:Choice>
    <mc:Fallback xmlns="">
      <p:transition spd="slow" advTm="4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9830DBA-A321-45A6-88A9-882DBF7D2BAD}"/>
              </a:ext>
            </a:extLst>
          </p:cNvPr>
          <p:cNvSpPr txBox="1"/>
          <p:nvPr/>
        </p:nvSpPr>
        <p:spPr>
          <a:xfrm>
            <a:off x="5803786" y="1322377"/>
            <a:ext cx="5470358" cy="3816429"/>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We all have a different perception that anyone else. We may agree on the same perception but because we all see the world around us differently someone’s perception will always be their own!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Impact" panose="020B0806030902050204"/>
              <a:ea typeface="+mn-ea"/>
              <a:cs typeface="+mn-cs"/>
            </a:endParaRPr>
          </a:p>
        </p:txBody>
      </p:sp>
      <p:pic>
        <p:nvPicPr>
          <p:cNvPr id="16" name="Picture 15" descr="A picture containing shirt, light&#10;&#10;Description automatically generated">
            <a:extLst>
              <a:ext uri="{FF2B5EF4-FFF2-40B4-BE49-F238E27FC236}">
                <a16:creationId xmlns:a16="http://schemas.microsoft.com/office/drawing/2014/main" id="{0ED3EDCD-1E8D-4992-8776-939130F8AF94}"/>
              </a:ext>
            </a:extLst>
          </p:cNvPr>
          <p:cNvPicPr>
            <a:picLocks noChangeAspect="1"/>
          </p:cNvPicPr>
          <p:nvPr/>
        </p:nvPicPr>
        <p:blipFill>
          <a:blip r:embed="rId5"/>
          <a:stretch>
            <a:fillRect/>
          </a:stretch>
        </p:blipFill>
        <p:spPr>
          <a:xfrm>
            <a:off x="497305" y="376316"/>
            <a:ext cx="4702698" cy="5708553"/>
          </a:xfrm>
          <a:prstGeom prst="rect">
            <a:avLst/>
          </a:prstGeom>
        </p:spPr>
      </p:pic>
      <p:pic>
        <p:nvPicPr>
          <p:cNvPr id="2" name="Audio 1">
            <a:hlinkClick r:id="" action="ppaction://media"/>
            <a:extLst>
              <a:ext uri="{FF2B5EF4-FFF2-40B4-BE49-F238E27FC236}">
                <a16:creationId xmlns:a16="http://schemas.microsoft.com/office/drawing/2014/main" id="{4309752E-352B-4735-9089-E6B89E7CD3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45638728"/>
      </p:ext>
    </p:extLst>
  </p:cSld>
  <p:clrMapOvr>
    <a:masterClrMapping/>
  </p:clrMapOvr>
  <mc:AlternateContent xmlns:mc="http://schemas.openxmlformats.org/markup-compatibility/2006" xmlns:p14="http://schemas.microsoft.com/office/powerpoint/2010/main">
    <mc:Choice Requires="p14">
      <p:transition spd="slow" p14:dur="2000" advTm="44710"/>
    </mc:Choice>
    <mc:Fallback xmlns="">
      <p:transition spd="slow" advTm="44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 name="Picture 3" descr="A picture containing food, table, colorful, standing&#10;&#10;Description automatically generated">
            <a:extLst>
              <a:ext uri="{FF2B5EF4-FFF2-40B4-BE49-F238E27FC236}">
                <a16:creationId xmlns:a16="http://schemas.microsoft.com/office/drawing/2014/main" id="{9E8D93B5-26CB-49F6-994D-25BCC6020F05}"/>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8429" b="1572"/>
          <a:stretch/>
        </p:blipFill>
        <p:spPr>
          <a:xfrm>
            <a:off x="20" y="10"/>
            <a:ext cx="12191980" cy="6857990"/>
          </a:xfrm>
          <a:prstGeom prst="rect">
            <a:avLst/>
          </a:prstGeom>
        </p:spPr>
      </p:pic>
      <p:sp>
        <p:nvSpPr>
          <p:cNvPr id="5" name="TextBox 4">
            <a:extLst>
              <a:ext uri="{FF2B5EF4-FFF2-40B4-BE49-F238E27FC236}">
                <a16:creationId xmlns:a16="http://schemas.microsoft.com/office/drawing/2014/main" id="{E3E69211-37D2-431E-96CD-75238ABBAD25}"/>
              </a:ext>
            </a:extLst>
          </p:cNvPr>
          <p:cNvSpPr txBox="1"/>
          <p:nvPr/>
        </p:nvSpPr>
        <p:spPr>
          <a:xfrm>
            <a:off x="9607638" y="6657945"/>
            <a:ext cx="2584362" cy="200055"/>
          </a:xfrm>
          <a:prstGeom prst="rect">
            <a:avLst/>
          </a:prstGeom>
          <a:solidFill>
            <a:srgbClr val="000000"/>
          </a:solidFill>
        </p:spPr>
        <p:txBody>
          <a:bodyPr wrap="none" rtlCol="0">
            <a:spAutoFit/>
          </a:bodyPr>
          <a:lstStyle/>
          <a:p>
            <a:pPr marL="0" marR="0" lvl="0" indent="0" algn="r" defTabSz="457200" rtl="0" eaLnBrk="1" fontAlgn="auto" latinLnBrk="0" hangingPunct="1">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hlinkClick r:id="rId6" tooltip="https://thestillmind.wordpress.com/2013/06/17/embrace-your-creativity/">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rPr>
              <a:t> by Unknown Author is licensed under </a:t>
            </a:r>
            <a:r>
              <a:rPr kumimoji="0" lang="en-US" sz="700" b="0" i="0" u="none" strike="noStrike" kern="1200" cap="none" spc="0" normalizeH="0" baseline="0" noProof="0">
                <a:ln>
                  <a:noFill/>
                </a:ln>
                <a:solidFill>
                  <a:srgbClr val="FFFFFF"/>
                </a:solidFill>
                <a:effectLst/>
                <a:uLnTx/>
                <a:uFillTx/>
                <a:hlinkClick r:id="rId7" tooltip="https://creativecommons.org/licenses/by-nc-sa/3.0/">
                  <a:extLst>
                    <a:ext uri="{A12FA001-AC4F-418D-AE19-62706E023703}">
                      <ahyp:hlinkClr xmlns:ahyp="http://schemas.microsoft.com/office/drawing/2018/hyperlinkcolor" val="tx"/>
                    </a:ext>
                  </a:extLst>
                </a:hlinkClick>
              </a:rPr>
              <a:t>CC BY-SA-NC</a:t>
            </a:r>
            <a:endParaRPr kumimoji="0" lang="en-US" sz="700" b="0" i="0" u="none" strike="noStrike" kern="1200" cap="none" spc="0" normalizeH="0" baseline="0" noProof="0">
              <a:ln>
                <a:noFill/>
              </a:ln>
              <a:solidFill>
                <a:srgbClr val="FFFFFF"/>
              </a:solidFill>
              <a:effectLst/>
              <a:uLnTx/>
              <a:uFillTx/>
            </a:endParaRPr>
          </a:p>
        </p:txBody>
      </p:sp>
      <p:pic>
        <p:nvPicPr>
          <p:cNvPr id="2" name="Audio 1">
            <a:hlinkClick r:id="" action="ppaction://media"/>
            <a:extLst>
              <a:ext uri="{FF2B5EF4-FFF2-40B4-BE49-F238E27FC236}">
                <a16:creationId xmlns:a16="http://schemas.microsoft.com/office/drawing/2014/main" id="{5A0A6A55-B4E9-44B1-99A8-7CE2E393DF1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85410516"/>
      </p:ext>
    </p:extLst>
  </p:cSld>
  <p:clrMapOvr>
    <a:masterClrMapping/>
  </p:clrMapOvr>
  <mc:AlternateContent xmlns:mc="http://schemas.openxmlformats.org/markup-compatibility/2006" xmlns:p14="http://schemas.microsoft.com/office/powerpoint/2010/main">
    <mc:Choice Requires="p14">
      <p:transition spd="slow" p14:dur="2000" advTm="17583"/>
    </mc:Choice>
    <mc:Fallback xmlns="">
      <p:transition spd="slow" advTm="17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F22A285-FC51-4F06-BE45-B891FB2FB4BF}"/>
              </a:ext>
            </a:extLst>
          </p:cNvPr>
          <p:cNvSpPr txBox="1"/>
          <p:nvPr/>
        </p:nvSpPr>
        <p:spPr>
          <a:xfrm>
            <a:off x="691547" y="4121835"/>
            <a:ext cx="10805790" cy="139270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all" spc="0" normalizeH="0" baseline="0" noProof="0" dirty="0">
                <a:ln>
                  <a:noFill/>
                </a:ln>
                <a:effectLst/>
                <a:uLnTx/>
                <a:uFillTx/>
                <a:latin typeface="Arial" panose="020B0604020202020204" pitchFamily="34" charset="0"/>
                <a:cs typeface="Arial" panose="020B0604020202020204" pitchFamily="34" charset="0"/>
              </a:rPr>
              <a:t>Emotional Regulation</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all" spc="0" normalizeH="0" baseline="0" noProof="0" dirty="0">
                <a:ln>
                  <a:noFill/>
                </a:ln>
                <a:effectLst/>
                <a:uLnTx/>
                <a:uFillTx/>
                <a:latin typeface="Arial" panose="020B0604020202020204" pitchFamily="34" charset="0"/>
                <a:cs typeface="Arial" panose="020B0604020202020204" pitchFamily="34" charset="0"/>
              </a:rPr>
              <a:t>Chanel expression through being creative</a:t>
            </a:r>
          </a:p>
        </p:txBody>
      </p:sp>
      <p:pic>
        <p:nvPicPr>
          <p:cNvPr id="7" name="Picture 6" descr="A close up of a logo&#10;&#10;Description automatically generated">
            <a:extLst>
              <a:ext uri="{FF2B5EF4-FFF2-40B4-BE49-F238E27FC236}">
                <a16:creationId xmlns:a16="http://schemas.microsoft.com/office/drawing/2014/main" id="{E88CE354-4AE3-4242-B0DC-1B58A57CA0CC}"/>
              </a:ext>
            </a:extLst>
          </p:cNvPr>
          <p:cNvPicPr>
            <a:picLocks noChangeAspect="1"/>
          </p:cNvPicPr>
          <p:nvPr/>
        </p:nvPicPr>
        <p:blipFill rotWithShape="1">
          <a:blip r:embed="rId5"/>
          <a:srcRect t="12003" r="1" b="25928"/>
          <a:stretch/>
        </p:blipFill>
        <p:spPr>
          <a:xfrm>
            <a:off x="691547" y="691546"/>
            <a:ext cx="10805789" cy="2874505"/>
          </a:xfrm>
          <a:prstGeom prst="rect">
            <a:avLst/>
          </a:prstGeom>
        </p:spPr>
      </p:pic>
      <p:pic>
        <p:nvPicPr>
          <p:cNvPr id="2" name="Audio 1">
            <a:hlinkClick r:id="" action="ppaction://media"/>
            <a:extLst>
              <a:ext uri="{FF2B5EF4-FFF2-40B4-BE49-F238E27FC236}">
                <a16:creationId xmlns:a16="http://schemas.microsoft.com/office/drawing/2014/main" id="{477A1F8E-4459-4F21-99DC-39926BD20C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09888812"/>
      </p:ext>
    </p:extLst>
  </p:cSld>
  <p:clrMapOvr>
    <a:masterClrMapping/>
  </p:clrMapOvr>
  <mc:AlternateContent xmlns:mc="http://schemas.openxmlformats.org/markup-compatibility/2006" xmlns:p14="http://schemas.microsoft.com/office/powerpoint/2010/main">
    <mc:Choice Requires="p14">
      <p:transition spd="slow" p14:dur="2000" advTm="15335"/>
    </mc:Choice>
    <mc:Fallback xmlns="">
      <p:transition spd="slow" advTm="15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9" name="Rectangle 18">
            <a:extLst>
              <a:ext uri="{FF2B5EF4-FFF2-40B4-BE49-F238E27FC236}">
                <a16:creationId xmlns:a16="http://schemas.microsoft.com/office/drawing/2014/main" id="{EC17D08F-2133-44A9-B28C-CB29928FA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CC36881-E309-4C41-8B5B-203AADC15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extBox 1">
            <a:extLst>
              <a:ext uri="{FF2B5EF4-FFF2-40B4-BE49-F238E27FC236}">
                <a16:creationId xmlns:a16="http://schemas.microsoft.com/office/drawing/2014/main" id="{1A985B38-D0D6-4095-92B6-D09E83349753}"/>
              </a:ext>
            </a:extLst>
          </p:cNvPr>
          <p:cNvSpPr txBox="1"/>
          <p:nvPr/>
        </p:nvSpPr>
        <p:spPr>
          <a:xfrm>
            <a:off x="659301" y="1474969"/>
            <a:ext cx="2823919" cy="1868760"/>
          </a:xfrm>
          <a:prstGeom prst="rect">
            <a:avLst/>
          </a:prstGeom>
        </p:spPr>
        <p:txBody>
          <a:bodyPr vert="horz" lIns="91440" tIns="45720" rIns="91440" bIns="0" rtlCol="0" anchor="b">
            <a:normAutofit/>
          </a:bodyPr>
          <a:lstStyle/>
          <a:p>
            <a:pPr marL="0" marR="0" lvl="0" indent="0" defTabSz="914400" fontAlgn="auto">
              <a:lnSpc>
                <a:spcPct val="90000"/>
              </a:lnSpc>
              <a:spcBef>
                <a:spcPct val="0"/>
              </a:spcBef>
              <a:spcAft>
                <a:spcPts val="600"/>
              </a:spcAft>
              <a:buClrTx/>
              <a:buSzTx/>
              <a:tabLst/>
              <a:defRPr/>
            </a:pPr>
            <a:r>
              <a:rPr kumimoji="0" lang="en-US" sz="2500" b="1" u="none" strike="noStrike" cap="all" spc="0" normalizeH="0" baseline="0" noProof="0" dirty="0">
                <a:ln>
                  <a:noFill/>
                </a:ln>
                <a:uLnTx/>
                <a:uFillTx/>
                <a:latin typeface="Arial" panose="020B0604020202020204" pitchFamily="34" charset="0"/>
                <a:ea typeface="+mj-ea"/>
                <a:cs typeface="Arial" panose="020B0604020202020204" pitchFamily="34" charset="0"/>
              </a:rPr>
              <a:t>Behavioral Modification</a:t>
            </a:r>
          </a:p>
          <a:p>
            <a:pPr marL="0" marR="0" lvl="0" indent="0" defTabSz="914400" fontAlgn="auto">
              <a:lnSpc>
                <a:spcPct val="90000"/>
              </a:lnSpc>
              <a:spcBef>
                <a:spcPct val="0"/>
              </a:spcBef>
              <a:spcAft>
                <a:spcPts val="600"/>
              </a:spcAft>
              <a:buClrTx/>
              <a:buSzTx/>
              <a:tabLst/>
              <a:defRPr/>
            </a:pPr>
            <a:r>
              <a:rPr kumimoji="0" lang="en-US" sz="2500" b="1" u="none" strike="noStrike" cap="all" spc="0" normalizeH="0" baseline="0" noProof="0" dirty="0">
                <a:ln>
                  <a:noFill/>
                </a:ln>
                <a:uLnTx/>
                <a:uFillTx/>
                <a:latin typeface="Arial" panose="020B0604020202020204" pitchFamily="34" charset="0"/>
                <a:ea typeface="+mj-ea"/>
                <a:cs typeface="Arial" panose="020B0604020202020204" pitchFamily="34" charset="0"/>
              </a:rPr>
              <a:t>- Helps you manage your behaviors</a:t>
            </a:r>
          </a:p>
        </p:txBody>
      </p:sp>
      <p:cxnSp>
        <p:nvCxnSpPr>
          <p:cNvPr id="23" name="Straight Connector 22">
            <a:extLst>
              <a:ext uri="{FF2B5EF4-FFF2-40B4-BE49-F238E27FC236}">
                <a16:creationId xmlns:a16="http://schemas.microsoft.com/office/drawing/2014/main" id="{84F2C6A8-7D46-49EA-860B-0F0B020843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5" name="Group 24">
            <a:extLst>
              <a:ext uri="{FF2B5EF4-FFF2-40B4-BE49-F238E27FC236}">
                <a16:creationId xmlns:a16="http://schemas.microsoft.com/office/drawing/2014/main" id="{AED92372-F778-4E96-9E90-4E63BAF3CA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7463258" y="583365"/>
            <a:chExt cx="7560115" cy="5181928"/>
          </a:xfrm>
        </p:grpSpPr>
        <p:sp>
          <p:nvSpPr>
            <p:cNvPr id="26" name="Rectangle 25">
              <a:extLst>
                <a:ext uri="{FF2B5EF4-FFF2-40B4-BE49-F238E27FC236}">
                  <a16:creationId xmlns:a16="http://schemas.microsoft.com/office/drawing/2014/main" id="{EB4EC089-8B60-43F4-9BF5-1F0B0E398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C0BAC91-1725-4E5A-92CE-F5A2EB066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A close up of a logo&#10;&#10;Description automatically generated">
            <a:extLst>
              <a:ext uri="{FF2B5EF4-FFF2-40B4-BE49-F238E27FC236}">
                <a16:creationId xmlns:a16="http://schemas.microsoft.com/office/drawing/2014/main" id="{6EDFAC7E-23E9-43B0-B697-760A52C06C45}"/>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r="-2" b="5692"/>
          <a:stretch/>
        </p:blipFill>
        <p:spPr>
          <a:xfrm>
            <a:off x="4618374" y="1116345"/>
            <a:ext cx="6282919" cy="3866172"/>
          </a:xfrm>
          <a:prstGeom prst="rect">
            <a:avLst/>
          </a:prstGeom>
        </p:spPr>
      </p:pic>
      <p:pic>
        <p:nvPicPr>
          <p:cNvPr id="29" name="Picture 28">
            <a:extLst>
              <a:ext uri="{FF2B5EF4-FFF2-40B4-BE49-F238E27FC236}">
                <a16:creationId xmlns:a16="http://schemas.microsoft.com/office/drawing/2014/main" id="{4B61EBEC-D0CA-456C-98A6-EDA1AC9FB0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1" name="Straight Connector 30">
            <a:extLst>
              <a:ext uri="{FF2B5EF4-FFF2-40B4-BE49-F238E27FC236}">
                <a16:creationId xmlns:a16="http://schemas.microsoft.com/office/drawing/2014/main" id="{718A71EB-D327-4458-85FB-26336B2BA0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B779239-B0BD-4235-9D03-DF21678AD41A}"/>
              </a:ext>
            </a:extLst>
          </p:cNvPr>
          <p:cNvSpPr txBox="1"/>
          <p:nvPr/>
        </p:nvSpPr>
        <p:spPr>
          <a:xfrm>
            <a:off x="8610281" y="4782462"/>
            <a:ext cx="2291012" cy="200055"/>
          </a:xfrm>
          <a:prstGeom prst="rect">
            <a:avLst/>
          </a:prstGeom>
          <a:solidFill>
            <a:srgbClr val="000000"/>
          </a:solidFill>
        </p:spPr>
        <p:txBody>
          <a:bodyPr wrap="none" rtlCol="0">
            <a:spAutoFit/>
          </a:bodyPr>
          <a:lstStyle/>
          <a:p>
            <a:pPr marL="0" marR="0" lvl="0" indent="0" algn="r" defTabSz="457200" rtl="0" eaLnBrk="1" fontAlgn="auto" latinLnBrk="0" hangingPunct="1">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hlinkClick r:id="rId7" tooltip="http://mstasdigiport.blogspot.com/2011/11/class-generated-anchor-chart.html">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rPr>
              <a:t> by Unknown Author is licensed under </a:t>
            </a:r>
            <a:r>
              <a:rPr kumimoji="0" lang="en-US" sz="700" b="0" i="0" u="none" strike="noStrike" kern="1200" cap="none" spc="0" normalizeH="0" baseline="0" noProof="0">
                <a:ln>
                  <a:noFill/>
                </a:ln>
                <a:solidFill>
                  <a:srgbClr val="FFFFFF"/>
                </a:solidFill>
                <a:effectLst/>
                <a:uLnTx/>
                <a:uFillTx/>
                <a:hlinkClick r:id="rId8" tooltip="https://creativecommons.org/licenses/by/3.0/">
                  <a:extLst>
                    <a:ext uri="{A12FA001-AC4F-418D-AE19-62706E023703}">
                      <ahyp:hlinkClr xmlns:ahyp="http://schemas.microsoft.com/office/drawing/2018/hyperlinkcolor" val="tx"/>
                    </a:ext>
                  </a:extLst>
                </a:hlinkClick>
              </a:rPr>
              <a:t>CC BY</a:t>
            </a:r>
            <a:endParaRPr kumimoji="0" lang="en-US" sz="700" b="0" i="0" u="none" strike="noStrike" kern="1200" cap="none" spc="0" normalizeH="0" baseline="0" noProof="0">
              <a:ln>
                <a:noFill/>
              </a:ln>
              <a:solidFill>
                <a:srgbClr val="FFFFFF"/>
              </a:solidFill>
              <a:effectLst/>
              <a:uLnTx/>
              <a:uFillTx/>
            </a:endParaRPr>
          </a:p>
        </p:txBody>
      </p:sp>
      <p:pic>
        <p:nvPicPr>
          <p:cNvPr id="3" name="Audio 2">
            <a:hlinkClick r:id="" action="ppaction://media"/>
            <a:extLst>
              <a:ext uri="{FF2B5EF4-FFF2-40B4-BE49-F238E27FC236}">
                <a16:creationId xmlns:a16="http://schemas.microsoft.com/office/drawing/2014/main" id="{A01D2B96-A1EA-45FF-B9B2-69E17402937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47957138"/>
      </p:ext>
    </p:extLst>
  </p:cSld>
  <p:clrMapOvr>
    <a:masterClrMapping/>
  </p:clrMapOvr>
  <mc:AlternateContent xmlns:mc="http://schemas.openxmlformats.org/markup-compatibility/2006" xmlns:p14="http://schemas.microsoft.com/office/powerpoint/2010/main">
    <mc:Choice Requires="p14">
      <p:transition spd="slow" p14:dur="2000" advTm="15395"/>
    </mc:Choice>
    <mc:Fallback xmlns="">
      <p:transition spd="slow" advTm="15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5">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 name="Picture 3" descr="A picture containing person, outdoor, building, man&#10;&#10;Description automatically generated">
            <a:extLst>
              <a:ext uri="{FF2B5EF4-FFF2-40B4-BE49-F238E27FC236}">
                <a16:creationId xmlns:a16="http://schemas.microsoft.com/office/drawing/2014/main" id="{B6784375-1EC1-45C6-A259-C1B1DD26910B}"/>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0" y="0"/>
            <a:ext cx="11678653" cy="6421995"/>
          </a:xfrm>
          <a:prstGeom prst="rect">
            <a:avLst/>
          </a:prstGeom>
        </p:spPr>
      </p:pic>
      <p:sp>
        <p:nvSpPr>
          <p:cNvPr id="6" name="TextBox 5">
            <a:extLst>
              <a:ext uri="{FF2B5EF4-FFF2-40B4-BE49-F238E27FC236}">
                <a16:creationId xmlns:a16="http://schemas.microsoft.com/office/drawing/2014/main" id="{89AD48B2-1A4C-471D-8993-0326EF2C447A}"/>
              </a:ext>
            </a:extLst>
          </p:cNvPr>
          <p:cNvSpPr txBox="1"/>
          <p:nvPr/>
        </p:nvSpPr>
        <p:spPr>
          <a:xfrm>
            <a:off x="1475133" y="2838157"/>
            <a:ext cx="3272590" cy="3046988"/>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Who do Art Therapists</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work with?</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Individuals who are encountering mental or emotional challenges</a:t>
            </a:r>
            <a:r>
              <a:rPr kumimoji="0" lang="en-US" sz="1800" b="0" i="0" u="none" strike="noStrike" kern="1200" cap="none" spc="0" normalizeH="0" baseline="0" noProof="0" dirty="0">
                <a:ln>
                  <a:noFill/>
                </a:ln>
                <a:solidFill>
                  <a:prstClr val="black"/>
                </a:solidFill>
                <a:effectLst/>
                <a:uLnTx/>
                <a:uFillTx/>
                <a:latin typeface="Impact" panose="020B0806030902050204"/>
                <a:ea typeface="+mn-ea"/>
                <a:cs typeface="+mn-cs"/>
              </a:rPr>
              <a:t>.</a:t>
            </a:r>
          </a:p>
        </p:txBody>
      </p:sp>
      <p:pic>
        <p:nvPicPr>
          <p:cNvPr id="2" name="Audio 1">
            <a:hlinkClick r:id="" action="ppaction://media"/>
            <a:extLst>
              <a:ext uri="{FF2B5EF4-FFF2-40B4-BE49-F238E27FC236}">
                <a16:creationId xmlns:a16="http://schemas.microsoft.com/office/drawing/2014/main" id="{CBEA447E-FAD3-41AF-B852-AB16DCBA822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40238597"/>
      </p:ext>
    </p:extLst>
  </p:cSld>
  <p:clrMapOvr>
    <a:masterClrMapping/>
  </p:clrMapOvr>
  <mc:AlternateContent xmlns:mc="http://schemas.openxmlformats.org/markup-compatibility/2006" xmlns:p14="http://schemas.microsoft.com/office/powerpoint/2010/main">
    <mc:Choice Requires="p14">
      <p:transition spd="slow" p14:dur="2000" advTm="17821"/>
    </mc:Choice>
    <mc:Fallback xmlns="">
      <p:transition spd="slow" advTm="17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9" name="Rectangle 18">
            <a:extLst>
              <a:ext uri="{FF2B5EF4-FFF2-40B4-BE49-F238E27FC236}">
                <a16:creationId xmlns:a16="http://schemas.microsoft.com/office/drawing/2014/main" id="{65513E21-21B0-48DB-8CF1-35E43B33A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1D65FCD-87E2-4B70-87FA-2A8483A59E4F}"/>
              </a:ext>
            </a:extLst>
          </p:cNvPr>
          <p:cNvPicPr>
            <a:picLocks noChangeAspect="1"/>
          </p:cNvPicPr>
          <p:nvPr/>
        </p:nvPicPr>
        <p:blipFill rotWithShape="1">
          <a:blip r:embed="rId6">
            <a:alphaModFix amt="50000"/>
            <a:extLst>
              <a:ext uri="{837473B0-CC2E-450A-ABE3-18F120FF3D39}">
                <a1611:picAttrSrcUrl xmlns:a1611="http://schemas.microsoft.com/office/drawing/2016/11/main" r:id="rId7"/>
              </a:ext>
            </a:extLst>
          </a:blip>
          <a:srcRect r="-1" b="35895"/>
          <a:stretch/>
        </p:blipFill>
        <p:spPr>
          <a:xfrm>
            <a:off x="20" y="10"/>
            <a:ext cx="12191675" cy="6857990"/>
          </a:xfrm>
          <a:prstGeom prst="rect">
            <a:avLst/>
          </a:prstGeom>
        </p:spPr>
      </p:pic>
      <p:sp>
        <p:nvSpPr>
          <p:cNvPr id="2" name="TextBox 1">
            <a:extLst>
              <a:ext uri="{FF2B5EF4-FFF2-40B4-BE49-F238E27FC236}">
                <a16:creationId xmlns:a16="http://schemas.microsoft.com/office/drawing/2014/main" id="{93ABE158-0A0D-4EDC-823D-295E52E32A28}"/>
              </a:ext>
            </a:extLst>
          </p:cNvPr>
          <p:cNvSpPr txBox="1"/>
          <p:nvPr/>
        </p:nvSpPr>
        <p:spPr>
          <a:xfrm>
            <a:off x="4976636" y="992221"/>
            <a:ext cx="6247308" cy="4873558"/>
          </a:xfrm>
          <a:prstGeom prst="rect">
            <a:avLst/>
          </a:prstGeom>
        </p:spPr>
        <p:txBody>
          <a:bodyPr vert="horz" lIns="91440" tIns="45720" rIns="91440" bIns="0" rtlCol="0" anchor="ctr">
            <a:normAutofit/>
          </a:bodyPr>
          <a:lstStyle/>
          <a:p>
            <a:pPr marL="0" marR="0" lvl="0" indent="0" defTabSz="914400" fontAlgn="auto">
              <a:lnSpc>
                <a:spcPct val="90000"/>
              </a:lnSpc>
              <a:spcBef>
                <a:spcPct val="0"/>
              </a:spcBef>
              <a:spcAft>
                <a:spcPts val="600"/>
              </a:spcAft>
              <a:buClrTx/>
              <a:buSzTx/>
              <a:tabLst/>
              <a:defRPr/>
            </a:pPr>
            <a:endParaRPr kumimoji="0" lang="en-US" sz="2600" u="none" strike="noStrike" cap="all" spc="0" normalizeH="0" baseline="0" noProof="0" dirty="0">
              <a:ln>
                <a:noFill/>
              </a:ln>
              <a:uLnTx/>
              <a:uFillTx/>
              <a:latin typeface="+mj-lt"/>
              <a:ea typeface="+mj-ea"/>
              <a:cs typeface="+mj-cs"/>
            </a:endParaRPr>
          </a:p>
          <a:p>
            <a:pPr marL="0" marR="0" lvl="0" indent="0" defTabSz="914400" fontAlgn="auto">
              <a:lnSpc>
                <a:spcPct val="90000"/>
              </a:lnSpc>
              <a:spcBef>
                <a:spcPct val="0"/>
              </a:spcBef>
              <a:spcAft>
                <a:spcPts val="600"/>
              </a:spcAft>
              <a:buClrTx/>
              <a:buSzTx/>
              <a:tabLst/>
              <a:defRPr/>
            </a:pPr>
            <a:endParaRPr kumimoji="0" lang="en-US" sz="2600" b="1" u="none" strike="noStrike" cap="all" spc="0" normalizeH="0" baseline="0" noProof="0" dirty="0">
              <a:ln>
                <a:noFill/>
              </a:ln>
              <a:uLnTx/>
              <a:uFillTx/>
              <a:latin typeface="Arial" panose="020B0604020202020204" pitchFamily="34" charset="0"/>
              <a:ea typeface="+mj-ea"/>
              <a:cs typeface="Arial" panose="020B0604020202020204" pitchFamily="34" charset="0"/>
            </a:endParaRPr>
          </a:p>
          <a:p>
            <a:pPr marL="0" marR="0" lvl="0" indent="0" defTabSz="914400" fontAlgn="auto">
              <a:lnSpc>
                <a:spcPct val="90000"/>
              </a:lnSpc>
              <a:spcBef>
                <a:spcPct val="0"/>
              </a:spcBef>
              <a:spcAft>
                <a:spcPts val="600"/>
              </a:spcAft>
              <a:buClrTx/>
              <a:buSzTx/>
              <a:tabLst/>
              <a:defRPr/>
            </a:pPr>
            <a:r>
              <a:rPr kumimoji="0" lang="en-US" sz="2600" b="1" u="none" strike="noStrike" cap="all" spc="0" normalizeH="0" baseline="0" noProof="0" dirty="0">
                <a:ln>
                  <a:noFill/>
                </a:ln>
                <a:uLnTx/>
                <a:uFillTx/>
                <a:latin typeface="Arial" panose="020B0604020202020204" pitchFamily="34" charset="0"/>
                <a:ea typeface="+mj-ea"/>
                <a:cs typeface="Arial" panose="020B0604020202020204" pitchFamily="34" charset="0"/>
              </a:rPr>
              <a:t>Art therapy mediums</a:t>
            </a:r>
          </a:p>
          <a:p>
            <a:pPr marL="0" marR="0" lvl="0" indent="0" defTabSz="914400" fontAlgn="auto">
              <a:lnSpc>
                <a:spcPct val="90000"/>
              </a:lnSpc>
              <a:spcBef>
                <a:spcPct val="0"/>
              </a:spcBef>
              <a:spcAft>
                <a:spcPts val="600"/>
              </a:spcAft>
              <a:buClrTx/>
              <a:buSzTx/>
              <a:tabLst/>
              <a:defRPr/>
            </a:pPr>
            <a:r>
              <a:rPr kumimoji="0" lang="en-US" sz="2600" b="1" u="none" strike="noStrike" cap="all" spc="0" normalizeH="0" baseline="0" noProof="0" dirty="0">
                <a:ln>
                  <a:noFill/>
                </a:ln>
                <a:uLnTx/>
                <a:uFillTx/>
                <a:latin typeface="Arial" panose="020B0604020202020204" pitchFamily="34" charset="0"/>
                <a:ea typeface="+mj-ea"/>
                <a:cs typeface="Arial" panose="020B0604020202020204" pitchFamily="34" charset="0"/>
              </a:rPr>
              <a:t>Painting</a:t>
            </a:r>
          </a:p>
          <a:p>
            <a:pPr marL="0" marR="0" lvl="0" indent="0" defTabSz="914400" fontAlgn="auto">
              <a:lnSpc>
                <a:spcPct val="90000"/>
              </a:lnSpc>
              <a:spcBef>
                <a:spcPct val="0"/>
              </a:spcBef>
              <a:spcAft>
                <a:spcPts val="600"/>
              </a:spcAft>
              <a:buClrTx/>
              <a:buSzTx/>
              <a:tabLst/>
              <a:defRPr/>
            </a:pPr>
            <a:r>
              <a:rPr kumimoji="0" lang="en-US" sz="2600" b="1" u="none" strike="noStrike" cap="all" spc="0" normalizeH="0" baseline="0" noProof="0" dirty="0">
                <a:ln>
                  <a:noFill/>
                </a:ln>
                <a:uLnTx/>
                <a:uFillTx/>
                <a:latin typeface="Arial" panose="020B0604020202020204" pitchFamily="34" charset="0"/>
                <a:ea typeface="+mj-ea"/>
                <a:cs typeface="Arial" panose="020B0604020202020204" pitchFamily="34" charset="0"/>
              </a:rPr>
              <a:t>Drawing</a:t>
            </a:r>
          </a:p>
          <a:p>
            <a:pPr marL="0" marR="0" lvl="0" indent="0" defTabSz="914400" fontAlgn="auto">
              <a:lnSpc>
                <a:spcPct val="90000"/>
              </a:lnSpc>
              <a:spcBef>
                <a:spcPct val="0"/>
              </a:spcBef>
              <a:spcAft>
                <a:spcPts val="600"/>
              </a:spcAft>
              <a:buClrTx/>
              <a:buSzTx/>
              <a:tabLst/>
              <a:defRPr/>
            </a:pPr>
            <a:r>
              <a:rPr kumimoji="0" lang="en-US" sz="2600" b="1" u="none" strike="noStrike" cap="all" spc="0" normalizeH="0" baseline="0" noProof="0" dirty="0">
                <a:ln>
                  <a:noFill/>
                </a:ln>
                <a:uLnTx/>
                <a:uFillTx/>
                <a:latin typeface="Arial" panose="020B0604020202020204" pitchFamily="34" charset="0"/>
                <a:ea typeface="+mj-ea"/>
                <a:cs typeface="Arial" panose="020B0604020202020204" pitchFamily="34" charset="0"/>
              </a:rPr>
              <a:t>Coloring</a:t>
            </a:r>
          </a:p>
          <a:p>
            <a:pPr marL="0" marR="0" lvl="0" indent="0" defTabSz="914400" fontAlgn="auto">
              <a:lnSpc>
                <a:spcPct val="90000"/>
              </a:lnSpc>
              <a:spcBef>
                <a:spcPct val="0"/>
              </a:spcBef>
              <a:spcAft>
                <a:spcPts val="600"/>
              </a:spcAft>
              <a:buClrTx/>
              <a:buSzTx/>
              <a:tabLst/>
              <a:defRPr/>
            </a:pPr>
            <a:r>
              <a:rPr kumimoji="0" lang="en-US" sz="2600" b="1" u="none" strike="noStrike" cap="all" spc="0" normalizeH="0" baseline="0" noProof="0" dirty="0">
                <a:ln>
                  <a:noFill/>
                </a:ln>
                <a:uLnTx/>
                <a:uFillTx/>
                <a:latin typeface="Arial" panose="020B0604020202020204" pitchFamily="34" charset="0"/>
                <a:ea typeface="+mj-ea"/>
                <a:cs typeface="Arial" panose="020B0604020202020204" pitchFamily="34" charset="0"/>
              </a:rPr>
              <a:t>Sculpting</a:t>
            </a:r>
          </a:p>
          <a:p>
            <a:pPr marL="0" marR="0" lvl="0" indent="0" defTabSz="914400" fontAlgn="auto">
              <a:lnSpc>
                <a:spcPct val="90000"/>
              </a:lnSpc>
              <a:spcBef>
                <a:spcPct val="0"/>
              </a:spcBef>
              <a:spcAft>
                <a:spcPts val="600"/>
              </a:spcAft>
              <a:buClrTx/>
              <a:buSzTx/>
              <a:tabLst/>
              <a:defRPr/>
            </a:pPr>
            <a:r>
              <a:rPr kumimoji="0" lang="en-US" sz="2600" b="1" u="none" strike="noStrike" cap="all" spc="0" normalizeH="0" baseline="0" noProof="0" dirty="0">
                <a:ln>
                  <a:noFill/>
                </a:ln>
                <a:uLnTx/>
                <a:uFillTx/>
                <a:latin typeface="Arial" panose="020B0604020202020204" pitchFamily="34" charset="0"/>
                <a:ea typeface="+mj-ea"/>
                <a:cs typeface="Arial" panose="020B0604020202020204" pitchFamily="34" charset="0"/>
              </a:rPr>
              <a:t>Beading</a:t>
            </a:r>
          </a:p>
          <a:p>
            <a:pPr marL="0" marR="0" lvl="0" indent="0" defTabSz="914400" fontAlgn="auto">
              <a:lnSpc>
                <a:spcPct val="90000"/>
              </a:lnSpc>
              <a:spcBef>
                <a:spcPct val="0"/>
              </a:spcBef>
              <a:spcAft>
                <a:spcPts val="600"/>
              </a:spcAft>
              <a:buClrTx/>
              <a:buSzTx/>
              <a:tabLst/>
              <a:defRPr/>
            </a:pPr>
            <a:r>
              <a:rPr kumimoji="0" lang="en-US" sz="2600" b="1" u="none" strike="noStrike" cap="all" spc="0" normalizeH="0" baseline="0" noProof="0" dirty="0">
                <a:ln>
                  <a:noFill/>
                </a:ln>
                <a:uLnTx/>
                <a:uFillTx/>
                <a:latin typeface="Arial" panose="020B0604020202020204" pitchFamily="34" charset="0"/>
                <a:ea typeface="+mj-ea"/>
                <a:cs typeface="Arial" panose="020B0604020202020204" pitchFamily="34" charset="0"/>
              </a:rPr>
              <a:t>Collage</a:t>
            </a:r>
          </a:p>
          <a:p>
            <a:pPr marL="0" marR="0" lvl="0" indent="0" defTabSz="914400" fontAlgn="auto">
              <a:lnSpc>
                <a:spcPct val="90000"/>
              </a:lnSpc>
              <a:spcBef>
                <a:spcPct val="0"/>
              </a:spcBef>
              <a:spcAft>
                <a:spcPts val="600"/>
              </a:spcAft>
              <a:buClrTx/>
              <a:buSzTx/>
              <a:tabLst/>
              <a:defRPr/>
            </a:pPr>
            <a:r>
              <a:rPr kumimoji="0" lang="en-US" sz="2600" b="1" u="none" strike="noStrike" cap="all" spc="0" normalizeH="0" baseline="0" noProof="0" dirty="0">
                <a:ln>
                  <a:noFill/>
                </a:ln>
                <a:uLnTx/>
                <a:uFillTx/>
                <a:latin typeface="Arial" panose="020B0604020202020204" pitchFamily="34" charset="0"/>
                <a:ea typeface="+mj-ea"/>
                <a:cs typeface="Arial" panose="020B0604020202020204" pitchFamily="34" charset="0"/>
              </a:rPr>
              <a:t>Photography</a:t>
            </a:r>
          </a:p>
          <a:p>
            <a:pPr marL="0" marR="0" lvl="0" indent="0" defTabSz="914400" fontAlgn="auto">
              <a:lnSpc>
                <a:spcPct val="90000"/>
              </a:lnSpc>
              <a:spcBef>
                <a:spcPct val="0"/>
              </a:spcBef>
              <a:spcAft>
                <a:spcPts val="600"/>
              </a:spcAft>
              <a:buClrTx/>
              <a:buSzTx/>
              <a:tabLst/>
              <a:defRPr/>
            </a:pPr>
            <a:r>
              <a:rPr kumimoji="0" lang="en-US" sz="2600" b="1" u="none" strike="noStrike" cap="all" spc="0" normalizeH="0" baseline="0" noProof="0" dirty="0">
                <a:ln>
                  <a:noFill/>
                </a:ln>
                <a:uLnTx/>
                <a:uFillTx/>
                <a:latin typeface="Arial" panose="020B0604020202020204" pitchFamily="34" charset="0"/>
                <a:ea typeface="+mj-ea"/>
                <a:cs typeface="Arial" panose="020B0604020202020204" pitchFamily="34" charset="0"/>
              </a:rPr>
              <a:t>Textiles</a:t>
            </a:r>
          </a:p>
        </p:txBody>
      </p:sp>
      <p:cxnSp>
        <p:nvCxnSpPr>
          <p:cNvPr id="21" name="Straight Connector 20">
            <a:extLst>
              <a:ext uri="{FF2B5EF4-FFF2-40B4-BE49-F238E27FC236}">
                <a16:creationId xmlns:a16="http://schemas.microsoft.com/office/drawing/2014/main" id="{580B8A35-DEA7-4D43-9DF8-90B4681D0F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5DF7A24-734A-4B3D-9BE4-46FC5B559A71}"/>
              </a:ext>
            </a:extLst>
          </p:cNvPr>
          <p:cNvSpPr txBox="1"/>
          <p:nvPr/>
        </p:nvSpPr>
        <p:spPr>
          <a:xfrm>
            <a:off x="9733970" y="6657945"/>
            <a:ext cx="2457725" cy="200055"/>
          </a:xfrm>
          <a:prstGeom prst="rect">
            <a:avLst/>
          </a:prstGeom>
          <a:solidFill>
            <a:srgbClr val="000000"/>
          </a:solidFill>
        </p:spPr>
        <p:txBody>
          <a:bodyPr wrap="none" rtlCol="0">
            <a:spAutoFit/>
          </a:bodyPr>
          <a:lstStyle/>
          <a:p>
            <a:pPr marL="0" marR="0" lvl="0" indent="0" algn="r" defTabSz="457200" rtl="0" eaLnBrk="1" fontAlgn="auto" latinLnBrk="0" hangingPunct="1">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hlinkClick r:id="rId7" tooltip="https://alleideen.com/selber-machen/11/geburtstagsgeschenke-selber-machen.html">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rPr>
              <a:t> by Unknown Author is licensed under </a:t>
            </a:r>
            <a:r>
              <a:rPr kumimoji="0" lang="en-US" sz="700" b="0" i="0" u="none" strike="noStrike" kern="1200" cap="none" spc="0" normalizeH="0" baseline="0" noProof="0">
                <a:ln>
                  <a:noFill/>
                </a:ln>
                <a:solidFill>
                  <a:srgbClr val="FFFFFF"/>
                </a:solidFill>
                <a:effectLst/>
                <a:uLnTx/>
                <a:uFillTx/>
                <a:hlinkClick r:id="rId8" tooltip="https://creativecommons.org/licenses/by-nd/3.0/">
                  <a:extLst>
                    <a:ext uri="{A12FA001-AC4F-418D-AE19-62706E023703}">
                      <ahyp:hlinkClr xmlns:ahyp="http://schemas.microsoft.com/office/drawing/2018/hyperlinkcolor" val="tx"/>
                    </a:ext>
                  </a:extLst>
                </a:hlinkClick>
              </a:rPr>
              <a:t>CC BY-ND</a:t>
            </a:r>
            <a:endParaRPr kumimoji="0" lang="en-US" sz="700" b="0" i="0" u="none" strike="noStrike" kern="1200" cap="none" spc="0" normalizeH="0" baseline="0" noProof="0">
              <a:ln>
                <a:noFill/>
              </a:ln>
              <a:solidFill>
                <a:srgbClr val="FFFFFF"/>
              </a:solidFill>
              <a:effectLst/>
              <a:uLnTx/>
              <a:uFillTx/>
            </a:endParaRPr>
          </a:p>
        </p:txBody>
      </p:sp>
      <p:pic>
        <p:nvPicPr>
          <p:cNvPr id="3" name="Audio 2">
            <a:hlinkClick r:id="" action="ppaction://media"/>
            <a:extLst>
              <a:ext uri="{FF2B5EF4-FFF2-40B4-BE49-F238E27FC236}">
                <a16:creationId xmlns:a16="http://schemas.microsoft.com/office/drawing/2014/main" id="{00E23CD8-CD65-4DBC-B66B-28C740A2659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570570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2650"/>
    </mc:Choice>
    <mc:Fallback xmlns="">
      <p:transition spd="slow" advTm="22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9">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33" name="Picture 11">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4" name="Straight Connector 13">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15">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6" name="Rectangle 17">
            <a:extLst>
              <a:ext uri="{FF2B5EF4-FFF2-40B4-BE49-F238E27FC236}">
                <a16:creationId xmlns:a16="http://schemas.microsoft.com/office/drawing/2014/main" id="{65513E21-21B0-48DB-8CF1-35E43B33A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B405B2D-9CE1-43D5-B32D-D9B0F6CF10D8}"/>
              </a:ext>
            </a:extLst>
          </p:cNvPr>
          <p:cNvPicPr>
            <a:picLocks noChangeAspect="1"/>
          </p:cNvPicPr>
          <p:nvPr/>
        </p:nvPicPr>
        <p:blipFill rotWithShape="1">
          <a:blip r:embed="rId6">
            <a:alphaModFix amt="50000"/>
          </a:blip>
          <a:srcRect l="15594" r="18630"/>
          <a:stretch/>
        </p:blipFill>
        <p:spPr>
          <a:xfrm>
            <a:off x="20" y="10"/>
            <a:ext cx="12191675" cy="6857990"/>
          </a:xfrm>
          <a:prstGeom prst="rect">
            <a:avLst/>
          </a:prstGeom>
        </p:spPr>
      </p:pic>
      <p:sp>
        <p:nvSpPr>
          <p:cNvPr id="2" name="TextBox 1">
            <a:extLst>
              <a:ext uri="{FF2B5EF4-FFF2-40B4-BE49-F238E27FC236}">
                <a16:creationId xmlns:a16="http://schemas.microsoft.com/office/drawing/2014/main" id="{732E72F5-7E7E-43FE-852A-A1FA29F71B7D}"/>
              </a:ext>
            </a:extLst>
          </p:cNvPr>
          <p:cNvSpPr txBox="1"/>
          <p:nvPr/>
        </p:nvSpPr>
        <p:spPr>
          <a:xfrm>
            <a:off x="4976636" y="992221"/>
            <a:ext cx="6247308" cy="4873558"/>
          </a:xfrm>
          <a:prstGeom prst="rect">
            <a:avLst/>
          </a:prstGeom>
        </p:spPr>
        <p:txBody>
          <a:bodyPr vert="horz" lIns="91440" tIns="45720" rIns="91440" bIns="0" rtlCol="0" anchor="ctr">
            <a:normAutofit/>
          </a:bodyPr>
          <a:lstStyle/>
          <a:p>
            <a:pPr marL="0" marR="0" lvl="0" indent="0" defTabSz="914400" fontAlgn="auto">
              <a:lnSpc>
                <a:spcPct val="90000"/>
              </a:lnSpc>
              <a:spcBef>
                <a:spcPct val="0"/>
              </a:spcBef>
              <a:spcAft>
                <a:spcPts val="600"/>
              </a:spcAft>
              <a:buClrTx/>
              <a:buSzTx/>
              <a:tabLst/>
              <a:defRPr/>
            </a:pPr>
            <a:r>
              <a:rPr kumimoji="0" lang="en-US" sz="4800" b="1" u="none" strike="noStrike" cap="all" spc="0" normalizeH="0" baseline="0" noProof="0" dirty="0">
                <a:ln>
                  <a:noFill/>
                </a:ln>
                <a:uLnTx/>
                <a:uFillTx/>
                <a:latin typeface="Arial" panose="020B0604020202020204" pitchFamily="34" charset="0"/>
                <a:ea typeface="+mj-ea"/>
                <a:cs typeface="Arial" panose="020B0604020202020204" pitchFamily="34" charset="0"/>
              </a:rPr>
              <a:t>9 ways Art Therapy can help patients</a:t>
            </a:r>
          </a:p>
        </p:txBody>
      </p:sp>
      <p:cxnSp>
        <p:nvCxnSpPr>
          <p:cNvPr id="37" name="Straight Connector 19">
            <a:extLst>
              <a:ext uri="{FF2B5EF4-FFF2-40B4-BE49-F238E27FC236}">
                <a16:creationId xmlns:a16="http://schemas.microsoft.com/office/drawing/2014/main" id="{580B8A35-DEA7-4D43-9DF8-90B4681D0F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04C61D79-ED57-4246-AE2C-3087A97C8F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871958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8932"/>
    </mc:Choice>
    <mc:Fallback xmlns="">
      <p:transition spd="slow" advTm="28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5">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5" name="Picture 4" descr="A person smiling for the camera&#10;&#10;Description automatically generated">
            <a:extLst>
              <a:ext uri="{FF2B5EF4-FFF2-40B4-BE49-F238E27FC236}">
                <a16:creationId xmlns:a16="http://schemas.microsoft.com/office/drawing/2014/main" id="{07DAFCFC-4166-41D3-BF2D-26DD96A8C5D0}"/>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0" y="1"/>
            <a:ext cx="12192000" cy="6147582"/>
          </a:xfrm>
          <a:prstGeom prst="rect">
            <a:avLst/>
          </a:prstGeom>
        </p:spPr>
      </p:pic>
      <p:sp>
        <p:nvSpPr>
          <p:cNvPr id="6" name="TextBox 5">
            <a:extLst>
              <a:ext uri="{FF2B5EF4-FFF2-40B4-BE49-F238E27FC236}">
                <a16:creationId xmlns:a16="http://schemas.microsoft.com/office/drawing/2014/main" id="{3A046D4B-F3F2-4C6C-8EF6-D0D9B85B4C6B}"/>
              </a:ext>
            </a:extLst>
          </p:cNvPr>
          <p:cNvSpPr txBox="1"/>
          <p:nvPr/>
        </p:nvSpPr>
        <p:spPr>
          <a:xfrm>
            <a:off x="8934016" y="5839806"/>
            <a:ext cx="1465957" cy="307777"/>
          </a:xfrm>
          <a:prstGeom prst="rect">
            <a:avLst/>
          </a:prstGeom>
          <a:solidFill>
            <a:srgbClr val="000000"/>
          </a:solidFill>
        </p:spPr>
        <p:txBody>
          <a:bodyPr wrap="squar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Impact" panose="020B0806030902050204"/>
                <a:ea typeface="+mn-ea"/>
                <a:cs typeface="+mn-cs"/>
                <a:hlinkClick r:id="rId7" tooltip="https://www.flickr.com/photos/42dreams/2044516378">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dirty="0">
                <a:ln>
                  <a:noFill/>
                </a:ln>
                <a:solidFill>
                  <a:srgbClr val="FFFFFF"/>
                </a:solidFill>
                <a:effectLst/>
                <a:uLnTx/>
                <a:uFillTx/>
                <a:latin typeface="Impact" panose="020B0806030902050204"/>
                <a:ea typeface="+mn-ea"/>
                <a:cs typeface="+mn-cs"/>
              </a:rPr>
              <a:t> by Unknown Author is licensed under </a:t>
            </a:r>
            <a:r>
              <a:rPr kumimoji="0" lang="en-US" sz="700" b="0" i="0" u="none" strike="noStrike" kern="1200" cap="none" spc="0" normalizeH="0" baseline="0" noProof="0" dirty="0">
                <a:ln>
                  <a:noFill/>
                </a:ln>
                <a:solidFill>
                  <a:srgbClr val="FFFFFF"/>
                </a:solidFill>
                <a:effectLst/>
                <a:uLnTx/>
                <a:uFillTx/>
                <a:latin typeface="Impact" panose="020B0806030902050204"/>
                <a:ea typeface="+mn-ea"/>
                <a:cs typeface="+mn-cs"/>
                <a:hlinkClick r:id="rId8" tooltip="https://creativecommons.org/licenses/by/3.0/">
                  <a:extLst>
                    <a:ext uri="{A12FA001-AC4F-418D-AE19-62706E023703}">
                      <ahyp:hlinkClr xmlns:ahyp="http://schemas.microsoft.com/office/drawing/2018/hyperlinkcolor" val="tx"/>
                    </a:ext>
                  </a:extLst>
                </a:hlinkClick>
              </a:rPr>
              <a:t>CC BY</a:t>
            </a:r>
            <a:endParaRPr kumimoji="0" lang="en-US" sz="700" b="0" i="0" u="none" strike="noStrike" kern="1200" cap="none" spc="0" normalizeH="0" baseline="0" noProof="0" dirty="0">
              <a:ln>
                <a:noFill/>
              </a:ln>
              <a:solidFill>
                <a:srgbClr val="FFFFFF"/>
              </a:solidFill>
              <a:effectLst/>
              <a:uLnTx/>
              <a:uFillTx/>
              <a:latin typeface="Impact" panose="020B0806030902050204"/>
              <a:ea typeface="+mn-ea"/>
              <a:cs typeface="+mn-cs"/>
            </a:endParaRPr>
          </a:p>
        </p:txBody>
      </p:sp>
      <p:sp>
        <p:nvSpPr>
          <p:cNvPr id="7" name="TextBox 6">
            <a:extLst>
              <a:ext uri="{FF2B5EF4-FFF2-40B4-BE49-F238E27FC236}">
                <a16:creationId xmlns:a16="http://schemas.microsoft.com/office/drawing/2014/main" id="{22412C15-4930-4704-B376-C8F660DB4965}"/>
              </a:ext>
            </a:extLst>
          </p:cNvPr>
          <p:cNvSpPr txBox="1"/>
          <p:nvPr/>
        </p:nvSpPr>
        <p:spPr>
          <a:xfrm>
            <a:off x="140676" y="2090172"/>
            <a:ext cx="4515729" cy="2677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ART THERAPY IS USED TO:</a:t>
            </a:r>
          </a:p>
          <a:p>
            <a:pPr marR="0" lvl="0" algn="l" defTabSz="4572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IMPROVE </a:t>
            </a:r>
          </a:p>
          <a:p>
            <a:pPr marR="0" lvl="0" algn="l" defTabSz="4572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FOSTER</a:t>
            </a:r>
          </a:p>
          <a:p>
            <a:pPr marR="0" lvl="0" algn="l" defTabSz="4572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CULTIVATE </a:t>
            </a:r>
          </a:p>
          <a:p>
            <a:pPr marR="0" lvl="0" algn="l" defTabSz="4572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PROMOTE </a:t>
            </a:r>
          </a:p>
          <a:p>
            <a:pPr marR="0" lvl="0" algn="l" defTabSz="4572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ENHANCE </a:t>
            </a:r>
          </a:p>
          <a:p>
            <a:pPr marR="0" lvl="0" algn="l" defTabSz="4572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REDUCE &amp; RESOLVE </a:t>
            </a:r>
          </a:p>
        </p:txBody>
      </p:sp>
      <p:pic>
        <p:nvPicPr>
          <p:cNvPr id="2" name="Audio 1">
            <a:hlinkClick r:id="" action="ppaction://media"/>
            <a:extLst>
              <a:ext uri="{FF2B5EF4-FFF2-40B4-BE49-F238E27FC236}">
                <a16:creationId xmlns:a16="http://schemas.microsoft.com/office/drawing/2014/main" id="{FFADD95C-94DB-4F4F-8D16-DBE10308DB4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7300393"/>
      </p:ext>
    </p:extLst>
  </p:cSld>
  <p:clrMapOvr>
    <a:masterClrMapping/>
  </p:clrMapOvr>
  <mc:AlternateContent xmlns:mc="http://schemas.openxmlformats.org/markup-compatibility/2006" xmlns:p14="http://schemas.microsoft.com/office/powerpoint/2010/main">
    <mc:Choice Requires="p14">
      <p:transition spd="slow" p14:dur="2000" advTm="24706"/>
    </mc:Choice>
    <mc:Fallback xmlns="">
      <p:transition spd="slow" advTm="24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9" name="Rectangle 18">
            <a:extLst>
              <a:ext uri="{FF2B5EF4-FFF2-40B4-BE49-F238E27FC236}">
                <a16:creationId xmlns:a16="http://schemas.microsoft.com/office/drawing/2014/main" id="{65513E21-21B0-48DB-8CF1-35E43B33A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person, indoor, wind, sitting&#10;&#10;Description automatically generated">
            <a:extLst>
              <a:ext uri="{FF2B5EF4-FFF2-40B4-BE49-F238E27FC236}">
                <a16:creationId xmlns:a16="http://schemas.microsoft.com/office/drawing/2014/main" id="{C3FAA421-E7AE-4DAF-BEA3-8AB4836CA41D}"/>
              </a:ext>
            </a:extLst>
          </p:cNvPr>
          <p:cNvPicPr>
            <a:picLocks noChangeAspect="1"/>
          </p:cNvPicPr>
          <p:nvPr/>
        </p:nvPicPr>
        <p:blipFill rotWithShape="1">
          <a:blip r:embed="rId6">
            <a:alphaModFix amt="50000"/>
            <a:extLst>
              <a:ext uri="{837473B0-CC2E-450A-ABE3-18F120FF3D39}">
                <a1611:picAttrSrcUrl xmlns:a1611="http://schemas.microsoft.com/office/drawing/2016/11/main" r:id="rId7"/>
              </a:ext>
            </a:extLst>
          </a:blip>
          <a:srcRect r="-1" b="15411"/>
          <a:stretch/>
        </p:blipFill>
        <p:spPr>
          <a:xfrm>
            <a:off x="20" y="10"/>
            <a:ext cx="12191675" cy="6857990"/>
          </a:xfrm>
          <a:prstGeom prst="rect">
            <a:avLst/>
          </a:prstGeom>
        </p:spPr>
      </p:pic>
      <p:sp>
        <p:nvSpPr>
          <p:cNvPr id="6" name="TextBox 5">
            <a:extLst>
              <a:ext uri="{FF2B5EF4-FFF2-40B4-BE49-F238E27FC236}">
                <a16:creationId xmlns:a16="http://schemas.microsoft.com/office/drawing/2014/main" id="{62C23D1A-6849-4E78-818C-9DCD4C0E5647}"/>
              </a:ext>
            </a:extLst>
          </p:cNvPr>
          <p:cNvSpPr txBox="1"/>
          <p:nvPr/>
        </p:nvSpPr>
        <p:spPr>
          <a:xfrm>
            <a:off x="4976635" y="992221"/>
            <a:ext cx="6769881" cy="4873558"/>
          </a:xfrm>
          <a:prstGeom prst="rect">
            <a:avLst/>
          </a:prstGeom>
        </p:spPr>
        <p:txBody>
          <a:bodyPr vert="horz" lIns="91440" tIns="45720" rIns="91440" bIns="0" rtlCol="0" anchor="ctr">
            <a:normAutofit/>
          </a:bodyPr>
          <a:lstStyle/>
          <a:p>
            <a:pPr marL="0" marR="0" lvl="0" indent="0" defTabSz="914400" fontAlgn="auto">
              <a:lnSpc>
                <a:spcPct val="90000"/>
              </a:lnSpc>
              <a:spcBef>
                <a:spcPct val="0"/>
              </a:spcBef>
              <a:spcAft>
                <a:spcPts val="600"/>
              </a:spcAft>
              <a:buClrTx/>
              <a:buSzTx/>
              <a:tabLst/>
              <a:defRPr/>
            </a:pPr>
            <a:r>
              <a:rPr kumimoji="0" lang="en-US" sz="4000" b="1" u="none" strike="noStrike" cap="all" spc="0" normalizeH="0" baseline="0" noProof="0" dirty="0">
                <a:ln>
                  <a:noFill/>
                </a:ln>
                <a:uLnTx/>
                <a:uFillTx/>
                <a:latin typeface="Arial" panose="020B0604020202020204" pitchFamily="34" charset="0"/>
                <a:ea typeface="+mj-ea"/>
                <a:cs typeface="Arial" panose="020B0604020202020204" pitchFamily="34" charset="0"/>
              </a:rPr>
              <a:t>RESPONSIBILITIES – </a:t>
            </a:r>
          </a:p>
          <a:p>
            <a:pPr marL="285750" marR="0" lvl="0" indent="-285750" defTabSz="914400" fontAlgn="auto">
              <a:lnSpc>
                <a:spcPct val="90000"/>
              </a:lnSpc>
              <a:spcBef>
                <a:spcPct val="0"/>
              </a:spcBef>
              <a:spcAft>
                <a:spcPts val="600"/>
              </a:spcAft>
              <a:buClrTx/>
              <a:buSzTx/>
              <a:tabLst/>
              <a:defRPr/>
            </a:pPr>
            <a:r>
              <a:rPr kumimoji="0" lang="en-US" sz="4000" b="1" u="none" strike="noStrike" cap="all" spc="0" normalizeH="0" baseline="0" noProof="0" dirty="0">
                <a:ln>
                  <a:noFill/>
                </a:ln>
                <a:uLnTx/>
                <a:uFillTx/>
                <a:latin typeface="Arial" panose="020B0604020202020204" pitchFamily="34" charset="0"/>
                <a:ea typeface="+mj-ea"/>
                <a:cs typeface="Arial" panose="020B0604020202020204" pitchFamily="34" charset="0"/>
              </a:rPr>
              <a:t>Assess </a:t>
            </a:r>
          </a:p>
          <a:p>
            <a:pPr marL="285750" marR="0" lvl="0" indent="-285750" defTabSz="914400" fontAlgn="auto">
              <a:lnSpc>
                <a:spcPct val="90000"/>
              </a:lnSpc>
              <a:spcBef>
                <a:spcPct val="0"/>
              </a:spcBef>
              <a:spcAft>
                <a:spcPts val="600"/>
              </a:spcAft>
              <a:buClrTx/>
              <a:buSzTx/>
              <a:tabLst/>
              <a:defRPr/>
            </a:pPr>
            <a:r>
              <a:rPr kumimoji="0" lang="en-US" sz="4000" b="1" u="none" strike="noStrike" cap="all" spc="0" normalizeH="0" baseline="0" noProof="0" dirty="0">
                <a:ln>
                  <a:noFill/>
                </a:ln>
                <a:uLnTx/>
                <a:uFillTx/>
                <a:latin typeface="Arial" panose="020B0604020202020204" pitchFamily="34" charset="0"/>
                <a:ea typeface="+mj-ea"/>
                <a:cs typeface="Arial" panose="020B0604020202020204" pitchFamily="34" charset="0"/>
              </a:rPr>
              <a:t>Observe </a:t>
            </a:r>
          </a:p>
          <a:p>
            <a:pPr marL="285750" marR="0" lvl="0" indent="-285750" defTabSz="914400" fontAlgn="auto">
              <a:lnSpc>
                <a:spcPct val="90000"/>
              </a:lnSpc>
              <a:spcBef>
                <a:spcPct val="0"/>
              </a:spcBef>
              <a:spcAft>
                <a:spcPts val="600"/>
              </a:spcAft>
              <a:buClrTx/>
              <a:buSzTx/>
              <a:tabLst/>
              <a:defRPr/>
            </a:pPr>
            <a:r>
              <a:rPr kumimoji="0" lang="en-US" sz="4000" b="1" u="none" strike="noStrike" cap="all" spc="0" normalizeH="0" baseline="0" noProof="0" dirty="0">
                <a:ln>
                  <a:noFill/>
                </a:ln>
                <a:uLnTx/>
                <a:uFillTx/>
                <a:latin typeface="Arial" panose="020B0604020202020204" pitchFamily="34" charset="0"/>
                <a:ea typeface="+mj-ea"/>
                <a:cs typeface="Arial" panose="020B0604020202020204" pitchFamily="34" charset="0"/>
              </a:rPr>
              <a:t>Design &amp; develop</a:t>
            </a:r>
          </a:p>
          <a:p>
            <a:pPr marL="285750" marR="0" lvl="0" indent="-285750" defTabSz="914400" fontAlgn="auto">
              <a:lnSpc>
                <a:spcPct val="90000"/>
              </a:lnSpc>
              <a:spcBef>
                <a:spcPct val="0"/>
              </a:spcBef>
              <a:spcAft>
                <a:spcPts val="600"/>
              </a:spcAft>
              <a:buClrTx/>
              <a:buSzTx/>
              <a:tabLst/>
              <a:defRPr/>
            </a:pPr>
            <a:r>
              <a:rPr kumimoji="0" lang="en-US" sz="4000" b="1" u="none" strike="noStrike" cap="all" spc="0" normalizeH="0" baseline="0" noProof="0" dirty="0">
                <a:ln>
                  <a:noFill/>
                </a:ln>
                <a:uLnTx/>
                <a:uFillTx/>
                <a:latin typeface="Arial" panose="020B0604020202020204" pitchFamily="34" charset="0"/>
                <a:ea typeface="+mj-ea"/>
                <a:cs typeface="Arial" panose="020B0604020202020204" pitchFamily="34" charset="0"/>
              </a:rPr>
              <a:t>treatment plans</a:t>
            </a:r>
          </a:p>
        </p:txBody>
      </p:sp>
      <p:cxnSp>
        <p:nvCxnSpPr>
          <p:cNvPr id="21" name="Straight Connector 20">
            <a:extLst>
              <a:ext uri="{FF2B5EF4-FFF2-40B4-BE49-F238E27FC236}">
                <a16:creationId xmlns:a16="http://schemas.microsoft.com/office/drawing/2014/main" id="{580B8A35-DEA7-4D43-9DF8-90B4681D0F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CF1B745-6736-404F-A009-3BB160D2BF2D}"/>
              </a:ext>
            </a:extLst>
          </p:cNvPr>
          <p:cNvSpPr txBox="1"/>
          <p:nvPr/>
        </p:nvSpPr>
        <p:spPr>
          <a:xfrm>
            <a:off x="9570465" y="6657945"/>
            <a:ext cx="2621230" cy="200055"/>
          </a:xfrm>
          <a:prstGeom prst="rect">
            <a:avLst/>
          </a:prstGeom>
          <a:solidFill>
            <a:srgbClr val="000000"/>
          </a:solidFill>
        </p:spPr>
        <p:txBody>
          <a:bodyPr wrap="none" rtlCol="0">
            <a:spAutoFit/>
          </a:bodyPr>
          <a:lstStyle/>
          <a:p>
            <a:pPr marL="0" marR="0" lvl="0" indent="0" algn="r" defTabSz="457200" rtl="0" eaLnBrk="1" fontAlgn="auto" latinLnBrk="0" hangingPunct="1">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hlinkClick r:id="rId7" tooltip="https://openbooksopendoors.com/celebrating-literacy/">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rPr>
              <a:t> by Unknown Author is licensed under </a:t>
            </a:r>
            <a:r>
              <a:rPr kumimoji="0" lang="en-US" sz="700" b="0" i="0" u="none" strike="noStrike" kern="1200" cap="none" spc="0" normalizeH="0" baseline="0" noProof="0">
                <a:ln>
                  <a:noFill/>
                </a:ln>
                <a:solidFill>
                  <a:srgbClr val="FFFFFF"/>
                </a:solidFill>
                <a:effectLst/>
                <a:uLnTx/>
                <a:uFillTx/>
                <a:hlinkClick r:id="rId8" tooltip="https://creativecommons.org/licenses/by-nc-nd/3.0/">
                  <a:extLst>
                    <a:ext uri="{A12FA001-AC4F-418D-AE19-62706E023703}">
                      <ahyp:hlinkClr xmlns:ahyp="http://schemas.microsoft.com/office/drawing/2018/hyperlinkcolor" val="tx"/>
                    </a:ext>
                  </a:extLst>
                </a:hlinkClick>
              </a:rPr>
              <a:t>CC BY-NC-ND</a:t>
            </a:r>
            <a:endParaRPr kumimoji="0" lang="en-US" sz="700" b="0" i="0" u="none" strike="noStrike" kern="1200" cap="none" spc="0" normalizeH="0" baseline="0" noProof="0">
              <a:ln>
                <a:noFill/>
              </a:ln>
              <a:solidFill>
                <a:srgbClr val="FFFFFF"/>
              </a:solidFill>
              <a:effectLst/>
              <a:uLnTx/>
              <a:uFillTx/>
            </a:endParaRPr>
          </a:p>
        </p:txBody>
      </p:sp>
      <p:pic>
        <p:nvPicPr>
          <p:cNvPr id="2" name="Audio 1">
            <a:hlinkClick r:id="" action="ppaction://media"/>
            <a:extLst>
              <a:ext uri="{FF2B5EF4-FFF2-40B4-BE49-F238E27FC236}">
                <a16:creationId xmlns:a16="http://schemas.microsoft.com/office/drawing/2014/main" id="{D0E1493B-2EA8-40CC-976F-AC00342EC8B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575790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2517"/>
    </mc:Choice>
    <mc:Fallback xmlns="">
      <p:transition spd="slow" advTm="12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4" name="Picture 3" descr="A close up of a piece of paper&#10;&#10;Description automatically generated">
            <a:extLst>
              <a:ext uri="{FF2B5EF4-FFF2-40B4-BE49-F238E27FC236}">
                <a16:creationId xmlns:a16="http://schemas.microsoft.com/office/drawing/2014/main" id="{9331DA34-D9B8-4539-A50C-09ACD17C2AA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57479" y="1040114"/>
            <a:ext cx="6960662" cy="4130545"/>
          </a:xfrm>
          <a:prstGeom prst="rect">
            <a:avLst/>
          </a:prstGeom>
        </p:spPr>
      </p:pic>
      <p:sp>
        <p:nvSpPr>
          <p:cNvPr id="5" name="TextBox 4">
            <a:extLst>
              <a:ext uri="{FF2B5EF4-FFF2-40B4-BE49-F238E27FC236}">
                <a16:creationId xmlns:a16="http://schemas.microsoft.com/office/drawing/2014/main" id="{C4F20085-A06F-4B51-9988-0ED93C3FB15A}"/>
              </a:ext>
            </a:extLst>
          </p:cNvPr>
          <p:cNvSpPr txBox="1"/>
          <p:nvPr/>
        </p:nvSpPr>
        <p:spPr>
          <a:xfrm>
            <a:off x="257479" y="5170659"/>
            <a:ext cx="7475621"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Impact" panose="020B0806030902050204"/>
                <a:ea typeface="+mn-ea"/>
                <a:cs typeface="+mn-cs"/>
                <a:hlinkClick r:id="rId6" tooltip="http://theconversation.com/empathy-on-the-street-how-understanding-between-police-and-communities-makes-us-safer-40041"/>
              </a:rPr>
              <a:t>This Photo</a:t>
            </a:r>
            <a:r>
              <a:rPr kumimoji="0" lang="en-US" sz="900" b="0" i="0" u="none" strike="noStrike" kern="1200" cap="none" spc="0" normalizeH="0" baseline="0" noProof="0" dirty="0">
                <a:ln>
                  <a:noFill/>
                </a:ln>
                <a:solidFill>
                  <a:prstClr val="black"/>
                </a:solidFill>
                <a:effectLst/>
                <a:uLnTx/>
                <a:uFillTx/>
                <a:latin typeface="Impact" panose="020B0806030902050204"/>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Impact" panose="020B0806030902050204"/>
                <a:ea typeface="+mn-ea"/>
                <a:cs typeface="+mn-cs"/>
                <a:hlinkClick r:id="rId7" tooltip="https://creativecommons.org/licenses/by-nd/3.0/"/>
              </a:rPr>
              <a:t>CC BY-ND</a:t>
            </a:r>
            <a:endParaRPr kumimoji="0" lang="en-US" sz="900" b="0" i="0" u="none" strike="noStrike" kern="1200" cap="none" spc="0" normalizeH="0" baseline="0" noProof="0" dirty="0">
              <a:ln>
                <a:noFill/>
              </a:ln>
              <a:solidFill>
                <a:prstClr val="black"/>
              </a:solidFill>
              <a:effectLst/>
              <a:uLnTx/>
              <a:uFillTx/>
              <a:latin typeface="Impact" panose="020B0806030902050204"/>
              <a:ea typeface="+mn-ea"/>
              <a:cs typeface="+mn-cs"/>
            </a:endParaRPr>
          </a:p>
        </p:txBody>
      </p:sp>
      <p:sp>
        <p:nvSpPr>
          <p:cNvPr id="6" name="TextBox 5">
            <a:extLst>
              <a:ext uri="{FF2B5EF4-FFF2-40B4-BE49-F238E27FC236}">
                <a16:creationId xmlns:a16="http://schemas.microsoft.com/office/drawing/2014/main" id="{54CBA9AA-427E-413E-98BE-7AD521D9BB58}"/>
              </a:ext>
            </a:extLst>
          </p:cNvPr>
          <p:cNvSpPr txBox="1"/>
          <p:nvPr/>
        </p:nvSpPr>
        <p:spPr>
          <a:xfrm>
            <a:off x="7385538" y="1921605"/>
            <a:ext cx="4806462" cy="25545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SKILLS NEEDED </a:t>
            </a:r>
            <a:r>
              <a:rPr lang="en-US" sz="4000" b="1" dirty="0">
                <a:solidFill>
                  <a:prstClr val="black"/>
                </a:solidFill>
                <a:latin typeface="Arial" panose="020B0604020202020204" pitchFamily="34" charset="0"/>
                <a:cs typeface="Arial" panose="020B0604020202020204" pitchFamily="34" charset="0"/>
              </a:rPr>
              <a:t>TO BE A SUCCESSFUL ART THERAPIST</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3D8D3067-709B-40F3-B4BA-E6C9F38FFB7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17842887"/>
      </p:ext>
    </p:extLst>
  </p:cSld>
  <p:clrMapOvr>
    <a:masterClrMapping/>
  </p:clrMapOvr>
  <mc:AlternateContent xmlns:mc="http://schemas.openxmlformats.org/markup-compatibility/2006" xmlns:p14="http://schemas.microsoft.com/office/powerpoint/2010/main">
    <mc:Choice Requires="p14">
      <p:transition spd="slow" p14:dur="2000" advTm="29181"/>
    </mc:Choice>
    <mc:Fallback xmlns="">
      <p:transition spd="slow" advTm="29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10;&#10;Description automatically generated">
            <a:extLst>
              <a:ext uri="{FF2B5EF4-FFF2-40B4-BE49-F238E27FC236}">
                <a16:creationId xmlns:a16="http://schemas.microsoft.com/office/drawing/2014/main" id="{28D562DA-6128-4F22-8711-9AF2FAFE83D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75230" y="917598"/>
            <a:ext cx="5505343" cy="3681698"/>
          </a:xfrm>
          <a:prstGeom prst="rect">
            <a:avLst/>
          </a:prstGeom>
        </p:spPr>
      </p:pic>
      <p:sp>
        <p:nvSpPr>
          <p:cNvPr id="4" name="TextBox 3">
            <a:extLst>
              <a:ext uri="{FF2B5EF4-FFF2-40B4-BE49-F238E27FC236}">
                <a16:creationId xmlns:a16="http://schemas.microsoft.com/office/drawing/2014/main" id="{FF872824-56D5-4286-9535-3D4354244C62}"/>
              </a:ext>
            </a:extLst>
          </p:cNvPr>
          <p:cNvSpPr txBox="1"/>
          <p:nvPr/>
        </p:nvSpPr>
        <p:spPr>
          <a:xfrm>
            <a:off x="957618" y="3852293"/>
            <a:ext cx="457200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Impact" panose="020B0806030902050204"/>
                <a:ea typeface="+mn-ea"/>
                <a:cs typeface="+mn-cs"/>
                <a:hlinkClick r:id="rId6" tooltip="http://mikimotoangel.blogspot.com/2011/04/tag-10-things-i-love.html"/>
              </a:rPr>
              <a:t>This Photo</a:t>
            </a:r>
            <a:r>
              <a:rPr kumimoji="0" lang="en-US" sz="900" b="0" i="0" u="none" strike="noStrike" kern="1200" cap="none" spc="0" normalizeH="0" baseline="0" noProof="0" dirty="0">
                <a:ln>
                  <a:noFill/>
                </a:ln>
                <a:solidFill>
                  <a:prstClr val="black"/>
                </a:solidFill>
                <a:effectLst/>
                <a:uLnTx/>
                <a:uFillTx/>
                <a:latin typeface="Impact" panose="020B0806030902050204"/>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Impact" panose="020B0806030902050204"/>
                <a:ea typeface="+mn-ea"/>
                <a:cs typeface="+mn-cs"/>
                <a:hlinkClick r:id="rId7" tooltip="https://creativecommons.org/licenses/by/3.0/"/>
              </a:rPr>
              <a:t>CC BY</a:t>
            </a:r>
            <a:endParaRPr kumimoji="0" lang="en-US" sz="900" b="0" i="0" u="none" strike="noStrike" kern="1200" cap="none" spc="0" normalizeH="0" baseline="0" noProof="0" dirty="0">
              <a:ln>
                <a:noFill/>
              </a:ln>
              <a:solidFill>
                <a:prstClr val="black"/>
              </a:solidFill>
              <a:effectLst/>
              <a:uLnTx/>
              <a:uFillTx/>
              <a:latin typeface="Impact" panose="020B0806030902050204"/>
              <a:ea typeface="+mn-ea"/>
              <a:cs typeface="+mn-cs"/>
            </a:endParaRPr>
          </a:p>
        </p:txBody>
      </p:sp>
      <p:sp>
        <p:nvSpPr>
          <p:cNvPr id="5" name="TextBox 4">
            <a:extLst>
              <a:ext uri="{FF2B5EF4-FFF2-40B4-BE49-F238E27FC236}">
                <a16:creationId xmlns:a16="http://schemas.microsoft.com/office/drawing/2014/main" id="{0D25273D-10E9-4830-8B44-D2C562BCB57F}"/>
              </a:ext>
            </a:extLst>
          </p:cNvPr>
          <p:cNvSpPr txBox="1"/>
          <p:nvPr/>
        </p:nvSpPr>
        <p:spPr>
          <a:xfrm>
            <a:off x="6020937" y="794768"/>
            <a:ext cx="6548650" cy="37856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OVERVIEW</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Impact" panose="020B0806030902050204"/>
              <a:ea typeface="+mn-ea"/>
              <a:cs typeface="+mn-cs"/>
            </a:endParaRPr>
          </a:p>
          <a:p>
            <a:pPr marR="0" lvl="0" algn="l" defTabSz="457200"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THERAPUTIC CONCEPTS</a:t>
            </a:r>
          </a:p>
          <a:p>
            <a:pPr marR="0" lvl="0" algn="l" defTabSz="457200"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MODALITIES</a:t>
            </a:r>
          </a:p>
          <a:p>
            <a:pPr marR="0" lvl="0" algn="l" defTabSz="457200"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MEDUIMS</a:t>
            </a:r>
          </a:p>
          <a:p>
            <a:pPr marR="0" lvl="0" algn="l" defTabSz="457200"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JOB SETTINGS</a:t>
            </a:r>
          </a:p>
          <a:p>
            <a:pPr marR="0" lvl="0" algn="l" defTabSz="457200"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TEAM APPROACH MODEL</a:t>
            </a:r>
          </a:p>
          <a:p>
            <a:pPr marR="0" lvl="0" algn="l" defTabSz="457200"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EDUCATION &amp; CREDENTIALING</a:t>
            </a:r>
          </a:p>
        </p:txBody>
      </p:sp>
      <p:pic>
        <p:nvPicPr>
          <p:cNvPr id="6" name="Audio 5">
            <a:hlinkClick r:id="" action="ppaction://media"/>
            <a:extLst>
              <a:ext uri="{FF2B5EF4-FFF2-40B4-BE49-F238E27FC236}">
                <a16:creationId xmlns:a16="http://schemas.microsoft.com/office/drawing/2014/main" id="{053843D3-CDE5-4EFB-84C2-2864DD99782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31566727"/>
      </p:ext>
    </p:extLst>
  </p:cSld>
  <p:clrMapOvr>
    <a:masterClrMapping/>
  </p:clrMapOvr>
  <mc:AlternateContent xmlns:mc="http://schemas.openxmlformats.org/markup-compatibility/2006" xmlns:p14="http://schemas.microsoft.com/office/powerpoint/2010/main">
    <mc:Choice Requires="p14">
      <p:transition spd="slow" p14:dur="2000" advTm="17766"/>
    </mc:Choice>
    <mc:Fallback xmlns="">
      <p:transition spd="slow" advTm="17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3" descr="A sign on the side of a building&#10;&#10;Description automatically generated">
            <a:extLst>
              <a:ext uri="{FF2B5EF4-FFF2-40B4-BE49-F238E27FC236}">
                <a16:creationId xmlns:a16="http://schemas.microsoft.com/office/drawing/2014/main" id="{E43421CC-2862-4560-A205-5176CFCB07B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096000" y="291775"/>
            <a:ext cx="5390006" cy="5571066"/>
          </a:xfrm>
          <a:prstGeom prst="rect">
            <a:avLst/>
          </a:prstGeom>
        </p:spPr>
      </p:pic>
      <p:sp>
        <p:nvSpPr>
          <p:cNvPr id="5" name="TextBox 4">
            <a:extLst>
              <a:ext uri="{FF2B5EF4-FFF2-40B4-BE49-F238E27FC236}">
                <a16:creationId xmlns:a16="http://schemas.microsoft.com/office/drawing/2014/main" id="{0B56D2A5-3968-41DD-9ECF-14EAA610557C}"/>
              </a:ext>
            </a:extLst>
          </p:cNvPr>
          <p:cNvSpPr txBox="1"/>
          <p:nvPr/>
        </p:nvSpPr>
        <p:spPr>
          <a:xfrm>
            <a:off x="6096000" y="5656292"/>
            <a:ext cx="2274982"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Impact" panose="020B0806030902050204"/>
                <a:ea typeface="+mn-ea"/>
                <a:cs typeface="+mn-cs"/>
                <a:hlinkClick r:id="rId6" tooltip="http://wikivisually.com/wiki/Silverton_Hospital">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dirty="0">
                <a:ln>
                  <a:noFill/>
                </a:ln>
                <a:solidFill>
                  <a:srgbClr val="FFFFFF"/>
                </a:solidFill>
                <a:effectLst/>
                <a:uLnTx/>
                <a:uFillTx/>
                <a:latin typeface="Impact" panose="020B0806030902050204"/>
                <a:ea typeface="+mn-ea"/>
                <a:cs typeface="+mn-cs"/>
              </a:rPr>
              <a:t> by Unknown Author is licensed under </a:t>
            </a:r>
            <a:r>
              <a:rPr kumimoji="0" lang="en-US" sz="700" b="0" i="0" u="none" strike="noStrike" kern="1200" cap="none" spc="0" normalizeH="0" baseline="0" noProof="0" dirty="0">
                <a:ln>
                  <a:noFill/>
                </a:ln>
                <a:solidFill>
                  <a:srgbClr val="FFFFFF"/>
                </a:solidFill>
                <a:effectLst/>
                <a:uLnTx/>
                <a:uFillTx/>
                <a:latin typeface="Impact" panose="020B0806030902050204"/>
                <a:ea typeface="+mn-ea"/>
                <a:cs typeface="+mn-cs"/>
                <a:hlinkClick r:id="rId7" tooltip="https://creativecommons.org/licenses/by-sa/3.0/">
                  <a:extLst>
                    <a:ext uri="{A12FA001-AC4F-418D-AE19-62706E023703}">
                      <ahyp:hlinkClr xmlns:ahyp="http://schemas.microsoft.com/office/drawing/2018/hyperlinkcolor" val="tx"/>
                    </a:ext>
                  </a:extLst>
                </a:hlinkClick>
              </a:rPr>
              <a:t>CC BY-SA</a:t>
            </a:r>
            <a:endParaRPr kumimoji="0" lang="en-US" sz="700" b="0" i="0" u="none" strike="noStrike" kern="1200" cap="none" spc="0" normalizeH="0" baseline="0" noProof="0" dirty="0">
              <a:ln>
                <a:noFill/>
              </a:ln>
              <a:solidFill>
                <a:srgbClr val="FFFFFF"/>
              </a:solidFill>
              <a:effectLst/>
              <a:uLnTx/>
              <a:uFillTx/>
              <a:latin typeface="Impact" panose="020B0806030902050204"/>
              <a:ea typeface="+mn-ea"/>
              <a:cs typeface="+mn-cs"/>
            </a:endParaRPr>
          </a:p>
        </p:txBody>
      </p:sp>
      <p:sp>
        <p:nvSpPr>
          <p:cNvPr id="6" name="TextBox 5">
            <a:extLst>
              <a:ext uri="{FF2B5EF4-FFF2-40B4-BE49-F238E27FC236}">
                <a16:creationId xmlns:a16="http://schemas.microsoft.com/office/drawing/2014/main" id="{99E4B302-3F8F-4D03-8B52-BBE13227151B}"/>
              </a:ext>
            </a:extLst>
          </p:cNvPr>
          <p:cNvSpPr txBox="1"/>
          <p:nvPr/>
        </p:nvSpPr>
        <p:spPr>
          <a:xfrm>
            <a:off x="1026837" y="2921168"/>
            <a:ext cx="4924854"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JOB SETTINGS </a:t>
            </a:r>
          </a:p>
        </p:txBody>
      </p:sp>
      <p:pic>
        <p:nvPicPr>
          <p:cNvPr id="2" name="Audio 1">
            <a:hlinkClick r:id="" action="ppaction://media"/>
            <a:extLst>
              <a:ext uri="{FF2B5EF4-FFF2-40B4-BE49-F238E27FC236}">
                <a16:creationId xmlns:a16="http://schemas.microsoft.com/office/drawing/2014/main" id="{3A37C22A-9FD1-45E5-9D2C-52F80BF1F43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48352510"/>
      </p:ext>
    </p:extLst>
  </p:cSld>
  <p:clrMapOvr>
    <a:masterClrMapping/>
  </p:clrMapOvr>
  <mc:AlternateContent xmlns:mc="http://schemas.openxmlformats.org/markup-compatibility/2006" xmlns:p14="http://schemas.microsoft.com/office/powerpoint/2010/main">
    <mc:Choice Requires="p14">
      <p:transition spd="slow" p14:dur="2000" advTm="16285"/>
    </mc:Choice>
    <mc:Fallback xmlns="">
      <p:transition spd="slow" advTm="16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 name="Picture 3" descr="A group of people sitting at a desk&#10;&#10;Description automatically generated">
            <a:extLst>
              <a:ext uri="{FF2B5EF4-FFF2-40B4-BE49-F238E27FC236}">
                <a16:creationId xmlns:a16="http://schemas.microsoft.com/office/drawing/2014/main" id="{82AABED7-96F5-4E2F-9D2E-A27E05E0C919}"/>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359400" y="756098"/>
            <a:ext cx="6350000" cy="4229100"/>
          </a:xfrm>
          <a:prstGeom prst="rect">
            <a:avLst/>
          </a:prstGeom>
        </p:spPr>
      </p:pic>
      <p:sp>
        <p:nvSpPr>
          <p:cNvPr id="5" name="TextBox 4">
            <a:extLst>
              <a:ext uri="{FF2B5EF4-FFF2-40B4-BE49-F238E27FC236}">
                <a16:creationId xmlns:a16="http://schemas.microsoft.com/office/drawing/2014/main" id="{3866A09B-2A2B-4700-AE61-002846F5D104}"/>
              </a:ext>
            </a:extLst>
          </p:cNvPr>
          <p:cNvSpPr txBox="1"/>
          <p:nvPr/>
        </p:nvSpPr>
        <p:spPr>
          <a:xfrm>
            <a:off x="5359400" y="4869782"/>
            <a:ext cx="635000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Impact" panose="020B0806030902050204"/>
                <a:ea typeface="+mn-ea"/>
                <a:cs typeface="+mn-cs"/>
                <a:hlinkClick r:id="rId6" tooltip="http://teamcaffeine.wikidot.com/e-commerce"/>
              </a:rPr>
              <a:t>This Photo</a:t>
            </a:r>
            <a:r>
              <a:rPr kumimoji="0" lang="en-US" sz="900" b="0" i="0" u="none" strike="noStrike" kern="1200" cap="none" spc="0" normalizeH="0" baseline="0" noProof="0" dirty="0">
                <a:ln>
                  <a:noFill/>
                </a:ln>
                <a:solidFill>
                  <a:prstClr val="black"/>
                </a:solidFill>
                <a:effectLst/>
                <a:uLnTx/>
                <a:uFillTx/>
                <a:latin typeface="Impact" panose="020B0806030902050204"/>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Impact" panose="020B0806030902050204"/>
                <a:ea typeface="+mn-ea"/>
                <a:cs typeface="+mn-cs"/>
                <a:hlinkClick r:id="rId7" tooltip="https://creativecommons.org/licenses/by-sa/3.0/"/>
              </a:rPr>
              <a:t>CC BY-SA</a:t>
            </a:r>
            <a:endParaRPr kumimoji="0" lang="en-US" sz="900" b="0" i="0" u="none" strike="noStrike" kern="1200" cap="none" spc="0" normalizeH="0" baseline="0" noProof="0" dirty="0">
              <a:ln>
                <a:noFill/>
              </a:ln>
              <a:solidFill>
                <a:prstClr val="black"/>
              </a:solidFill>
              <a:effectLst/>
              <a:uLnTx/>
              <a:uFillTx/>
              <a:latin typeface="Impact" panose="020B0806030902050204"/>
              <a:ea typeface="+mn-ea"/>
              <a:cs typeface="+mn-cs"/>
            </a:endParaRPr>
          </a:p>
        </p:txBody>
      </p:sp>
      <p:sp>
        <p:nvSpPr>
          <p:cNvPr id="6" name="TextBox 5">
            <a:extLst>
              <a:ext uri="{FF2B5EF4-FFF2-40B4-BE49-F238E27FC236}">
                <a16:creationId xmlns:a16="http://schemas.microsoft.com/office/drawing/2014/main" id="{81A7B9EC-134A-4241-A585-FC9FA7F1B053}"/>
              </a:ext>
            </a:extLst>
          </p:cNvPr>
          <p:cNvSpPr txBox="1"/>
          <p:nvPr/>
        </p:nvSpPr>
        <p:spPr>
          <a:xfrm>
            <a:off x="731478" y="1577986"/>
            <a:ext cx="4604085"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Impact" panose="020B0806030902050204"/>
                <a:ea typeface="+mn-ea"/>
                <a:cs typeface="+mn-cs"/>
              </a:rPr>
              <a:t>MULTIDISCIPLINARY TEAM-BASED APPROACH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Impact" panose="020B0806030902050204"/>
              <a:ea typeface="+mn-ea"/>
              <a:cs typeface="+mn-cs"/>
            </a:endParaRPr>
          </a:p>
          <a:p>
            <a:pPr marR="0" lvl="0" algn="l" defTabSz="4572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Impact" panose="020B0806030902050204"/>
                <a:ea typeface="+mn-ea"/>
                <a:cs typeface="+mn-cs"/>
              </a:rPr>
              <a:t>ASSESS</a:t>
            </a:r>
          </a:p>
          <a:p>
            <a:pPr marR="0" lvl="0" algn="l" defTabSz="457200" rtl="0" eaLnBrk="1" fontAlgn="auto" latinLnBrk="0" hangingPunct="1">
              <a:lnSpc>
                <a:spcPct val="100000"/>
              </a:lnSpc>
              <a:spcBef>
                <a:spcPts val="0"/>
              </a:spcBef>
              <a:spcAft>
                <a:spcPts val="0"/>
              </a:spcAft>
              <a:buClrTx/>
              <a:buSzTx/>
              <a:tabLst/>
              <a:defRPr/>
            </a:pPr>
            <a:r>
              <a:rPr lang="en-US" sz="2400" dirty="0">
                <a:solidFill>
                  <a:prstClr val="black"/>
                </a:solidFill>
                <a:latin typeface="Impact" panose="020B0806030902050204"/>
              </a:rPr>
              <a:t>ANALYZE</a:t>
            </a:r>
            <a:endParaRPr kumimoji="0" lang="en-US" sz="2400" b="0" i="0" u="none" strike="noStrike" kern="1200" cap="none" spc="0" normalizeH="0" baseline="0" noProof="0" dirty="0">
              <a:ln>
                <a:noFill/>
              </a:ln>
              <a:solidFill>
                <a:prstClr val="black"/>
              </a:solidFill>
              <a:effectLst/>
              <a:uLnTx/>
              <a:uFillTx/>
              <a:latin typeface="Impact" panose="020B0806030902050204"/>
              <a:ea typeface="+mn-ea"/>
              <a:cs typeface="+mn-cs"/>
            </a:endParaRPr>
          </a:p>
          <a:p>
            <a:pPr marR="0" lvl="0" algn="l" defTabSz="457200" rtl="0" eaLnBrk="1" fontAlgn="auto" latinLnBrk="0" hangingPunct="1">
              <a:lnSpc>
                <a:spcPct val="100000"/>
              </a:lnSpc>
              <a:spcBef>
                <a:spcPts val="0"/>
              </a:spcBef>
              <a:spcAft>
                <a:spcPts val="0"/>
              </a:spcAft>
              <a:buClrTx/>
              <a:buSzTx/>
              <a:tabLst/>
              <a:defRPr/>
            </a:pPr>
            <a:r>
              <a:rPr lang="en-US" sz="2400" dirty="0">
                <a:solidFill>
                  <a:prstClr val="black"/>
                </a:solidFill>
                <a:latin typeface="Impact" panose="020B0806030902050204"/>
              </a:rPr>
              <a:t>REPORT</a:t>
            </a:r>
            <a:r>
              <a:rPr kumimoji="0" lang="en-US" sz="2400" b="0" i="0" u="none" strike="noStrike" kern="1200" cap="none" spc="0" normalizeH="0" baseline="0" noProof="0" dirty="0">
                <a:ln>
                  <a:noFill/>
                </a:ln>
                <a:solidFill>
                  <a:prstClr val="black"/>
                </a:solidFill>
                <a:effectLst/>
                <a:uLnTx/>
                <a:uFillTx/>
                <a:latin typeface="Impact" panose="020B0806030902050204"/>
                <a:ea typeface="+mn-ea"/>
                <a:cs typeface="+mn-cs"/>
              </a:rPr>
              <a:t> </a:t>
            </a:r>
          </a:p>
          <a:p>
            <a:pPr marR="0" lvl="0" algn="l" defTabSz="4572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prstClr val="black"/>
              </a:solidFill>
              <a:effectLst/>
              <a:uLnTx/>
              <a:uFillTx/>
              <a:latin typeface="Impact" panose="020B0806030902050204"/>
              <a:ea typeface="+mn-ea"/>
              <a:cs typeface="+mn-cs"/>
            </a:endParaRPr>
          </a:p>
        </p:txBody>
      </p:sp>
      <p:pic>
        <p:nvPicPr>
          <p:cNvPr id="7" name="Audio 6">
            <a:hlinkClick r:id="" action="ppaction://media"/>
            <a:extLst>
              <a:ext uri="{FF2B5EF4-FFF2-40B4-BE49-F238E27FC236}">
                <a16:creationId xmlns:a16="http://schemas.microsoft.com/office/drawing/2014/main" id="{8289B9F1-78B6-4773-816E-B08CF509357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89033200"/>
      </p:ext>
    </p:extLst>
  </p:cSld>
  <p:clrMapOvr>
    <a:masterClrMapping/>
  </p:clrMapOvr>
  <mc:AlternateContent xmlns:mc="http://schemas.openxmlformats.org/markup-compatibility/2006" xmlns:p14="http://schemas.microsoft.com/office/powerpoint/2010/main">
    <mc:Choice Requires="p14">
      <p:transition spd="slow" p14:dur="2000" advTm="27081"/>
    </mc:Choice>
    <mc:Fallback xmlns="">
      <p:transition spd="slow" advTm="27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2" name="Picture 71">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74" name="Straight Connector 73">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78" name="Rectangle 77">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group of people looking at a computer&#10;&#10;Description automatically generated">
            <a:extLst>
              <a:ext uri="{FF2B5EF4-FFF2-40B4-BE49-F238E27FC236}">
                <a16:creationId xmlns:a16="http://schemas.microsoft.com/office/drawing/2014/main" id="{F961723F-0C6D-4AD6-9E74-D64B429F2413}"/>
              </a:ext>
            </a:extLst>
          </p:cNvPr>
          <p:cNvPicPr>
            <a:picLocks noChangeAspect="1"/>
          </p:cNvPicPr>
          <p:nvPr/>
        </p:nvPicPr>
        <p:blipFill rotWithShape="1">
          <a:blip r:embed="rId6">
            <a:alphaModFix amt="50000"/>
            <a:extLst>
              <a:ext uri="{837473B0-CC2E-450A-ABE3-18F120FF3D39}">
                <a1611:picAttrSrcUrl xmlns:a1611="http://schemas.microsoft.com/office/drawing/2016/11/main" r:id="rId7"/>
              </a:ext>
            </a:extLst>
          </a:blip>
          <a:srcRect t="7705" r="-1" b="7706"/>
          <a:stretch/>
        </p:blipFill>
        <p:spPr>
          <a:xfrm>
            <a:off x="20" y="10"/>
            <a:ext cx="12191980" cy="6857990"/>
          </a:xfrm>
          <a:prstGeom prst="rect">
            <a:avLst/>
          </a:prstGeom>
        </p:spPr>
      </p:pic>
      <p:sp>
        <p:nvSpPr>
          <p:cNvPr id="80"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82"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84" name="Rectangle 83">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86" name="Straight Connector 85">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88"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graphicFrame>
        <p:nvGraphicFramePr>
          <p:cNvPr id="65" name="TextBox 10">
            <a:extLst>
              <a:ext uri="{FF2B5EF4-FFF2-40B4-BE49-F238E27FC236}">
                <a16:creationId xmlns:a16="http://schemas.microsoft.com/office/drawing/2014/main" id="{974EF89D-BE00-4F7E-95CB-5F80A2982175}"/>
              </a:ext>
            </a:extLst>
          </p:cNvPr>
          <p:cNvGraphicFramePr/>
          <p:nvPr>
            <p:extLst>
              <p:ext uri="{D42A27DB-BD31-4B8C-83A1-F6EECF244321}">
                <p14:modId xmlns:p14="http://schemas.microsoft.com/office/powerpoint/2010/main" val="351490941"/>
              </p:ext>
            </p:extLst>
          </p:nvPr>
        </p:nvGraphicFramePr>
        <p:xfrm>
          <a:off x="4976636" y="1193800"/>
          <a:ext cx="6085091" cy="4699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5" name="TextBox 14">
            <a:extLst>
              <a:ext uri="{FF2B5EF4-FFF2-40B4-BE49-F238E27FC236}">
                <a16:creationId xmlns:a16="http://schemas.microsoft.com/office/drawing/2014/main" id="{22B9405D-1360-4D87-B413-76FB0E1C730A}"/>
              </a:ext>
            </a:extLst>
          </p:cNvPr>
          <p:cNvSpPr txBox="1"/>
          <p:nvPr/>
        </p:nvSpPr>
        <p:spPr>
          <a:xfrm>
            <a:off x="9900988" y="6657945"/>
            <a:ext cx="2291012" cy="200055"/>
          </a:xfrm>
          <a:prstGeom prst="rect">
            <a:avLst/>
          </a:prstGeom>
          <a:solidFill>
            <a:srgbClr val="000000"/>
          </a:solidFill>
        </p:spPr>
        <p:txBody>
          <a:bodyPr wrap="none" rtlCol="0">
            <a:spAutoFit/>
          </a:bodyPr>
          <a:lstStyle/>
          <a:p>
            <a:pPr marL="0" marR="0" lvl="0" indent="0" algn="r" defTabSz="457200" rtl="0" eaLnBrk="1" fontAlgn="auto" latinLnBrk="0" hangingPunct="1">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hlinkClick r:id="rId7" tooltip="http://blogs.salford.ac.uk/business-school/business-internships-10-reasons-to-offer-student-work-placements/">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rPr>
              <a:t> by Unknown Author is licensed under </a:t>
            </a:r>
            <a:r>
              <a:rPr kumimoji="0" lang="en-US" sz="700" b="0" i="0" u="none" strike="noStrike" kern="1200" cap="none" spc="0" normalizeH="0" baseline="0" noProof="0">
                <a:ln>
                  <a:noFill/>
                </a:ln>
                <a:solidFill>
                  <a:srgbClr val="FFFFFF"/>
                </a:solidFill>
                <a:effectLst/>
                <a:uLnTx/>
                <a:uFillTx/>
                <a:hlinkClick r:id="rId13" tooltip="https://creativecommons.org/licenses/by/3.0/">
                  <a:extLst>
                    <a:ext uri="{A12FA001-AC4F-418D-AE19-62706E023703}">
                      <ahyp:hlinkClr xmlns:ahyp="http://schemas.microsoft.com/office/drawing/2018/hyperlinkcolor" val="tx"/>
                    </a:ext>
                  </a:extLst>
                </a:hlinkClick>
              </a:rPr>
              <a:t>CC BY</a:t>
            </a:r>
            <a:endParaRPr kumimoji="0" lang="en-US" sz="700" b="0" i="0" u="none" strike="noStrike" kern="1200" cap="none" spc="0" normalizeH="0" baseline="0" noProof="0">
              <a:ln>
                <a:noFill/>
              </a:ln>
              <a:solidFill>
                <a:srgbClr val="FFFFFF"/>
              </a:solidFill>
              <a:effectLst/>
              <a:uLnTx/>
              <a:uFillTx/>
            </a:endParaRPr>
          </a:p>
        </p:txBody>
      </p:sp>
      <p:pic>
        <p:nvPicPr>
          <p:cNvPr id="2" name="Audio 1">
            <a:hlinkClick r:id="" action="ppaction://media"/>
            <a:extLst>
              <a:ext uri="{FF2B5EF4-FFF2-40B4-BE49-F238E27FC236}">
                <a16:creationId xmlns:a16="http://schemas.microsoft.com/office/drawing/2014/main" id="{CF8FE403-3ADE-44E3-B4A5-5472700C585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409845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3962"/>
    </mc:Choice>
    <mc:Fallback xmlns="">
      <p:transition spd="slow" advTm="33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92DA2E-D69B-4786-A2A1-AC8279120B38}"/>
              </a:ext>
            </a:extLst>
          </p:cNvPr>
          <p:cNvSpPr txBox="1"/>
          <p:nvPr/>
        </p:nvSpPr>
        <p:spPr>
          <a:xfrm>
            <a:off x="280861" y="324465"/>
            <a:ext cx="7435515" cy="31700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CERTIFICATION &amp; LICENSING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mission of the Art Therapy Credentials Board is to protect the public by providing the competent and ethical practice of art therapy through the credentials of art therapy professionals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R="0" lvl="1" algn="l" defTabSz="457200" rtl="0" eaLnBrk="1" fontAlgn="auto" latinLnBrk="0" hangingPunct="1">
              <a:lnSpc>
                <a:spcPct val="100000"/>
              </a:lnSpc>
              <a:spcBef>
                <a:spcPts val="0"/>
              </a:spcBef>
              <a:spcAft>
                <a:spcPts val="0"/>
              </a:spcAft>
              <a:buClrTx/>
              <a:buSzTx/>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Certification from the Art Therapy Credentials Board, Inc. (ATCD)</a:t>
            </a:r>
          </a:p>
          <a:p>
            <a:pPr marR="0" lvl="1" algn="l" defTabSz="457200" rtl="0" eaLnBrk="1" fontAlgn="auto" latinLnBrk="0" hangingPunct="1">
              <a:lnSpc>
                <a:spcPct val="100000"/>
              </a:lnSpc>
              <a:spcBef>
                <a:spcPts val="0"/>
              </a:spcBef>
              <a:spcAft>
                <a:spcPts val="0"/>
              </a:spcAft>
              <a:buClrTx/>
              <a:buSzTx/>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License issued by the American Art Therapy Association (AATA)</a:t>
            </a:r>
          </a:p>
          <a:p>
            <a:pPr marR="0" lvl="1" algn="l" defTabSz="457200" rtl="0" eaLnBrk="1" fontAlgn="auto" latinLnBrk="0" hangingPunct="1">
              <a:lnSpc>
                <a:spcPct val="100000"/>
              </a:lnSpc>
              <a:spcBef>
                <a:spcPts val="0"/>
              </a:spcBef>
              <a:spcAft>
                <a:spcPts val="0"/>
              </a:spcAft>
              <a:buClrTx/>
              <a:buSzTx/>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License issued by Oregon Health Authority Licensing Board in the State of Oregon</a:t>
            </a:r>
          </a:p>
        </p:txBody>
      </p:sp>
      <p:pic>
        <p:nvPicPr>
          <p:cNvPr id="5" name="Picture 4" descr="A picture containing drawing&#10;&#10;Description automatically generated">
            <a:extLst>
              <a:ext uri="{FF2B5EF4-FFF2-40B4-BE49-F238E27FC236}">
                <a16:creationId xmlns:a16="http://schemas.microsoft.com/office/drawing/2014/main" id="{95FE6B7C-B090-427C-8B74-3F982D3C76A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852352" y="3137096"/>
            <a:ext cx="4674024" cy="2337012"/>
          </a:xfrm>
          <a:prstGeom prst="rect">
            <a:avLst/>
          </a:prstGeom>
        </p:spPr>
      </p:pic>
      <p:sp>
        <p:nvSpPr>
          <p:cNvPr id="6" name="TextBox 5">
            <a:extLst>
              <a:ext uri="{FF2B5EF4-FFF2-40B4-BE49-F238E27FC236}">
                <a16:creationId xmlns:a16="http://schemas.microsoft.com/office/drawing/2014/main" id="{0FBDD423-DFCF-430E-9309-00ED72817082}"/>
              </a:ext>
            </a:extLst>
          </p:cNvPr>
          <p:cNvSpPr txBox="1"/>
          <p:nvPr/>
        </p:nvSpPr>
        <p:spPr>
          <a:xfrm>
            <a:off x="7716376" y="5497621"/>
            <a:ext cx="381000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Impact" panose="020B0806030902050204"/>
                <a:ea typeface="+mn-ea"/>
                <a:cs typeface="+mn-cs"/>
                <a:hlinkClick r:id="rId6" tooltip="https://oregonpeernetwork.net/"/>
              </a:rPr>
              <a:t>This Photo</a:t>
            </a:r>
            <a:r>
              <a:rPr kumimoji="0" lang="en-US" sz="900" b="0" i="0" u="none" strike="noStrike" kern="1200" cap="none" spc="0" normalizeH="0" baseline="0" noProof="0">
                <a:ln>
                  <a:noFill/>
                </a:ln>
                <a:solidFill>
                  <a:prstClr val="black"/>
                </a:solidFill>
                <a:effectLst/>
                <a:uLnTx/>
                <a:uFillTx/>
                <a:latin typeface="Impact" panose="020B080603090205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Impact" panose="020B0806030902050204"/>
                <a:ea typeface="+mn-ea"/>
                <a:cs typeface="+mn-cs"/>
                <a:hlinkClick r:id="rId7" tooltip="https://creativecommons.org/licenses/by-nc-nd/3.0/"/>
              </a:rPr>
              <a:t>CC BY-NC-ND</a:t>
            </a:r>
            <a:endParaRPr kumimoji="0" lang="en-US" sz="900" b="0" i="0" u="none" strike="noStrike" kern="1200" cap="none" spc="0" normalizeH="0" baseline="0" noProof="0">
              <a:ln>
                <a:noFill/>
              </a:ln>
              <a:solidFill>
                <a:prstClr val="black"/>
              </a:solidFill>
              <a:effectLst/>
              <a:uLnTx/>
              <a:uFillTx/>
              <a:latin typeface="Impact" panose="020B0806030902050204"/>
              <a:ea typeface="+mn-ea"/>
              <a:cs typeface="+mn-cs"/>
            </a:endParaRPr>
          </a:p>
        </p:txBody>
      </p:sp>
      <p:pic>
        <p:nvPicPr>
          <p:cNvPr id="3" name="Audio 2">
            <a:hlinkClick r:id="" action="ppaction://media"/>
            <a:extLst>
              <a:ext uri="{FF2B5EF4-FFF2-40B4-BE49-F238E27FC236}">
                <a16:creationId xmlns:a16="http://schemas.microsoft.com/office/drawing/2014/main" id="{ADF38AC6-9376-45B9-B486-5186836734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39517472"/>
      </p:ext>
    </p:extLst>
  </p:cSld>
  <p:clrMapOvr>
    <a:masterClrMapping/>
  </p:clrMapOvr>
  <mc:AlternateContent xmlns:mc="http://schemas.openxmlformats.org/markup-compatibility/2006" xmlns:p14="http://schemas.microsoft.com/office/powerpoint/2010/main">
    <mc:Choice Requires="p14">
      <p:transition spd="slow" p14:dur="2000" advTm="8985"/>
    </mc:Choice>
    <mc:Fallback xmlns="">
      <p:transition spd="slow" advTm="8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5" name="Rectangle 19">
            <a:extLst>
              <a:ext uri="{FF2B5EF4-FFF2-40B4-BE49-F238E27FC236}">
                <a16:creationId xmlns:a16="http://schemas.microsoft.com/office/drawing/2014/main" id="{882C17D0-0115-4E43-AF4A-3BA36E8091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1">
            <a:extLst>
              <a:ext uri="{FF2B5EF4-FFF2-40B4-BE49-F238E27FC236}">
                <a16:creationId xmlns:a16="http://schemas.microsoft.com/office/drawing/2014/main" id="{A2982B51-6FEC-4000-8197-30B2EE78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094" y="783768"/>
            <a:ext cx="10581813" cy="5290464"/>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5DFB8AC-1A2A-4330-B50D-AAE63C682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40" y="1019556"/>
            <a:ext cx="10104120" cy="481888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 group of people sitting at a table with a birthday cake&#10;&#10;Description automatically generated">
            <a:extLst>
              <a:ext uri="{FF2B5EF4-FFF2-40B4-BE49-F238E27FC236}">
                <a16:creationId xmlns:a16="http://schemas.microsoft.com/office/drawing/2014/main" id="{BC92DB59-9DE4-4480-8636-D3FFE55D3203}"/>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29341" r="1" b="26505"/>
          <a:stretch/>
        </p:blipFill>
        <p:spPr>
          <a:xfrm>
            <a:off x="1363980" y="1202396"/>
            <a:ext cx="9464040" cy="4178808"/>
          </a:xfrm>
          <a:prstGeom prst="rect">
            <a:avLst/>
          </a:prstGeom>
        </p:spPr>
      </p:pic>
      <p:sp>
        <p:nvSpPr>
          <p:cNvPr id="6" name="TextBox 5">
            <a:extLst>
              <a:ext uri="{FF2B5EF4-FFF2-40B4-BE49-F238E27FC236}">
                <a16:creationId xmlns:a16="http://schemas.microsoft.com/office/drawing/2014/main" id="{E337A92F-F0A0-4F96-A1A6-10F3736F575F}"/>
              </a:ext>
            </a:extLst>
          </p:cNvPr>
          <p:cNvSpPr txBox="1"/>
          <p:nvPr/>
        </p:nvSpPr>
        <p:spPr>
          <a:xfrm>
            <a:off x="46892" y="5381204"/>
            <a:ext cx="10581812" cy="784830"/>
          </a:xfrm>
          <a:prstGeom prst="rect">
            <a:avLst/>
          </a:prstGeom>
          <a:noFill/>
        </p:spPr>
        <p:txBody>
          <a:bodyPr wrap="square" rtlCol="0">
            <a:spAutoFit/>
          </a:bodyPr>
          <a:lstStyle/>
          <a:p>
            <a:pPr marL="0" marR="0" lvl="0" indent="0" algn="ctr" defTabSz="457200" rtl="0" eaLnBrk="1" fontAlgn="auto" latinLnBrk="0" hangingPunct="1">
              <a:spcBef>
                <a:spcPts val="0"/>
              </a:spcBef>
              <a:spcAft>
                <a:spcPts val="6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BOARD CERTIFIED ART THERAPIST (ATR-BC)</a:t>
            </a:r>
          </a:p>
          <a:p>
            <a:pPr marL="0" marR="0" lvl="0" indent="0" algn="ctr" defTabSz="457200" rtl="0" eaLnBrk="1" fontAlgn="auto" latinLnBrk="0" hangingPunct="1">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Impact" panose="020B0806030902050204"/>
                <a:ea typeface="+mn-ea"/>
                <a:cs typeface="+mn-cs"/>
              </a:rPr>
              <a:t>	</a:t>
            </a:r>
            <a:endParaRPr kumimoji="0" lang="en-US" sz="2400" b="0" i="0" u="none" strike="noStrike" kern="1200" cap="none" spc="0" normalizeH="0" baseline="0" noProof="0" dirty="0">
              <a:ln>
                <a:noFill/>
              </a:ln>
              <a:solidFill>
                <a:prstClr val="black"/>
              </a:solidFill>
              <a:effectLst/>
              <a:uLnTx/>
              <a:uFillTx/>
              <a:latin typeface="Impact" panose="020B0806030902050204"/>
              <a:ea typeface="+mn-ea"/>
              <a:cs typeface="+mn-cs"/>
            </a:endParaRPr>
          </a:p>
        </p:txBody>
      </p:sp>
      <p:sp>
        <p:nvSpPr>
          <p:cNvPr id="5" name="TextBox 4">
            <a:extLst>
              <a:ext uri="{FF2B5EF4-FFF2-40B4-BE49-F238E27FC236}">
                <a16:creationId xmlns:a16="http://schemas.microsoft.com/office/drawing/2014/main" id="{B6095DA0-93E6-4451-B56B-C3AC977601DB}"/>
              </a:ext>
            </a:extLst>
          </p:cNvPr>
          <p:cNvSpPr txBox="1"/>
          <p:nvPr/>
        </p:nvSpPr>
        <p:spPr>
          <a:xfrm>
            <a:off x="8407165" y="5318349"/>
            <a:ext cx="2420855" cy="200055"/>
          </a:xfrm>
          <a:prstGeom prst="rect">
            <a:avLst/>
          </a:prstGeom>
          <a:solidFill>
            <a:srgbClr val="000000"/>
          </a:solidFill>
        </p:spPr>
        <p:txBody>
          <a:bodyPr wrap="none" rtlCol="0">
            <a:spAutoFit/>
          </a:bodyPr>
          <a:lstStyle/>
          <a:p>
            <a:pPr marL="0" marR="0" lvl="0" indent="0" algn="r" defTabSz="457200" rtl="0" eaLnBrk="1" fontAlgn="auto" latinLnBrk="0" hangingPunct="1">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hlinkClick r:id="rId6" tooltip="https://en.wikipedia.org/wiki/Art_therapy">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rPr>
              <a:t> by Unknown Author is licensed under </a:t>
            </a:r>
            <a:r>
              <a:rPr kumimoji="0" lang="en-US" sz="700" b="0" i="0" u="none" strike="noStrike" kern="1200" cap="none" spc="0" normalizeH="0" baseline="0" noProof="0">
                <a:ln>
                  <a:noFill/>
                </a:ln>
                <a:solidFill>
                  <a:srgbClr val="FFFFFF"/>
                </a:solidFill>
                <a:effectLst/>
                <a:uLnTx/>
                <a:uFillTx/>
                <a:hlinkClick r:id="rId7" tooltip="https://creativecommons.org/licenses/by-sa/3.0/">
                  <a:extLst>
                    <a:ext uri="{A12FA001-AC4F-418D-AE19-62706E023703}">
                      <ahyp:hlinkClr xmlns:ahyp="http://schemas.microsoft.com/office/drawing/2018/hyperlinkcolor" val="tx"/>
                    </a:ext>
                  </a:extLst>
                </a:hlinkClick>
              </a:rPr>
              <a:t>CC BY-SA</a:t>
            </a:r>
            <a:endParaRPr kumimoji="0" lang="en-US" sz="700" b="0" i="0" u="none" strike="noStrike" kern="1200" cap="none" spc="0" normalizeH="0" baseline="0" noProof="0">
              <a:ln>
                <a:noFill/>
              </a:ln>
              <a:solidFill>
                <a:srgbClr val="FFFFFF"/>
              </a:solidFill>
              <a:effectLst/>
              <a:uLnTx/>
              <a:uFillTx/>
            </a:endParaRPr>
          </a:p>
        </p:txBody>
      </p:sp>
      <p:pic>
        <p:nvPicPr>
          <p:cNvPr id="2" name="Audio 1">
            <a:hlinkClick r:id="" action="ppaction://media"/>
            <a:extLst>
              <a:ext uri="{FF2B5EF4-FFF2-40B4-BE49-F238E27FC236}">
                <a16:creationId xmlns:a16="http://schemas.microsoft.com/office/drawing/2014/main" id="{1674968C-6FE8-42B5-B6E6-3A0425A335F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37315206"/>
      </p:ext>
    </p:extLst>
  </p:cSld>
  <p:clrMapOvr>
    <a:masterClrMapping/>
  </p:clrMapOvr>
  <mc:AlternateContent xmlns:mc="http://schemas.openxmlformats.org/markup-compatibility/2006" xmlns:p14="http://schemas.microsoft.com/office/powerpoint/2010/main">
    <mc:Choice Requires="p14">
      <p:transition spd="slow" p14:dur="2000" advTm="13067"/>
    </mc:Choice>
    <mc:Fallback xmlns="">
      <p:transition spd="slow" advTm="13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 name="Online Media 1" title="Art Major">
            <a:hlinkClick r:id="" action="ppaction://media"/>
            <a:extLst>
              <a:ext uri="{FF2B5EF4-FFF2-40B4-BE49-F238E27FC236}">
                <a16:creationId xmlns:a16="http://schemas.microsoft.com/office/drawing/2014/main" id="{8E981A6B-4C1B-4905-88FD-8BA34194F83B}"/>
              </a:ext>
            </a:extLst>
          </p:cNvPr>
          <p:cNvPicPr>
            <a:picLocks noRot="1" noChangeAspect="1"/>
          </p:cNvPicPr>
          <p:nvPr>
            <a:videoFile r:link="rId1"/>
          </p:nvPr>
        </p:nvPicPr>
        <p:blipFill>
          <a:blip r:embed="rId4"/>
          <a:stretch>
            <a:fillRect/>
          </a:stretch>
        </p:blipFill>
        <p:spPr>
          <a:xfrm>
            <a:off x="1351547" y="174100"/>
            <a:ext cx="8983579" cy="5053263"/>
          </a:xfrm>
          <a:prstGeom prst="rect">
            <a:avLst/>
          </a:prstGeom>
        </p:spPr>
      </p:pic>
      <p:sp>
        <p:nvSpPr>
          <p:cNvPr id="3" name="TextBox 2">
            <a:extLst>
              <a:ext uri="{FF2B5EF4-FFF2-40B4-BE49-F238E27FC236}">
                <a16:creationId xmlns:a16="http://schemas.microsoft.com/office/drawing/2014/main" id="{1F0CD3C0-5E05-4E1E-8EE5-E026E8FE399A}"/>
              </a:ext>
            </a:extLst>
          </p:cNvPr>
          <p:cNvSpPr txBox="1"/>
          <p:nvPr/>
        </p:nvSpPr>
        <p:spPr>
          <a:xfrm>
            <a:off x="-412955" y="5263294"/>
            <a:ext cx="1260495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WESTERN OREGON UNIVERSITY COLLEGE OF ARTS</a:t>
            </a:r>
          </a:p>
        </p:txBody>
      </p:sp>
    </p:spTree>
    <p:extLst>
      <p:ext uri="{BB962C8B-B14F-4D97-AF65-F5344CB8AC3E}">
        <p14:creationId xmlns:p14="http://schemas.microsoft.com/office/powerpoint/2010/main" val="213054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193BE8A9-8CF5-4958-B321-FB546B36B57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412683" y="1914328"/>
            <a:ext cx="5278777" cy="2850539"/>
          </a:xfrm>
          <a:prstGeom prst="rect">
            <a:avLst/>
          </a:prstGeom>
        </p:spPr>
      </p:pic>
      <p:sp>
        <p:nvSpPr>
          <p:cNvPr id="40" name="Content Placeholder 2">
            <a:extLst>
              <a:ext uri="{FF2B5EF4-FFF2-40B4-BE49-F238E27FC236}">
                <a16:creationId xmlns:a16="http://schemas.microsoft.com/office/drawing/2014/main" id="{A4AE68C4-8FB2-4564-AA7D-E0BF358E7B81}"/>
              </a:ext>
            </a:extLst>
          </p:cNvPr>
          <p:cNvSpPr>
            <a:spLocks noGrp="1"/>
          </p:cNvSpPr>
          <p:nvPr>
            <p:ph sz="quarter" idx="13"/>
          </p:nvPr>
        </p:nvSpPr>
        <p:spPr>
          <a:xfrm>
            <a:off x="7535824" y="1360764"/>
            <a:ext cx="3360771" cy="4515104"/>
          </a:xfrm>
        </p:spPr>
        <p:txBody>
          <a:bodyPr>
            <a:normAutofit/>
          </a:bodyPr>
          <a:lstStyle/>
          <a:p>
            <a:pPr marL="0" indent="0">
              <a:buNone/>
            </a:pPr>
            <a:r>
              <a:rPr lang="en-US" sz="2400" b="1" dirty="0">
                <a:solidFill>
                  <a:srgbClr val="262626"/>
                </a:solidFill>
                <a:latin typeface="Arial" panose="020B0604020202020204" pitchFamily="34" charset="0"/>
                <a:cs typeface="Arial" panose="020B0604020202020204" pitchFamily="34" charset="0"/>
              </a:rPr>
              <a:t>PLEASE TAKE THIS POST-PRESENTATION SURVEY</a:t>
            </a:r>
            <a:endParaRPr lang="en-US" sz="2400" b="1" dirty="0">
              <a:solidFill>
                <a:srgbClr val="262626"/>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endParaRPr>
          </a:p>
          <a:p>
            <a:pPr marL="0" indent="0">
              <a:buNone/>
            </a:pPr>
            <a:r>
              <a:rPr lang="en-US" sz="2200" dirty="0">
                <a:solidFill>
                  <a:schemeClr val="bg1"/>
                </a:solidFill>
                <a:hlinkClick r:id="rId7">
                  <a:extLst>
                    <a:ext uri="{A12FA001-AC4F-418D-AE19-62706E023703}">
                      <ahyp:hlinkClr xmlns:ahyp="http://schemas.microsoft.com/office/drawing/2018/hyperlinkcolor" val="tx"/>
                    </a:ext>
                  </a:extLst>
                </a:hlinkClick>
              </a:rPr>
              <a:t>https://docs.google.com/forms/d/e/1FAIpQLSfon72xhPX10PnyMmqHf7YVsCEKBlElM_CfXxakT_PXmMp9nA/viewform?usp=sf_link</a:t>
            </a:r>
            <a:endParaRPr lang="en-US" sz="2200" dirty="0">
              <a:solidFill>
                <a:schemeClr val="bg1"/>
              </a:solidFill>
            </a:endParaRPr>
          </a:p>
          <a:p>
            <a:pPr marL="0" indent="0">
              <a:buNone/>
            </a:pPr>
            <a:endParaRPr lang="en-US" sz="2200" dirty="0">
              <a:solidFill>
                <a:srgbClr val="262626"/>
              </a:solidFill>
            </a:endParaRPr>
          </a:p>
          <a:p>
            <a:pPr marL="0" indent="0">
              <a:buNone/>
            </a:pPr>
            <a:endParaRPr lang="en-US" sz="2200" dirty="0">
              <a:solidFill>
                <a:srgbClr val="262626"/>
              </a:solidFill>
            </a:endParaRPr>
          </a:p>
        </p:txBody>
      </p:sp>
      <p:sp>
        <p:nvSpPr>
          <p:cNvPr id="7" name="TextBox 6">
            <a:extLst>
              <a:ext uri="{FF2B5EF4-FFF2-40B4-BE49-F238E27FC236}">
                <a16:creationId xmlns:a16="http://schemas.microsoft.com/office/drawing/2014/main" id="{8D69B12B-902D-49C2-B60C-7EBE0904EC07}"/>
              </a:ext>
            </a:extLst>
          </p:cNvPr>
          <p:cNvSpPr txBox="1"/>
          <p:nvPr/>
        </p:nvSpPr>
        <p:spPr>
          <a:xfrm>
            <a:off x="9699009" y="6870700"/>
            <a:ext cx="2492991"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hlinkClick r:id="rId8" tooltip="http://kidocs.org/2015/04/all-about-that-medstar-base/">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rPr>
              <a:t> by Unknown Author is licensed under </a:t>
            </a:r>
            <a:r>
              <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hlinkClick r:id="rId9" tooltip="https://creativecommons.org/licenses/by-nc-sa/3.0/">
                  <a:extLst>
                    <a:ext uri="{A12FA001-AC4F-418D-AE19-62706E023703}">
                      <ahyp:hlinkClr xmlns:ahyp="http://schemas.microsoft.com/office/drawing/2018/hyperlinkcolor" val="tx"/>
                    </a:ext>
                  </a:extLst>
                </a:hlinkClick>
              </a:rPr>
              <a:t>CC BY-SA-NC</a:t>
            </a:r>
            <a:endPar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endParaRPr>
          </a:p>
        </p:txBody>
      </p:sp>
      <p:sp>
        <p:nvSpPr>
          <p:cNvPr id="4" name="TextBox 3">
            <a:extLst>
              <a:ext uri="{FF2B5EF4-FFF2-40B4-BE49-F238E27FC236}">
                <a16:creationId xmlns:a16="http://schemas.microsoft.com/office/drawing/2014/main" id="{A71E6EFB-9B92-4A22-B65F-F7BAD35C169C}"/>
              </a:ext>
            </a:extLst>
          </p:cNvPr>
          <p:cNvSpPr txBox="1"/>
          <p:nvPr/>
        </p:nvSpPr>
        <p:spPr>
          <a:xfrm>
            <a:off x="4353961" y="4564812"/>
            <a:ext cx="2337499"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hlinkClick r:id="rId6" tooltip="http://capreform.eu/eurobarometer-food-security-survey/">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rPr>
              <a:t> by Unknown Author is licensed under </a:t>
            </a:r>
            <a:r>
              <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hlinkClick r:id="rId10" tooltip="https://creativecommons.org/licenses/by-sa/3.0/">
                  <a:extLst>
                    <a:ext uri="{A12FA001-AC4F-418D-AE19-62706E023703}">
                      <ahyp:hlinkClr xmlns:ahyp="http://schemas.microsoft.com/office/drawing/2018/hyperlinkcolor" val="tx"/>
                    </a:ext>
                  </a:extLst>
                </a:hlinkClick>
              </a:rPr>
              <a:t>CC BY-SA</a:t>
            </a:r>
            <a:endPar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endParaRPr>
          </a:p>
        </p:txBody>
      </p:sp>
      <p:pic>
        <p:nvPicPr>
          <p:cNvPr id="2" name="Audio 1">
            <a:hlinkClick r:id="" action="ppaction://media"/>
            <a:extLst>
              <a:ext uri="{FF2B5EF4-FFF2-40B4-BE49-F238E27FC236}">
                <a16:creationId xmlns:a16="http://schemas.microsoft.com/office/drawing/2014/main" id="{2984E570-2A57-4E14-B1AA-67AA013DC22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
        <p:nvSpPr>
          <p:cNvPr id="5" name="Rectangle 4">
            <a:extLst>
              <a:ext uri="{FF2B5EF4-FFF2-40B4-BE49-F238E27FC236}">
                <a16:creationId xmlns:a16="http://schemas.microsoft.com/office/drawing/2014/main" id="{FDE687F3-9D46-4359-B18F-1E9F405182B9}"/>
              </a:ext>
            </a:extLst>
          </p:cNvPr>
          <p:cNvSpPr/>
          <p:nvPr/>
        </p:nvSpPr>
        <p:spPr>
          <a:xfrm>
            <a:off x="1295405" y="5615388"/>
            <a:ext cx="8496886" cy="707886"/>
          </a:xfrm>
          <a:prstGeom prst="rect">
            <a:avLst/>
          </a:prstGeom>
        </p:spPr>
        <p:txBody>
          <a:bodyPr wrap="square">
            <a:spAutoFit/>
          </a:bodyPr>
          <a:lstStyle/>
          <a:p>
            <a:r>
              <a:rPr lang="en-US" sz="1000" dirty="0"/>
              <a:t>This presentation was supported by the Health Resources and Services Administration (HRSA) of the U.S. Department of Health and Human Services (HHS) as part of a subaward totaling $101,995 (33%) financed with Federal funding and $210,226 (67%) financed with non-Federal sources. The contents are those of the author(s) and do not necessary represent the official views of, nor an endorsement, by HRSA, HHS or the U.S. Government.</a:t>
            </a:r>
          </a:p>
        </p:txBody>
      </p:sp>
    </p:spTree>
    <p:extLst>
      <p:ext uri="{BB962C8B-B14F-4D97-AF65-F5344CB8AC3E}">
        <p14:creationId xmlns:p14="http://schemas.microsoft.com/office/powerpoint/2010/main" val="560926876"/>
      </p:ext>
    </p:extLst>
  </p:cSld>
  <p:clrMapOvr>
    <a:masterClrMapping/>
  </p:clrMapOvr>
  <mc:AlternateContent xmlns:mc="http://schemas.openxmlformats.org/markup-compatibility/2006" xmlns:p14="http://schemas.microsoft.com/office/powerpoint/2010/main">
    <mc:Choice Requires="p14">
      <p:transition spd="slow" p14:dur="2000" advTm="8551"/>
    </mc:Choice>
    <mc:Fallback xmlns="">
      <p:transition spd="slow" advTm="8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8C418-357D-441B-A817-81C880B90DE8}"/>
              </a:ext>
            </a:extLst>
          </p:cNvPr>
          <p:cNvSpPr>
            <a:spLocks noGrp="1"/>
          </p:cNvSpPr>
          <p:nvPr>
            <p:ph type="title"/>
          </p:nvPr>
        </p:nvSpPr>
        <p:spPr>
          <a:xfrm>
            <a:off x="1295402" y="982133"/>
            <a:ext cx="9601196" cy="1081264"/>
          </a:xfrm>
        </p:spPr>
        <p:txBody>
          <a:bodyPr>
            <a:normAutofit/>
          </a:bodyPr>
          <a:lstStyle/>
          <a:p>
            <a:r>
              <a:rPr lang="en-US" sz="3200" b="1" dirty="0">
                <a:latin typeface="Arial" panose="020B0604020202020204" pitchFamily="34" charset="0"/>
                <a:cs typeface="Arial" panose="020B0604020202020204" pitchFamily="34" charset="0"/>
              </a:rPr>
              <a:t>Thank you for viewing this presentation about a Career as an Art Therapist!</a:t>
            </a:r>
          </a:p>
        </p:txBody>
      </p:sp>
      <p:sp>
        <p:nvSpPr>
          <p:cNvPr id="3" name="Content Placeholder 2">
            <a:extLst>
              <a:ext uri="{FF2B5EF4-FFF2-40B4-BE49-F238E27FC236}">
                <a16:creationId xmlns:a16="http://schemas.microsoft.com/office/drawing/2014/main" id="{2D913174-1463-4A3B-923F-099469B7D9E3}"/>
              </a:ext>
            </a:extLst>
          </p:cNvPr>
          <p:cNvSpPr>
            <a:spLocks noGrp="1"/>
          </p:cNvSpPr>
          <p:nvPr>
            <p:ph sz="quarter" idx="13"/>
          </p:nvPr>
        </p:nvSpPr>
        <p:spPr>
          <a:xfrm>
            <a:off x="685800" y="2063396"/>
            <a:ext cx="10394707" cy="4032604"/>
          </a:xfrm>
        </p:spPr>
        <p:txBody>
          <a:bodyPr>
            <a:normAutofit fontScale="32500" lnSpcReduction="20000"/>
          </a:bodyPr>
          <a:lstStyle/>
          <a:p>
            <a:pPr marL="0" indent="0" algn="ctr">
              <a:buNone/>
            </a:pPr>
            <a:r>
              <a:rPr lang="en-US" sz="4000" dirty="0">
                <a:latin typeface="Arial" panose="020B0604020202020204" pitchFamily="34" charset="0"/>
                <a:cs typeface="Arial" panose="020B0604020202020204" pitchFamily="34" charset="0"/>
              </a:rPr>
              <a:t>Please feel free to contact OPAHEC with any questions or comments.</a:t>
            </a:r>
          </a:p>
          <a:p>
            <a:pPr marL="0" indent="0" algn="ctr">
              <a:buNone/>
            </a:pPr>
            <a:endParaRPr lang="en-US" sz="4000" dirty="0">
              <a:latin typeface="Arial" panose="020B0604020202020204" pitchFamily="34" charset="0"/>
              <a:cs typeface="Arial" panose="020B0604020202020204" pitchFamily="34" charset="0"/>
            </a:endParaRPr>
          </a:p>
          <a:p>
            <a:pPr algn="ctr"/>
            <a:r>
              <a:rPr lang="en-US" sz="4000" dirty="0">
                <a:solidFill>
                  <a:schemeClr val="tx1"/>
                </a:solidFill>
                <a:latin typeface="Arial" panose="020B0604020202020204" pitchFamily="34" charset="0"/>
                <a:cs typeface="Arial" panose="020B0604020202020204" pitchFamily="34" charset="0"/>
              </a:rPr>
              <a:t>Shellene Dougherty, Executive Director</a:t>
            </a:r>
          </a:p>
          <a:p>
            <a:pPr algn="ctr"/>
            <a:r>
              <a:rPr lang="en-US" sz="4000"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shdougherty@samhealth.org</a:t>
            </a:r>
            <a:endParaRPr lang="en-US" sz="4000" dirty="0">
              <a:solidFill>
                <a:schemeClr val="tx1"/>
              </a:solidFill>
              <a:latin typeface="Arial" panose="020B0604020202020204" pitchFamily="34" charset="0"/>
              <a:cs typeface="Arial" panose="020B0604020202020204" pitchFamily="34" charset="0"/>
            </a:endParaRPr>
          </a:p>
          <a:p>
            <a:pPr algn="ctr"/>
            <a:r>
              <a:rPr lang="en-US" sz="4000" dirty="0">
                <a:solidFill>
                  <a:schemeClr val="tx1"/>
                </a:solidFill>
                <a:latin typeface="Arial" panose="020B0604020202020204" pitchFamily="34" charset="0"/>
                <a:cs typeface="Arial" panose="020B0604020202020204" pitchFamily="34" charset="0"/>
              </a:rPr>
              <a:t>Julia Labahn, Education Coordinator</a:t>
            </a:r>
          </a:p>
          <a:p>
            <a:pPr algn="ctr"/>
            <a:r>
              <a:rPr lang="en-US" sz="4000"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Jlabahn@samhealth.org</a:t>
            </a:r>
            <a:endParaRPr lang="en-US" sz="4000" dirty="0">
              <a:solidFill>
                <a:schemeClr val="tx1"/>
              </a:solidFill>
              <a:latin typeface="Arial" panose="020B0604020202020204" pitchFamily="34" charset="0"/>
              <a:cs typeface="Arial" panose="020B0604020202020204" pitchFamily="34" charset="0"/>
            </a:endParaRPr>
          </a:p>
          <a:p>
            <a:pPr algn="ctr"/>
            <a:r>
              <a:rPr lang="en-US" sz="4000" dirty="0">
                <a:solidFill>
                  <a:schemeClr val="tx1"/>
                </a:solidFill>
                <a:latin typeface="Arial" panose="020B0604020202020204" pitchFamily="34" charset="0"/>
                <a:cs typeface="Arial" panose="020B0604020202020204" pitchFamily="34" charset="0"/>
              </a:rPr>
              <a:t>Petra Gutierrez, Education Coordinator</a:t>
            </a:r>
          </a:p>
          <a:p>
            <a:pPr algn="ctr"/>
            <a:r>
              <a:rPr lang="en-US" sz="4000" dirty="0">
                <a:solidFill>
                  <a:schemeClr val="tx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pgutierrez@samhealth.org</a:t>
            </a:r>
            <a:endParaRPr lang="en-US" sz="4000" dirty="0">
              <a:solidFill>
                <a:schemeClr val="tx1"/>
              </a:solidFill>
              <a:latin typeface="Arial" panose="020B0604020202020204" pitchFamily="34" charset="0"/>
              <a:cs typeface="Arial" panose="020B0604020202020204" pitchFamily="34" charset="0"/>
            </a:endParaRPr>
          </a:p>
          <a:p>
            <a:pPr algn="ctr"/>
            <a:r>
              <a:rPr lang="en-US" sz="4000" dirty="0">
                <a:solidFill>
                  <a:schemeClr val="tx1"/>
                </a:solidFill>
                <a:latin typeface="Arial" panose="020B0604020202020204" pitchFamily="34" charset="0"/>
                <a:cs typeface="Arial" panose="020B0604020202020204" pitchFamily="34" charset="0"/>
              </a:rPr>
              <a:t>Carmen Boone, Education Coordinator</a:t>
            </a:r>
          </a:p>
          <a:p>
            <a:pPr algn="ctr"/>
            <a:r>
              <a:rPr lang="en-US" sz="4000" dirty="0">
                <a:solidFill>
                  <a:schemeClr val="tx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carmenb@samhealth.org</a:t>
            </a:r>
            <a:endParaRPr lang="en-US" sz="4000" dirty="0">
              <a:solidFill>
                <a:schemeClr val="tx1"/>
              </a:solidFill>
              <a:latin typeface="Arial" panose="020B0604020202020204" pitchFamily="34" charset="0"/>
              <a:cs typeface="Arial" panose="020B0604020202020204" pitchFamily="34" charset="0"/>
            </a:endParaRPr>
          </a:p>
          <a:p>
            <a:pPr algn="ctr"/>
            <a:endParaRPr lang="en-US" sz="4000" dirty="0">
              <a:solidFill>
                <a:schemeClr val="tx1"/>
              </a:solidFill>
              <a:latin typeface="Arial" panose="020B0604020202020204" pitchFamily="34" charset="0"/>
              <a:cs typeface="Arial" panose="020B0604020202020204" pitchFamily="34" charset="0"/>
            </a:endParaRPr>
          </a:p>
          <a:p>
            <a:pPr marL="0" indent="0" algn="ctr">
              <a:buNone/>
            </a:pPr>
            <a:r>
              <a:rPr lang="en-US" sz="7000" b="1" dirty="0">
                <a:solidFill>
                  <a:schemeClr val="tx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www.opahec.org</a:t>
            </a:r>
            <a:endParaRPr lang="en-US" sz="7000" b="1" dirty="0">
              <a:solidFill>
                <a:schemeClr val="tx1"/>
              </a:solidFill>
              <a:latin typeface="Arial" panose="020B0604020202020204" pitchFamily="34" charset="0"/>
              <a:cs typeface="Arial" panose="020B0604020202020204" pitchFamily="34" charset="0"/>
            </a:endParaRPr>
          </a:p>
          <a:p>
            <a:pPr marL="0" indent="0" algn="ctr">
              <a:buNone/>
            </a:pPr>
            <a:endParaRPr lang="en-US" dirty="0"/>
          </a:p>
          <a:p>
            <a:pPr marL="0" indent="0">
              <a:buNone/>
            </a:pPr>
            <a:endParaRPr lang="en-US" dirty="0"/>
          </a:p>
        </p:txBody>
      </p:sp>
      <p:pic>
        <p:nvPicPr>
          <p:cNvPr id="5" name="Audio 4">
            <a:hlinkClick r:id="" action="ppaction://media"/>
            <a:extLst>
              <a:ext uri="{FF2B5EF4-FFF2-40B4-BE49-F238E27FC236}">
                <a16:creationId xmlns:a16="http://schemas.microsoft.com/office/drawing/2014/main" id="{39F7CE05-3BC5-45D6-A282-9B551DBC81E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7394478"/>
      </p:ext>
    </p:extLst>
  </p:cSld>
  <p:clrMapOvr>
    <a:masterClrMapping/>
  </p:clrMapOvr>
  <mc:AlternateContent xmlns:mc="http://schemas.openxmlformats.org/markup-compatibility/2006" xmlns:p14="http://schemas.microsoft.com/office/powerpoint/2010/main">
    <mc:Choice Requires="p14">
      <p:transition spd="slow" p14:dur="2000" advTm="17317"/>
    </mc:Choice>
    <mc:Fallback xmlns="">
      <p:transition spd="slow" advTm="17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3" name="Picture 2" descr="A picture containing screenshot&#10;&#10;Description automatically generated">
            <a:extLst>
              <a:ext uri="{FF2B5EF4-FFF2-40B4-BE49-F238E27FC236}">
                <a16:creationId xmlns:a16="http://schemas.microsoft.com/office/drawing/2014/main" id="{E3AB9027-E178-4B3E-A92B-B95F39F0F302}"/>
              </a:ext>
            </a:extLst>
          </p:cNvPr>
          <p:cNvPicPr>
            <a:picLocks noChangeAspect="1"/>
          </p:cNvPicPr>
          <p:nvPr/>
        </p:nvPicPr>
        <p:blipFill rotWithShape="1">
          <a:blip r:embed="rId2">
            <a:extLst>
              <a:ext uri="{28A0092B-C50C-407E-A947-70E740481C1C}">
                <a14:useLocalDpi xmlns:a14="http://schemas.microsoft.com/office/drawing/2010/main" val="0"/>
              </a:ext>
            </a:extLst>
          </a:blip>
          <a:srcRect l="4731" t="7532" r="5269" b="30033"/>
          <a:stretch/>
        </p:blipFill>
        <p:spPr>
          <a:xfrm>
            <a:off x="1382149" y="381170"/>
            <a:ext cx="10059883" cy="4980583"/>
          </a:xfrm>
          <a:prstGeom prst="rect">
            <a:avLst/>
          </a:prstGeom>
          <a:ln w="57150" cmpd="thinThick">
            <a:solidFill>
              <a:schemeClr val="bg1">
                <a:lumMod val="50000"/>
              </a:schemeClr>
            </a:solidFill>
            <a:miter lim="800000"/>
          </a:ln>
        </p:spPr>
      </p:pic>
      <p:sp>
        <p:nvSpPr>
          <p:cNvPr id="2" name="TextBox 1">
            <a:extLst>
              <a:ext uri="{FF2B5EF4-FFF2-40B4-BE49-F238E27FC236}">
                <a16:creationId xmlns:a16="http://schemas.microsoft.com/office/drawing/2014/main" id="{4FFE5D08-D260-46CF-9D2C-0A98A891E024}"/>
              </a:ext>
            </a:extLst>
          </p:cNvPr>
          <p:cNvSpPr txBox="1"/>
          <p:nvPr/>
        </p:nvSpPr>
        <p:spPr>
          <a:xfrm>
            <a:off x="6316579" y="1708483"/>
            <a:ext cx="4957011"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The 24 Character Strengths. (n.d.). Retrieved from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https://www.viacharacter.org/character-strengths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Knowledge vs Wisdom. (n.d.). Retrieved from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https://www.diffen.com/difference/Knowledge_vs_Wisdom</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Www.facebook.com/profc. (2018, March 9). Courage . . . Find Some: Our Virtue of the Week. Retrieved from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https://ethics.blog/virtues-courage/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humanity - Dictionary Definition. (n.d.). Retrieved from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https://www.vocabulary.com/dictionary/humanity</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History. (n.d.). Retrieved from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extLst>
                    <a:ext uri="{A12FA001-AC4F-418D-AE19-62706E023703}">
                      <ahyp:hlinkClr xmlns:ahyp="http://schemas.microsoft.com/office/drawing/2018/hyperlinkcolor" val="tx"/>
                    </a:ext>
                  </a:extLst>
                </a:hlinkClick>
              </a:rPr>
              <a:t>https://japanesegarden.org/history/</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44300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E9A966-9145-4692-9451-5E03440241EB}"/>
              </a:ext>
            </a:extLst>
          </p:cNvPr>
          <p:cNvSpPr txBox="1"/>
          <p:nvPr/>
        </p:nvSpPr>
        <p:spPr>
          <a:xfrm>
            <a:off x="163773" y="442830"/>
            <a:ext cx="5455849" cy="59400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OBJECTIVES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List 3 Roles &amp; Responsibilities</a:t>
            </a:r>
          </a:p>
          <a:p>
            <a:pPr marR="0" lvl="0" algn="l" defTabSz="4572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List 3 Educational Requirements</a:t>
            </a:r>
          </a:p>
          <a:p>
            <a:pPr marR="0" lvl="0" algn="l" defTabSz="4572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Describe 2 Mediums</a:t>
            </a:r>
          </a:p>
          <a:p>
            <a:pPr marR="0" lvl="0" algn="l" defTabSz="4572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List 2 Modalities</a:t>
            </a:r>
          </a:p>
          <a:p>
            <a:pPr marR="0" lvl="0" algn="l" defTabSz="4572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Be able to list 4 Skills &amp; Competencies</a:t>
            </a:r>
          </a:p>
          <a:p>
            <a:pPr marR="0" lvl="0" algn="l" defTabSz="4572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Describe 3 Benefits to Patients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Impact" panose="020B080603090205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Impact" panose="020B0806030902050204"/>
              <a:ea typeface="+mn-ea"/>
              <a:cs typeface="+mn-cs"/>
            </a:endParaRPr>
          </a:p>
        </p:txBody>
      </p:sp>
      <p:pic>
        <p:nvPicPr>
          <p:cNvPr id="7" name="Picture 6" descr="A picture containing wheel, person, object, table&#10;&#10;Description automatically generated">
            <a:extLst>
              <a:ext uri="{FF2B5EF4-FFF2-40B4-BE49-F238E27FC236}">
                <a16:creationId xmlns:a16="http://schemas.microsoft.com/office/drawing/2014/main" id="{6FA12BDB-305A-46B0-A9A2-1883D99E7742}"/>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781121" y="778531"/>
            <a:ext cx="5953679" cy="4156267"/>
          </a:xfrm>
          <a:prstGeom prst="rect">
            <a:avLst/>
          </a:prstGeom>
        </p:spPr>
      </p:pic>
      <p:pic>
        <p:nvPicPr>
          <p:cNvPr id="4" name="Audio 3">
            <a:hlinkClick r:id="" action="ppaction://media"/>
            <a:extLst>
              <a:ext uri="{FF2B5EF4-FFF2-40B4-BE49-F238E27FC236}">
                <a16:creationId xmlns:a16="http://schemas.microsoft.com/office/drawing/2014/main" id="{7F546169-942E-48B5-8EC4-34EAA37A47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10104880"/>
      </p:ext>
    </p:extLst>
  </p:cSld>
  <p:clrMapOvr>
    <a:masterClrMapping/>
  </p:clrMapOvr>
  <mc:AlternateContent xmlns:mc="http://schemas.openxmlformats.org/markup-compatibility/2006" xmlns:p14="http://schemas.microsoft.com/office/powerpoint/2010/main">
    <mc:Choice Requires="p14">
      <p:transition spd="slow" p14:dur="2000" advTm="24968"/>
    </mc:Choice>
    <mc:Fallback xmlns="">
      <p:transition spd="slow" advTm="24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4" name="Online Media 3" title="Art Therapist : Careers in Mental Health">
            <a:hlinkClick r:id="" action="ppaction://media"/>
            <a:extLst>
              <a:ext uri="{FF2B5EF4-FFF2-40B4-BE49-F238E27FC236}">
                <a16:creationId xmlns:a16="http://schemas.microsoft.com/office/drawing/2014/main" id="{5D973FDF-99A3-49BB-99C3-6A8E69995366}"/>
              </a:ext>
            </a:extLst>
          </p:cNvPr>
          <p:cNvPicPr>
            <a:picLocks noRot="1" noChangeAspect="1"/>
          </p:cNvPicPr>
          <p:nvPr>
            <a:videoFile r:link="rId1"/>
          </p:nvPr>
        </p:nvPicPr>
        <p:blipFill>
          <a:blip r:embed="rId5"/>
          <a:stretch>
            <a:fillRect/>
          </a:stretch>
        </p:blipFill>
        <p:spPr>
          <a:xfrm>
            <a:off x="3786661" y="499290"/>
            <a:ext cx="7780997" cy="4895557"/>
          </a:xfrm>
          <a:prstGeom prst="rect">
            <a:avLst/>
          </a:prstGeom>
        </p:spPr>
      </p:pic>
      <p:sp>
        <p:nvSpPr>
          <p:cNvPr id="2" name="TextBox 1">
            <a:extLst>
              <a:ext uri="{FF2B5EF4-FFF2-40B4-BE49-F238E27FC236}">
                <a16:creationId xmlns:a16="http://schemas.microsoft.com/office/drawing/2014/main" id="{E0704F23-0569-4F33-A285-3FAA8C9CBF9A}"/>
              </a:ext>
            </a:extLst>
          </p:cNvPr>
          <p:cNvSpPr txBox="1"/>
          <p:nvPr/>
        </p:nvSpPr>
        <p:spPr>
          <a:xfrm>
            <a:off x="220666" y="2105561"/>
            <a:ext cx="3053476"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Let’s Watch a Video!</a:t>
            </a:r>
          </a:p>
        </p:txBody>
      </p:sp>
      <p:pic>
        <p:nvPicPr>
          <p:cNvPr id="3" name="Audio 2">
            <a:hlinkClick r:id="" action="ppaction://media"/>
            <a:extLst>
              <a:ext uri="{FF2B5EF4-FFF2-40B4-BE49-F238E27FC236}">
                <a16:creationId xmlns:a16="http://schemas.microsoft.com/office/drawing/2014/main" id="{23B1E0C6-0AC9-4B2F-AB44-1174CD2C6F9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69939614"/>
      </p:ext>
    </p:extLst>
  </p:cSld>
  <p:clrMapOvr>
    <a:masterClrMapping/>
  </p:clrMapOvr>
  <mc:AlternateContent xmlns:mc="http://schemas.openxmlformats.org/markup-compatibility/2006" xmlns:p14="http://schemas.microsoft.com/office/powerpoint/2010/main">
    <mc:Choice Requires="p14">
      <p:transition spd="slow" p14:dur="2000" advTm="3487"/>
    </mc:Choice>
    <mc:Fallback xmlns="">
      <p:transition spd="slow" advTm="3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7" name="Picture 16">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9" name="Straight Connector 18">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3" name="Rectangle 22">
            <a:extLst>
              <a:ext uri="{FF2B5EF4-FFF2-40B4-BE49-F238E27FC236}">
                <a16:creationId xmlns:a16="http://schemas.microsoft.com/office/drawing/2014/main" id="{ECF9E76A-BE1D-4850-B32D-718810A42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26401C1-9077-49F4-BC8C-F2D7AAEDF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 name="TextBox 5">
            <a:extLst>
              <a:ext uri="{FF2B5EF4-FFF2-40B4-BE49-F238E27FC236}">
                <a16:creationId xmlns:a16="http://schemas.microsoft.com/office/drawing/2014/main" id="{DC158683-A7A0-454E-B4EC-79EB472F63A6}"/>
              </a:ext>
            </a:extLst>
          </p:cNvPr>
          <p:cNvSpPr txBox="1"/>
          <p:nvPr/>
        </p:nvSpPr>
        <p:spPr>
          <a:xfrm>
            <a:off x="7221866" y="967167"/>
            <a:ext cx="3514639" cy="2374516"/>
          </a:xfrm>
          <a:prstGeom prst="rect">
            <a:avLst/>
          </a:prstGeom>
        </p:spPr>
        <p:txBody>
          <a:bodyPr vert="horz" lIns="91440" tIns="45720" rIns="91440" bIns="0" rtlCol="0" anchor="b">
            <a:normAutofit/>
          </a:bodyPr>
          <a:lstStyle/>
          <a:p>
            <a:pPr marL="0" marR="0" lvl="0" indent="0" defTabSz="914400" fontAlgn="auto">
              <a:lnSpc>
                <a:spcPct val="90000"/>
              </a:lnSpc>
              <a:spcBef>
                <a:spcPct val="0"/>
              </a:spcBef>
              <a:spcAft>
                <a:spcPts val="600"/>
              </a:spcAft>
              <a:buClrTx/>
              <a:buSzTx/>
              <a:tabLst/>
              <a:defRPr/>
            </a:pPr>
            <a:r>
              <a:rPr kumimoji="0" lang="en-US" sz="4800" b="1" u="none" strike="noStrike" cap="all" spc="0" normalizeH="0" noProof="0" dirty="0">
                <a:ln>
                  <a:noFill/>
                </a:ln>
                <a:uLnTx/>
                <a:uFillTx/>
                <a:latin typeface="Arial" panose="020B0604020202020204" pitchFamily="34" charset="0"/>
                <a:ea typeface="+mj-ea"/>
                <a:cs typeface="Arial" panose="020B0604020202020204" pitchFamily="34" charset="0"/>
              </a:rPr>
              <a:t>WHAT IS ART THERAPY?</a:t>
            </a:r>
          </a:p>
        </p:txBody>
      </p:sp>
      <p:grpSp>
        <p:nvGrpSpPr>
          <p:cNvPr id="27" name="Group 26">
            <a:extLst>
              <a:ext uri="{FF2B5EF4-FFF2-40B4-BE49-F238E27FC236}">
                <a16:creationId xmlns:a16="http://schemas.microsoft.com/office/drawing/2014/main" id="{6F4DCDBC-53A5-4E64-9410-90FAC8F19A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6104331" cy="5149101"/>
            <a:chOff x="7463259" y="583365"/>
            <a:chExt cx="6104330" cy="5181928"/>
          </a:xfrm>
        </p:grpSpPr>
        <p:sp>
          <p:nvSpPr>
            <p:cNvPr id="28" name="Rectangle 27">
              <a:extLst>
                <a:ext uri="{FF2B5EF4-FFF2-40B4-BE49-F238E27FC236}">
                  <a16:creationId xmlns:a16="http://schemas.microsoft.com/office/drawing/2014/main" id="{38AA2233-67A4-4405-A6A0-16532F2AEB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610433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8FC11D8-17C9-427C-9008-CD14BB70D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5471354"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8" descr="A picture containing screenshot&#10;&#10;Description automatically generated">
            <a:extLst>
              <a:ext uri="{FF2B5EF4-FFF2-40B4-BE49-F238E27FC236}">
                <a16:creationId xmlns:a16="http://schemas.microsoft.com/office/drawing/2014/main" id="{482AB3EC-2941-419F-A324-66842A6E0774}"/>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14100" r="1" b="34419"/>
          <a:stretch/>
        </p:blipFill>
        <p:spPr>
          <a:xfrm rot="21600000">
            <a:off x="1271223" y="1116345"/>
            <a:ext cx="4825148" cy="3866172"/>
          </a:xfrm>
          <a:prstGeom prst="rect">
            <a:avLst/>
          </a:prstGeom>
        </p:spPr>
      </p:pic>
      <p:cxnSp>
        <p:nvCxnSpPr>
          <p:cNvPr id="31" name="Straight Connector 30">
            <a:extLst>
              <a:ext uri="{FF2B5EF4-FFF2-40B4-BE49-F238E27FC236}">
                <a16:creationId xmlns:a16="http://schemas.microsoft.com/office/drawing/2014/main" id="{10736E1A-F5DA-490E-93F3-6B41FD17D1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8030" y="3526496"/>
            <a:ext cx="3511548"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3" name="Picture 32">
            <a:extLst>
              <a:ext uri="{FF2B5EF4-FFF2-40B4-BE49-F238E27FC236}">
                <a16:creationId xmlns:a16="http://schemas.microsoft.com/office/drawing/2014/main" id="{F03E1F11-377D-4B2D-857A-B5FC620E14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5" name="Straight Connector 34">
            <a:extLst>
              <a:ext uri="{FF2B5EF4-FFF2-40B4-BE49-F238E27FC236}">
                <a16:creationId xmlns:a16="http://schemas.microsoft.com/office/drawing/2014/main" id="{DF0BC6F4-2CDB-4CCF-BDC9-F976C39B88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C877585-2F35-4E0C-92E9-E2541C2DF60F}"/>
              </a:ext>
            </a:extLst>
          </p:cNvPr>
          <p:cNvSpPr txBox="1"/>
          <p:nvPr/>
        </p:nvSpPr>
        <p:spPr>
          <a:xfrm>
            <a:off x="9900988" y="6870700"/>
            <a:ext cx="2291012" cy="200055"/>
          </a:xfrm>
          <a:prstGeom prst="rect">
            <a:avLst/>
          </a:prstGeom>
          <a:solidFill>
            <a:srgbClr val="000000"/>
          </a:solidFill>
        </p:spPr>
        <p:txBody>
          <a:bodyPr wrap="none" rtlCol="0">
            <a:spAutoFit/>
          </a:bodyPr>
          <a:lstStyle/>
          <a:p>
            <a:pPr marL="0" marR="0" lvl="0" indent="0" algn="r" defTabSz="457200" rtl="0" eaLnBrk="1" fontAlgn="auto" latinLnBrk="0" hangingPunct="1">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hlinkClick r:id="rId8" tooltip="http://annsodesign.deviantart.com/art/CREATIVITY-159650048">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rPr>
              <a:t> by Unknown Author is licensed under </a:t>
            </a:r>
            <a:r>
              <a:rPr kumimoji="0" lang="en-US" sz="700" b="0" i="0" u="none" strike="noStrike" kern="1200" cap="none" spc="0" normalizeH="0" baseline="0" noProof="0">
                <a:ln>
                  <a:noFill/>
                </a:ln>
                <a:solidFill>
                  <a:srgbClr val="FFFFFF"/>
                </a:solidFill>
                <a:effectLst/>
                <a:uLnTx/>
                <a:uFillTx/>
                <a:hlinkClick r:id="rId9" tooltip="https://creativecommons.org/licenses/by/3.0/">
                  <a:extLst>
                    <a:ext uri="{A12FA001-AC4F-418D-AE19-62706E023703}">
                      <ahyp:hlinkClr xmlns:ahyp="http://schemas.microsoft.com/office/drawing/2018/hyperlinkcolor" val="tx"/>
                    </a:ext>
                  </a:extLst>
                </a:hlinkClick>
              </a:rPr>
              <a:t>CC BY</a:t>
            </a:r>
            <a:endParaRPr kumimoji="0" lang="en-US" sz="700" b="0" i="0" u="none" strike="noStrike" kern="1200" cap="none" spc="0" normalizeH="0" baseline="0" noProof="0">
              <a:ln>
                <a:noFill/>
              </a:ln>
              <a:solidFill>
                <a:srgbClr val="FFFFFF"/>
              </a:solidFill>
              <a:effectLst/>
              <a:uLnTx/>
              <a:uFillTx/>
            </a:endParaRPr>
          </a:p>
        </p:txBody>
      </p:sp>
      <p:sp>
        <p:nvSpPr>
          <p:cNvPr id="10" name="TextBox 9">
            <a:extLst>
              <a:ext uri="{FF2B5EF4-FFF2-40B4-BE49-F238E27FC236}">
                <a16:creationId xmlns:a16="http://schemas.microsoft.com/office/drawing/2014/main" id="{34424E6D-1D92-44A4-89B5-721BFEF27D8F}"/>
              </a:ext>
            </a:extLst>
          </p:cNvPr>
          <p:cNvSpPr txBox="1"/>
          <p:nvPr/>
        </p:nvSpPr>
        <p:spPr>
          <a:xfrm>
            <a:off x="7433769" y="6870700"/>
            <a:ext cx="245451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s://www.theartist.me/art/what-is-art/">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pic>
        <p:nvPicPr>
          <p:cNvPr id="3" name="Audio 2">
            <a:hlinkClick r:id="" action="ppaction://media"/>
            <a:extLst>
              <a:ext uri="{FF2B5EF4-FFF2-40B4-BE49-F238E27FC236}">
                <a16:creationId xmlns:a16="http://schemas.microsoft.com/office/drawing/2014/main" id="{77E2CE51-2954-4196-A8E1-1B38C6E0969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44818014"/>
      </p:ext>
    </p:extLst>
  </p:cSld>
  <p:clrMapOvr>
    <a:masterClrMapping/>
  </p:clrMapOvr>
  <mc:AlternateContent xmlns:mc="http://schemas.openxmlformats.org/markup-compatibility/2006" xmlns:p14="http://schemas.microsoft.com/office/powerpoint/2010/main">
    <mc:Choice Requires="p14">
      <p:transition spd="slow" p14:dur="2000" advTm="55918"/>
    </mc:Choice>
    <mc:Fallback xmlns="">
      <p:transition spd="slow" advTm="55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D65FCD-87E2-4B70-87FA-2A8483A59E4F}"/>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1" b="15205"/>
          <a:stretch/>
        </p:blipFill>
        <p:spPr>
          <a:xfrm>
            <a:off x="1833720" y="759056"/>
            <a:ext cx="8303342" cy="3960428"/>
          </a:xfrm>
          <a:prstGeom prst="rect">
            <a:avLst/>
          </a:prstGeom>
        </p:spPr>
      </p:pic>
      <p:sp>
        <p:nvSpPr>
          <p:cNvPr id="2" name="TextBox 1">
            <a:extLst>
              <a:ext uri="{FF2B5EF4-FFF2-40B4-BE49-F238E27FC236}">
                <a16:creationId xmlns:a16="http://schemas.microsoft.com/office/drawing/2014/main" id="{93ABE158-0A0D-4EDC-823D-295E52E32A28}"/>
              </a:ext>
            </a:extLst>
          </p:cNvPr>
          <p:cNvSpPr txBox="1"/>
          <p:nvPr/>
        </p:nvSpPr>
        <p:spPr>
          <a:xfrm>
            <a:off x="524065" y="348496"/>
            <a:ext cx="3326650" cy="515272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200" b="0" i="0" u="none" strike="noStrike" kern="1200" cap="all" spc="0" normalizeH="0" baseline="0" noProof="0" dirty="0">
              <a:ln>
                <a:noFill/>
              </a:ln>
              <a:solidFill>
                <a:srgbClr val="8FA751"/>
              </a:solidFill>
              <a:effectLst/>
              <a:uLnTx/>
              <a:uFillTx/>
              <a:latin typeface="Impact" panose="020B0806030902050204"/>
              <a:ea typeface="+mn-ea"/>
              <a:cs typeface="+mn-cs"/>
            </a:endParaRPr>
          </a:p>
        </p:txBody>
      </p:sp>
      <p:sp>
        <p:nvSpPr>
          <p:cNvPr id="6" name="TextBox 5">
            <a:extLst>
              <a:ext uri="{FF2B5EF4-FFF2-40B4-BE49-F238E27FC236}">
                <a16:creationId xmlns:a16="http://schemas.microsoft.com/office/drawing/2014/main" id="{85DF7A24-734A-4B3D-9BE4-46FC5B559A71}"/>
              </a:ext>
            </a:extLst>
          </p:cNvPr>
          <p:cNvSpPr txBox="1"/>
          <p:nvPr/>
        </p:nvSpPr>
        <p:spPr>
          <a:xfrm>
            <a:off x="7979100" y="4719484"/>
            <a:ext cx="215796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www.mynextmove.org/profile/summary/25-2011.0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
        <p:nvSpPr>
          <p:cNvPr id="3" name="TextBox 2">
            <a:extLst>
              <a:ext uri="{FF2B5EF4-FFF2-40B4-BE49-F238E27FC236}">
                <a16:creationId xmlns:a16="http://schemas.microsoft.com/office/drawing/2014/main" id="{F8E394D4-C1AA-473D-978C-DEF29C4FADE5}"/>
              </a:ext>
            </a:extLst>
          </p:cNvPr>
          <p:cNvSpPr txBox="1"/>
          <p:nvPr/>
        </p:nvSpPr>
        <p:spPr>
          <a:xfrm>
            <a:off x="1307834" y="5108804"/>
            <a:ext cx="9576332" cy="984885"/>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WHY IS ART THERAPY IMPORTANT?</a:t>
            </a:r>
          </a:p>
          <a:p>
            <a:endParaRPr lang="en-US" dirty="0"/>
          </a:p>
        </p:txBody>
      </p:sp>
      <p:pic>
        <p:nvPicPr>
          <p:cNvPr id="8" name="Audio 7">
            <a:hlinkClick r:id="" action="ppaction://media"/>
            <a:extLst>
              <a:ext uri="{FF2B5EF4-FFF2-40B4-BE49-F238E27FC236}">
                <a16:creationId xmlns:a16="http://schemas.microsoft.com/office/drawing/2014/main" id="{8861497F-D899-406B-B663-8ABBCE6A099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7221947"/>
      </p:ext>
    </p:extLst>
  </p:cSld>
  <p:clrMapOvr>
    <a:masterClrMapping/>
  </p:clrMapOvr>
  <mc:AlternateContent xmlns:mc="http://schemas.openxmlformats.org/markup-compatibility/2006" xmlns:p14="http://schemas.microsoft.com/office/powerpoint/2010/main">
    <mc:Choice Requires="p14">
      <p:transition spd="slow" p14:dur="2000" advTm="24006"/>
    </mc:Choice>
    <mc:Fallback xmlns="">
      <p:transition spd="slow" advTm="24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63C853E-3842-4594-86A9-051FFAF4D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a:extLst>
              <a:ext uri="{FF2B5EF4-FFF2-40B4-BE49-F238E27FC236}">
                <a16:creationId xmlns:a16="http://schemas.microsoft.com/office/drawing/2014/main" id="{B591CDC5-6B61-4116-B3B5-0FF42B6E60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7" name="Straight Connector 16">
            <a:extLst>
              <a:ext uri="{FF2B5EF4-FFF2-40B4-BE49-F238E27FC236}">
                <a16:creationId xmlns:a16="http://schemas.microsoft.com/office/drawing/2014/main" id="{25B08984-5BEB-422F-A364-2B41E6A516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8F413B1-54E0-4B16-92AB-1CC5C7D645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4" name="Picture 3" descr="A picture containing building, outdoor, standing, front&#10;&#10;Description automatically generated">
            <a:extLst>
              <a:ext uri="{FF2B5EF4-FFF2-40B4-BE49-F238E27FC236}">
                <a16:creationId xmlns:a16="http://schemas.microsoft.com/office/drawing/2014/main" id="{45CB40CD-0210-4EA5-8608-BEA7D37C30C6}"/>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8456" r="-1" b="16542"/>
          <a:stretch/>
        </p:blipFill>
        <p:spPr>
          <a:xfrm>
            <a:off x="20" y="10"/>
            <a:ext cx="12191675" cy="6857990"/>
          </a:xfrm>
          <a:prstGeom prst="rect">
            <a:avLst/>
          </a:prstGeom>
        </p:spPr>
      </p:pic>
      <p:sp>
        <p:nvSpPr>
          <p:cNvPr id="21" name="Rectangle 20">
            <a:extLst>
              <a:ext uri="{FF2B5EF4-FFF2-40B4-BE49-F238E27FC236}">
                <a16:creationId xmlns:a16="http://schemas.microsoft.com/office/drawing/2014/main" id="{27F2F666-EC1B-4B02-BCBD-848563E1F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2" y="4421529"/>
            <a:ext cx="3411213" cy="1934824"/>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F22A285-FC51-4F06-BE45-B891FB2FB4BF}"/>
              </a:ext>
            </a:extLst>
          </p:cNvPr>
          <p:cNvSpPr txBox="1"/>
          <p:nvPr/>
        </p:nvSpPr>
        <p:spPr>
          <a:xfrm>
            <a:off x="8291655" y="4749321"/>
            <a:ext cx="3075424" cy="1442572"/>
          </a:xfrm>
          <a:prstGeom prst="rect">
            <a:avLst/>
          </a:prstGeom>
        </p:spPr>
        <p:txBody>
          <a:bodyPr vert="horz" lIns="91440" tIns="45720" rIns="91440" bIns="45720" rtlCol="0" anchor="t">
            <a:noAutofit/>
          </a:bodyPr>
          <a:lstStyle/>
          <a:p>
            <a:pPr marL="0" marR="0" lvl="0" indent="0" defTabSz="914400" fontAlgn="auto">
              <a:lnSpc>
                <a:spcPct val="90000"/>
              </a:lnSpc>
              <a:spcBef>
                <a:spcPct val="0"/>
              </a:spcBef>
              <a:spcAft>
                <a:spcPts val="600"/>
              </a:spcAft>
              <a:buClrTx/>
              <a:buSzTx/>
              <a:tabLst/>
              <a:defRPr/>
            </a:pPr>
            <a:r>
              <a:rPr lang="en-US" sz="3200" b="1" cap="all" dirty="0">
                <a:solidFill>
                  <a:srgbClr val="FFFFFE"/>
                </a:solidFill>
                <a:latin typeface="Arial" panose="020B0604020202020204" pitchFamily="34" charset="0"/>
                <a:ea typeface="+mj-ea"/>
                <a:cs typeface="Arial" panose="020B0604020202020204" pitchFamily="34" charset="0"/>
              </a:rPr>
              <a:t>WHY IS ART THERAPY USED?</a:t>
            </a:r>
            <a:endParaRPr kumimoji="0" lang="en-US" sz="3200" b="1" u="none" strike="noStrike" cap="all" spc="0" normalizeH="0" baseline="0" noProof="0" dirty="0">
              <a:ln>
                <a:noFill/>
              </a:ln>
              <a:solidFill>
                <a:srgbClr val="FFFFFE"/>
              </a:solidFill>
              <a:uLnTx/>
              <a:uFillTx/>
              <a:latin typeface="Arial" panose="020B0604020202020204" pitchFamily="34" charset="0"/>
              <a:ea typeface="+mj-ea"/>
              <a:cs typeface="Arial" panose="020B0604020202020204" pitchFamily="34" charset="0"/>
            </a:endParaRPr>
          </a:p>
        </p:txBody>
      </p:sp>
      <p:cxnSp>
        <p:nvCxnSpPr>
          <p:cNvPr id="23" name="Straight Connector 22">
            <a:extLst>
              <a:ext uri="{FF2B5EF4-FFF2-40B4-BE49-F238E27FC236}">
                <a16:creationId xmlns:a16="http://schemas.microsoft.com/office/drawing/2014/main" id="{DD1F8EFA-0EC3-4C68-A870-B048361E03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93596" y="4585857"/>
            <a:ext cx="3078623" cy="0"/>
          </a:xfrm>
          <a:prstGeom prst="line">
            <a:avLst/>
          </a:prstGeom>
          <a:ln w="31750">
            <a:solidFill>
              <a:srgbClr val="F1F73A"/>
            </a:solidFill>
          </a:ln>
        </p:spPr>
        <p:style>
          <a:lnRef idx="3">
            <a:schemeClr val="accent1"/>
          </a:lnRef>
          <a:fillRef idx="0">
            <a:schemeClr val="accent1"/>
          </a:fillRef>
          <a:effectRef idx="2">
            <a:schemeClr val="accent1"/>
          </a:effectRef>
          <a:fontRef idx="minor">
            <a:schemeClr val="tx1"/>
          </a:fontRef>
        </p:style>
      </p:cxnSp>
      <p:sp>
        <p:nvSpPr>
          <p:cNvPr id="5" name="TextBox 4">
            <a:extLst>
              <a:ext uri="{FF2B5EF4-FFF2-40B4-BE49-F238E27FC236}">
                <a16:creationId xmlns:a16="http://schemas.microsoft.com/office/drawing/2014/main" id="{D4C51EC1-FA03-48A7-B6B5-5181EDEC7077}"/>
              </a:ext>
            </a:extLst>
          </p:cNvPr>
          <p:cNvSpPr txBox="1"/>
          <p:nvPr/>
        </p:nvSpPr>
        <p:spPr>
          <a:xfrm>
            <a:off x="9570465" y="6657945"/>
            <a:ext cx="262123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posetwo.com/classes.php">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pic>
        <p:nvPicPr>
          <p:cNvPr id="3" name="Audio 2">
            <a:hlinkClick r:id="" action="ppaction://media"/>
            <a:extLst>
              <a:ext uri="{FF2B5EF4-FFF2-40B4-BE49-F238E27FC236}">
                <a16:creationId xmlns:a16="http://schemas.microsoft.com/office/drawing/2014/main" id="{C56EEB58-573A-498E-BBCF-07D4910F9F7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63248610"/>
      </p:ext>
    </p:extLst>
  </p:cSld>
  <p:clrMapOvr>
    <a:masterClrMapping/>
  </p:clrMapOvr>
  <mc:AlternateContent xmlns:mc="http://schemas.openxmlformats.org/markup-compatibility/2006" xmlns:p14="http://schemas.microsoft.com/office/powerpoint/2010/main">
    <mc:Choice Requires="p14">
      <p:transition spd="slow" p14:dur="2000" advTm="60626"/>
    </mc:Choice>
    <mc:Fallback xmlns="">
      <p:transition spd="slow" advTm="60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5">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 name="Picture 3" descr="A picture containing room&#10;&#10;Description automatically generated">
            <a:extLst>
              <a:ext uri="{FF2B5EF4-FFF2-40B4-BE49-F238E27FC236}">
                <a16:creationId xmlns:a16="http://schemas.microsoft.com/office/drawing/2014/main" id="{4825B362-5AC6-4CF7-A183-44FE9A67808A}"/>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t="3587" b="6413"/>
          <a:stretch/>
        </p:blipFill>
        <p:spPr>
          <a:xfrm>
            <a:off x="20" y="10"/>
            <a:ext cx="12191980" cy="6857990"/>
          </a:xfrm>
          <a:prstGeom prst="rect">
            <a:avLst/>
          </a:prstGeom>
        </p:spPr>
      </p:pic>
      <p:sp>
        <p:nvSpPr>
          <p:cNvPr id="5" name="TextBox 4">
            <a:extLst>
              <a:ext uri="{FF2B5EF4-FFF2-40B4-BE49-F238E27FC236}">
                <a16:creationId xmlns:a16="http://schemas.microsoft.com/office/drawing/2014/main" id="{6C877585-2F35-4E0C-92E9-E2541C2DF60F}"/>
              </a:ext>
            </a:extLst>
          </p:cNvPr>
          <p:cNvSpPr txBox="1"/>
          <p:nvPr/>
        </p:nvSpPr>
        <p:spPr>
          <a:xfrm>
            <a:off x="10034038" y="6657945"/>
            <a:ext cx="2157962"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Impact" panose="020B0806030902050204"/>
                <a:ea typeface="+mn-ea"/>
                <a:cs typeface="+mn-cs"/>
                <a:hlinkClick r:id="rId7" tooltip="http://annsodesign.deviantart.com/art/CREATIVITY-159650048">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dirty="0">
                <a:ln>
                  <a:noFill/>
                </a:ln>
                <a:solidFill>
                  <a:srgbClr val="FFFFFF"/>
                </a:solidFill>
                <a:effectLst/>
                <a:uLnTx/>
                <a:uFillTx/>
                <a:latin typeface="Impact" panose="020B0806030902050204"/>
                <a:ea typeface="+mn-ea"/>
                <a:cs typeface="+mn-cs"/>
              </a:rPr>
              <a:t> by Unknown Author is licensed under </a:t>
            </a:r>
            <a:r>
              <a:rPr kumimoji="0" lang="en-US" sz="700" b="0" i="0" u="none" strike="noStrike" kern="1200" cap="none" spc="0" normalizeH="0" baseline="0" noProof="0" dirty="0">
                <a:ln>
                  <a:noFill/>
                </a:ln>
                <a:solidFill>
                  <a:srgbClr val="FFFFFF"/>
                </a:solidFill>
                <a:effectLst/>
                <a:uLnTx/>
                <a:uFillTx/>
                <a:latin typeface="Impact" panose="020B0806030902050204"/>
                <a:ea typeface="+mn-ea"/>
                <a:cs typeface="+mn-cs"/>
                <a:hlinkClick r:id="rId8" tooltip="https://creativecommons.org/licenses/by/3.0/">
                  <a:extLst>
                    <a:ext uri="{A12FA001-AC4F-418D-AE19-62706E023703}">
                      <ahyp:hlinkClr xmlns:ahyp="http://schemas.microsoft.com/office/drawing/2018/hyperlinkcolor" val="tx"/>
                    </a:ext>
                  </a:extLst>
                </a:hlinkClick>
              </a:rPr>
              <a:t>CC BY</a:t>
            </a:r>
            <a:endParaRPr kumimoji="0" lang="en-US" sz="700" b="0" i="0" u="none" strike="noStrike" kern="1200" cap="none" spc="0" normalizeH="0" baseline="0" noProof="0" dirty="0">
              <a:ln>
                <a:noFill/>
              </a:ln>
              <a:solidFill>
                <a:srgbClr val="FFFFFF"/>
              </a:solidFill>
              <a:effectLst/>
              <a:uLnTx/>
              <a:uFillTx/>
              <a:latin typeface="Impact" panose="020B0806030902050204"/>
              <a:ea typeface="+mn-ea"/>
              <a:cs typeface="+mn-cs"/>
            </a:endParaRPr>
          </a:p>
        </p:txBody>
      </p:sp>
      <p:sp>
        <p:nvSpPr>
          <p:cNvPr id="6" name="TextBox 5">
            <a:extLst>
              <a:ext uri="{FF2B5EF4-FFF2-40B4-BE49-F238E27FC236}">
                <a16:creationId xmlns:a16="http://schemas.microsoft.com/office/drawing/2014/main" id="{DC158683-A7A0-454E-B4EC-79EB472F63A6}"/>
              </a:ext>
            </a:extLst>
          </p:cNvPr>
          <p:cNvSpPr txBox="1"/>
          <p:nvPr/>
        </p:nvSpPr>
        <p:spPr>
          <a:xfrm>
            <a:off x="7388942" y="3353812"/>
            <a:ext cx="5131253" cy="2062103"/>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CREATIVE ARTS THERAPY</a:t>
            </a:r>
          </a:p>
          <a:p>
            <a:pPr marR="0" lvl="0" algn="l" defTabSz="457200" rtl="0" eaLnBrk="1" fontAlgn="auto" latinLnBrk="0" hangingPunct="1">
              <a:lnSpc>
                <a:spcPct val="100000"/>
              </a:lnSpc>
              <a:spcBef>
                <a:spcPts val="0"/>
              </a:spcBef>
              <a:spcAft>
                <a:spcPts val="0"/>
              </a:spcAft>
              <a:buClrTx/>
              <a:buSzTx/>
              <a:tabLst/>
              <a:defRPr/>
            </a:pP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ART PSYCHOTHERAPY</a:t>
            </a:r>
          </a:p>
        </p:txBody>
      </p:sp>
      <p:pic>
        <p:nvPicPr>
          <p:cNvPr id="7" name="Audio 6">
            <a:hlinkClick r:id="" action="ppaction://media"/>
            <a:extLst>
              <a:ext uri="{FF2B5EF4-FFF2-40B4-BE49-F238E27FC236}">
                <a16:creationId xmlns:a16="http://schemas.microsoft.com/office/drawing/2014/main" id="{4E8895A3-810E-4ECE-B5B9-B2A7AE8C2C0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31373858"/>
      </p:ext>
    </p:extLst>
  </p:cSld>
  <p:clrMapOvr>
    <a:masterClrMapping/>
  </p:clrMapOvr>
  <mc:AlternateContent xmlns:mc="http://schemas.openxmlformats.org/markup-compatibility/2006" xmlns:p14="http://schemas.microsoft.com/office/powerpoint/2010/main">
    <mc:Choice Requires="p14">
      <p:transition spd="slow" p14:dur="2000" advTm="38000"/>
    </mc:Choice>
    <mc:Fallback xmlns="">
      <p:transition spd="slow"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76000">
              <a:schemeClr val="accent5">
                <a:lumMod val="40000"/>
                <a:lumOff val="60000"/>
              </a:schemeClr>
            </a:gs>
            <a:gs pos="48000">
              <a:schemeClr val="accent1">
                <a:lumMod val="97000"/>
                <a:lumOff val="3000"/>
              </a:schemeClr>
            </a:gs>
            <a:gs pos="70000">
              <a:schemeClr val="accent1">
                <a:lumMod val="60000"/>
                <a:lumOff val="40000"/>
              </a:schemeClr>
            </a:gs>
          </a:gsLst>
          <a:path path="circle">
            <a:fillToRect l="100000" t="100000"/>
          </a:path>
        </a:gradFill>
        <a:effectLst/>
      </p:bgPr>
    </p:bg>
    <p:spTree>
      <p:nvGrpSpPr>
        <p:cNvPr id="1" name=""/>
        <p:cNvGrpSpPr/>
        <p:nvPr/>
      </p:nvGrpSpPr>
      <p:grpSpPr>
        <a:xfrm>
          <a:off x="0" y="0"/>
          <a:ext cx="0" cy="0"/>
          <a:chOff x="0" y="0"/>
          <a:chExt cx="0" cy="0"/>
        </a:xfrm>
      </p:grpSpPr>
      <p:pic>
        <p:nvPicPr>
          <p:cNvPr id="4" name="Picture 3" descr="A picture containing map, text&#10;&#10;Description automatically generated">
            <a:extLst>
              <a:ext uri="{FF2B5EF4-FFF2-40B4-BE49-F238E27FC236}">
                <a16:creationId xmlns:a16="http://schemas.microsoft.com/office/drawing/2014/main" id="{5FF60899-0560-480A-AB60-7276B8FE26D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21480000">
            <a:off x="815339" y="703301"/>
            <a:ext cx="10561714" cy="5404060"/>
          </a:xfrm>
          <a:prstGeom prst="rect">
            <a:avLst/>
          </a:prstGeom>
        </p:spPr>
      </p:pic>
      <p:sp>
        <p:nvSpPr>
          <p:cNvPr id="5" name="TextBox 4">
            <a:extLst>
              <a:ext uri="{FF2B5EF4-FFF2-40B4-BE49-F238E27FC236}">
                <a16:creationId xmlns:a16="http://schemas.microsoft.com/office/drawing/2014/main" id="{A3050D9E-E92C-48F7-B8DA-4067B1252C19}"/>
              </a:ext>
            </a:extLst>
          </p:cNvPr>
          <p:cNvSpPr txBox="1"/>
          <p:nvPr/>
        </p:nvSpPr>
        <p:spPr>
          <a:xfrm>
            <a:off x="9917018" y="6657945"/>
            <a:ext cx="2274982"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Impact" panose="020B0806030902050204"/>
                <a:ea typeface="+mn-ea"/>
                <a:cs typeface="+mn-cs"/>
                <a:hlinkClick r:id="rId6" tooltip="https://immersive-technology-healthcare.hcs-pharma.com/2019/01/14/digital-therapy-for-depression-to-be-developed-through-pharma-collaboration/">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dirty="0">
                <a:ln>
                  <a:noFill/>
                </a:ln>
                <a:solidFill>
                  <a:srgbClr val="FFFFFF"/>
                </a:solidFill>
                <a:effectLst/>
                <a:uLnTx/>
                <a:uFillTx/>
                <a:latin typeface="Impact" panose="020B0806030902050204"/>
                <a:ea typeface="+mn-ea"/>
                <a:cs typeface="+mn-cs"/>
              </a:rPr>
              <a:t> by Unknown Author is licensed under </a:t>
            </a:r>
            <a:r>
              <a:rPr kumimoji="0" lang="en-US" sz="700" b="0" i="0" u="none" strike="noStrike" kern="1200" cap="none" spc="0" normalizeH="0" baseline="0" noProof="0" dirty="0">
                <a:ln>
                  <a:noFill/>
                </a:ln>
                <a:solidFill>
                  <a:srgbClr val="FFFFFF"/>
                </a:solidFill>
                <a:effectLst/>
                <a:uLnTx/>
                <a:uFillTx/>
                <a:latin typeface="Impact" panose="020B0806030902050204"/>
                <a:ea typeface="+mn-ea"/>
                <a:cs typeface="+mn-cs"/>
                <a:hlinkClick r:id="rId7" tooltip="https://creativecommons.org/licenses/by-sa/3.0/">
                  <a:extLst>
                    <a:ext uri="{A12FA001-AC4F-418D-AE19-62706E023703}">
                      <ahyp:hlinkClr xmlns:ahyp="http://schemas.microsoft.com/office/drawing/2018/hyperlinkcolor" val="tx"/>
                    </a:ext>
                  </a:extLst>
                </a:hlinkClick>
              </a:rPr>
              <a:t>CC BY-SA</a:t>
            </a:r>
            <a:endParaRPr kumimoji="0" lang="en-US" sz="700" b="0" i="0" u="none" strike="noStrike" kern="1200" cap="none" spc="0" normalizeH="0" baseline="0" noProof="0" dirty="0">
              <a:ln>
                <a:noFill/>
              </a:ln>
              <a:solidFill>
                <a:srgbClr val="FFFFFF"/>
              </a:solidFill>
              <a:effectLst/>
              <a:uLnTx/>
              <a:uFillTx/>
              <a:latin typeface="Impact" panose="020B0806030902050204"/>
              <a:ea typeface="+mn-ea"/>
              <a:cs typeface="+mn-cs"/>
            </a:endParaRPr>
          </a:p>
        </p:txBody>
      </p:sp>
      <p:sp>
        <p:nvSpPr>
          <p:cNvPr id="6" name="TextBox 5">
            <a:extLst>
              <a:ext uri="{FF2B5EF4-FFF2-40B4-BE49-F238E27FC236}">
                <a16:creationId xmlns:a16="http://schemas.microsoft.com/office/drawing/2014/main" id="{2DC384B8-7D98-4C81-B9B5-138448718332}"/>
              </a:ext>
            </a:extLst>
          </p:cNvPr>
          <p:cNvSpPr txBox="1"/>
          <p:nvPr/>
        </p:nvSpPr>
        <p:spPr>
          <a:xfrm>
            <a:off x="7274257" y="1910687"/>
            <a:ext cx="3152633"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Perception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Personal Integration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Emotional Regulation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Behavioral Modification</a:t>
            </a:r>
          </a:p>
        </p:txBody>
      </p:sp>
      <p:sp>
        <p:nvSpPr>
          <p:cNvPr id="7" name="TextBox 6">
            <a:extLst>
              <a:ext uri="{FF2B5EF4-FFF2-40B4-BE49-F238E27FC236}">
                <a16:creationId xmlns:a16="http://schemas.microsoft.com/office/drawing/2014/main" id="{CA3BA4DC-530B-45B6-AA93-0400AC84CA3F}"/>
              </a:ext>
            </a:extLst>
          </p:cNvPr>
          <p:cNvSpPr txBox="1"/>
          <p:nvPr/>
        </p:nvSpPr>
        <p:spPr>
          <a:xfrm>
            <a:off x="941696" y="1587521"/>
            <a:ext cx="3976048"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THERAPUETIC CONCEPTS OF ART THERAPY</a:t>
            </a:r>
          </a:p>
        </p:txBody>
      </p:sp>
      <p:pic>
        <p:nvPicPr>
          <p:cNvPr id="2" name="Audio 1">
            <a:hlinkClick r:id="" action="ppaction://media"/>
            <a:extLst>
              <a:ext uri="{FF2B5EF4-FFF2-40B4-BE49-F238E27FC236}">
                <a16:creationId xmlns:a16="http://schemas.microsoft.com/office/drawing/2014/main" id="{D3247C87-30B8-416F-A3D4-EEB2C686CDF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42627185"/>
      </p:ext>
    </p:extLst>
  </p:cSld>
  <p:clrMapOvr>
    <a:masterClrMapping/>
  </p:clrMapOvr>
  <mc:AlternateContent xmlns:mc="http://schemas.openxmlformats.org/markup-compatibility/2006" xmlns:p14="http://schemas.microsoft.com/office/powerpoint/2010/main">
    <mc:Choice Requires="p14">
      <p:transition spd="slow" p14:dur="2000" advTm="38953"/>
    </mc:Choice>
    <mc:Fallback xmlns="">
      <p:transition spd="slow" advTm="38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Wood Type">
  <a:themeElements>
    <a:clrScheme name="Wood Type">
      <a:dk1>
        <a:sysClr val="windowText" lastClr="000000"/>
      </a:dk1>
      <a:lt1>
        <a:sysClr val="window" lastClr="FFFFFF"/>
      </a:lt1>
      <a:dk2>
        <a:srgbClr val="84ACB6"/>
      </a:dk2>
      <a:lt2>
        <a:srgbClr val="EBE9DD"/>
      </a:lt2>
      <a:accent1>
        <a:srgbClr val="6F8183"/>
      </a:accent1>
      <a:accent2>
        <a:srgbClr val="967E96"/>
      </a:accent2>
      <a:accent3>
        <a:srgbClr val="CCC893"/>
      </a:accent3>
      <a:accent4>
        <a:srgbClr val="A54D74"/>
      </a:accent4>
      <a:accent5>
        <a:srgbClr val="949C6B"/>
      </a:accent5>
      <a:accent6>
        <a:srgbClr val="766A50"/>
      </a:accent6>
      <a:hlink>
        <a:srgbClr val="CC6600"/>
      </a:hlink>
      <a:folHlink>
        <a:srgbClr val="777777"/>
      </a:folHlink>
    </a:clrScheme>
    <a:fontScheme name="Wood 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panose="02050604050505020204"/>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2185</Words>
  <Application>Microsoft Macintosh PowerPoint</Application>
  <PresentationFormat>Widescreen</PresentationFormat>
  <Paragraphs>200</Paragraphs>
  <Slides>28</Slides>
  <Notes>26</Notes>
  <HiddenSlides>0</HiddenSlides>
  <MMClips>28</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28</vt:i4>
      </vt:variant>
    </vt:vector>
  </HeadingPairs>
  <TitlesOfParts>
    <vt:vector size="40" baseType="lpstr">
      <vt:lpstr>Arial</vt:lpstr>
      <vt:lpstr>Bookman Old Style</vt:lpstr>
      <vt:lpstr>Calibri</vt:lpstr>
      <vt:lpstr>Century Gothic</vt:lpstr>
      <vt:lpstr>Garamond</vt:lpstr>
      <vt:lpstr>Gill Sans MT</vt:lpstr>
      <vt:lpstr>Impact</vt:lpstr>
      <vt:lpstr>Times New Roman</vt:lpstr>
      <vt:lpstr>Wingdings</vt:lpstr>
      <vt:lpstr>Gallery</vt:lpstr>
      <vt:lpstr>Organic</vt:lpstr>
      <vt:lpstr>Wood Type</vt:lpstr>
      <vt:lpstr>CAREERS IN ART THERAPY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viewing this presentation about a Career as an Art Therapist!</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CAREERS IN ART THERAPY</dc:title>
  <dc:creator>Julia Labahn</dc:creator>
  <cp:lastModifiedBy>Petra Gutierrez</cp:lastModifiedBy>
  <cp:revision>6</cp:revision>
  <dcterms:created xsi:type="dcterms:W3CDTF">2020-08-07T18:32:06Z</dcterms:created>
  <dcterms:modified xsi:type="dcterms:W3CDTF">2020-09-16T17:46:11Z</dcterms:modified>
</cp:coreProperties>
</file>