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2" r:id="rId2"/>
  </p:sldMasterIdLst>
  <p:notesMasterIdLst>
    <p:notesMasterId r:id="rId32"/>
  </p:notesMasterIdLst>
  <p:sldIdLst>
    <p:sldId id="372" r:id="rId3"/>
    <p:sldId id="358" r:id="rId4"/>
    <p:sldId id="294" r:id="rId5"/>
    <p:sldId id="359" r:id="rId6"/>
    <p:sldId id="270" r:id="rId7"/>
    <p:sldId id="360" r:id="rId8"/>
    <p:sldId id="289" r:id="rId9"/>
    <p:sldId id="268" r:id="rId10"/>
    <p:sldId id="361" r:id="rId11"/>
    <p:sldId id="272" r:id="rId12"/>
    <p:sldId id="362" r:id="rId13"/>
    <p:sldId id="363" r:id="rId14"/>
    <p:sldId id="364" r:id="rId15"/>
    <p:sldId id="290" r:id="rId16"/>
    <p:sldId id="356" r:id="rId17"/>
    <p:sldId id="276" r:id="rId18"/>
    <p:sldId id="295" r:id="rId19"/>
    <p:sldId id="287" r:id="rId20"/>
    <p:sldId id="369" r:id="rId21"/>
    <p:sldId id="370" r:id="rId22"/>
    <p:sldId id="265" r:id="rId23"/>
    <p:sldId id="343" r:id="rId24"/>
    <p:sldId id="344" r:id="rId25"/>
    <p:sldId id="371" r:id="rId26"/>
    <p:sldId id="349" r:id="rId27"/>
    <p:sldId id="336" r:id="rId28"/>
    <p:sldId id="278" r:id="rId29"/>
    <p:sldId id="373"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E2E3"/>
    <a:srgbClr val="9AEC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94696"/>
  </p:normalViewPr>
  <p:slideViewPr>
    <p:cSldViewPr snapToGrid="0">
      <p:cViewPr varScale="1">
        <p:scale>
          <a:sx n="95" d="100"/>
          <a:sy n="95" d="100"/>
        </p:scale>
        <p:origin x="208" y="3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D2103-8B5E-4A8A-8C91-6A90BB00E1A8}"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9726080-D96F-4B50-AB1F-1809C81893C8}">
      <dgm:prSet/>
      <dgm:spPr/>
      <dgm:t>
        <a:bodyPr/>
        <a:lstStyle/>
        <a:p>
          <a:r>
            <a:rPr lang="en-US" dirty="0"/>
            <a:t>What is EMS?</a:t>
          </a:r>
        </a:p>
      </dgm:t>
    </dgm:pt>
    <dgm:pt modelId="{2BD4E39E-2D93-4555-8443-AB5A2227904B}" type="parTrans" cxnId="{1D9FAADD-5748-4203-A9CC-9EFB62731135}">
      <dgm:prSet/>
      <dgm:spPr/>
      <dgm:t>
        <a:bodyPr/>
        <a:lstStyle/>
        <a:p>
          <a:endParaRPr lang="en-US"/>
        </a:p>
      </dgm:t>
    </dgm:pt>
    <dgm:pt modelId="{32A0D442-0E7E-416F-9C35-2BB03F4CBC8C}" type="sibTrans" cxnId="{1D9FAADD-5748-4203-A9CC-9EFB62731135}">
      <dgm:prSet/>
      <dgm:spPr/>
      <dgm:t>
        <a:bodyPr/>
        <a:lstStyle/>
        <a:p>
          <a:endParaRPr lang="en-US"/>
        </a:p>
      </dgm:t>
    </dgm:pt>
    <dgm:pt modelId="{331F5BF7-B893-4F4D-A895-70F9D63BF62B}">
      <dgm:prSet/>
      <dgm:spPr/>
      <dgm:t>
        <a:bodyPr/>
        <a:lstStyle/>
        <a:p>
          <a:r>
            <a:rPr lang="en-US" dirty="0"/>
            <a:t>History of EMS</a:t>
          </a:r>
        </a:p>
      </dgm:t>
    </dgm:pt>
    <dgm:pt modelId="{172941A2-CC8F-4318-B52A-FD205670F56F}" type="parTrans" cxnId="{9B925874-B009-40D5-B395-118B1B649FF7}">
      <dgm:prSet/>
      <dgm:spPr/>
      <dgm:t>
        <a:bodyPr/>
        <a:lstStyle/>
        <a:p>
          <a:endParaRPr lang="en-US"/>
        </a:p>
      </dgm:t>
    </dgm:pt>
    <dgm:pt modelId="{F29CE17B-13AD-418C-9EFF-1C4D21F881E8}" type="sibTrans" cxnId="{9B925874-B009-40D5-B395-118B1B649FF7}">
      <dgm:prSet/>
      <dgm:spPr/>
      <dgm:t>
        <a:bodyPr/>
        <a:lstStyle/>
        <a:p>
          <a:endParaRPr lang="en-US"/>
        </a:p>
      </dgm:t>
    </dgm:pt>
    <dgm:pt modelId="{517E3E74-D1CE-4F62-9955-C7C6364E4335}">
      <dgm:prSet/>
      <dgm:spPr/>
      <dgm:t>
        <a:bodyPr/>
        <a:lstStyle/>
        <a:p>
          <a:r>
            <a:rPr lang="en-US" dirty="0"/>
            <a:t>Careers in EMS</a:t>
          </a:r>
        </a:p>
      </dgm:t>
    </dgm:pt>
    <dgm:pt modelId="{AE8410CF-F6C4-4633-81D8-F50FC016F256}" type="parTrans" cxnId="{1E5E4AD8-0768-489F-89D2-ED50478DD176}">
      <dgm:prSet/>
      <dgm:spPr/>
      <dgm:t>
        <a:bodyPr/>
        <a:lstStyle/>
        <a:p>
          <a:endParaRPr lang="en-US"/>
        </a:p>
      </dgm:t>
    </dgm:pt>
    <dgm:pt modelId="{CC20ED09-930E-4AE3-978E-68443BA8569B}" type="sibTrans" cxnId="{1E5E4AD8-0768-489F-89D2-ED50478DD176}">
      <dgm:prSet/>
      <dgm:spPr/>
      <dgm:t>
        <a:bodyPr/>
        <a:lstStyle/>
        <a:p>
          <a:endParaRPr lang="en-US"/>
        </a:p>
      </dgm:t>
    </dgm:pt>
    <dgm:pt modelId="{28AC9ECD-D3AC-4DC1-ADE6-7F5DDF289C3D}">
      <dgm:prSet/>
      <dgm:spPr/>
      <dgm:t>
        <a:bodyPr/>
        <a:lstStyle/>
        <a:p>
          <a:r>
            <a:rPr lang="en-US" dirty="0"/>
            <a:t>Job Responsibilities</a:t>
          </a:r>
        </a:p>
      </dgm:t>
    </dgm:pt>
    <dgm:pt modelId="{F4D69BD7-A0B4-4996-82A7-638D8CF7BD4A}" type="parTrans" cxnId="{6CA38012-301A-497A-837F-6C836D9C733E}">
      <dgm:prSet/>
      <dgm:spPr/>
      <dgm:t>
        <a:bodyPr/>
        <a:lstStyle/>
        <a:p>
          <a:endParaRPr lang="en-US"/>
        </a:p>
      </dgm:t>
    </dgm:pt>
    <dgm:pt modelId="{417E37F6-25AA-4489-A3CE-A87961E15921}" type="sibTrans" cxnId="{6CA38012-301A-497A-837F-6C836D9C733E}">
      <dgm:prSet/>
      <dgm:spPr/>
      <dgm:t>
        <a:bodyPr/>
        <a:lstStyle/>
        <a:p>
          <a:endParaRPr lang="en-US"/>
        </a:p>
      </dgm:t>
    </dgm:pt>
    <dgm:pt modelId="{FCD9C169-D22A-4D8E-904C-26012E88A542}">
      <dgm:prSet/>
      <dgm:spPr/>
      <dgm:t>
        <a:bodyPr/>
        <a:lstStyle/>
        <a:p>
          <a:r>
            <a:rPr lang="en-US" dirty="0"/>
            <a:t>Skills &amp; Competencies</a:t>
          </a:r>
        </a:p>
      </dgm:t>
    </dgm:pt>
    <dgm:pt modelId="{15C13BFC-A176-4471-8869-D30CB89B62E4}" type="parTrans" cxnId="{4C93C030-6B23-4FE3-B11D-F59C48E008A6}">
      <dgm:prSet/>
      <dgm:spPr/>
      <dgm:t>
        <a:bodyPr/>
        <a:lstStyle/>
        <a:p>
          <a:endParaRPr lang="en-US"/>
        </a:p>
      </dgm:t>
    </dgm:pt>
    <dgm:pt modelId="{814BCAC9-7944-4A04-AF57-F924030B29A1}" type="sibTrans" cxnId="{4C93C030-6B23-4FE3-B11D-F59C48E008A6}">
      <dgm:prSet/>
      <dgm:spPr/>
      <dgm:t>
        <a:bodyPr/>
        <a:lstStyle/>
        <a:p>
          <a:endParaRPr lang="en-US"/>
        </a:p>
      </dgm:t>
    </dgm:pt>
    <dgm:pt modelId="{C797E220-9C97-48BC-862A-B89CE3BDC9E7}">
      <dgm:prSet/>
      <dgm:spPr/>
      <dgm:t>
        <a:bodyPr/>
        <a:lstStyle/>
        <a:p>
          <a:r>
            <a:rPr lang="en-US" dirty="0"/>
            <a:t>Education Requirements &amp; Programs in Oregon</a:t>
          </a:r>
        </a:p>
      </dgm:t>
    </dgm:pt>
    <dgm:pt modelId="{717E5158-8105-4627-80F5-990FE5767719}" type="parTrans" cxnId="{3DA7C577-0591-4BC3-8E98-95A0AE67EB48}">
      <dgm:prSet/>
      <dgm:spPr/>
      <dgm:t>
        <a:bodyPr/>
        <a:lstStyle/>
        <a:p>
          <a:endParaRPr lang="en-US"/>
        </a:p>
      </dgm:t>
    </dgm:pt>
    <dgm:pt modelId="{3B9B3328-00B2-4D15-82FA-C9F2A3EC7C1B}" type="sibTrans" cxnId="{3DA7C577-0591-4BC3-8E98-95A0AE67EB48}">
      <dgm:prSet/>
      <dgm:spPr/>
      <dgm:t>
        <a:bodyPr/>
        <a:lstStyle/>
        <a:p>
          <a:endParaRPr lang="en-US"/>
        </a:p>
      </dgm:t>
    </dgm:pt>
    <dgm:pt modelId="{C6EFA7F5-9261-4D03-9779-B70A3CEDC7DE}" type="pres">
      <dgm:prSet presAssocID="{C46D2103-8B5E-4A8A-8C91-6A90BB00E1A8}" presName="linear" presStyleCnt="0">
        <dgm:presLayoutVars>
          <dgm:animLvl val="lvl"/>
          <dgm:resizeHandles val="exact"/>
        </dgm:presLayoutVars>
      </dgm:prSet>
      <dgm:spPr/>
    </dgm:pt>
    <dgm:pt modelId="{7307440A-03F3-43CC-9F59-F59EB4B78C9B}" type="pres">
      <dgm:prSet presAssocID="{49726080-D96F-4B50-AB1F-1809C81893C8}" presName="parentText" presStyleLbl="node1" presStyleIdx="0" presStyleCnt="6">
        <dgm:presLayoutVars>
          <dgm:chMax val="0"/>
          <dgm:bulletEnabled val="1"/>
        </dgm:presLayoutVars>
      </dgm:prSet>
      <dgm:spPr/>
    </dgm:pt>
    <dgm:pt modelId="{A3565853-0B43-45EA-90FA-B0EC921946CF}" type="pres">
      <dgm:prSet presAssocID="{32A0D442-0E7E-416F-9C35-2BB03F4CBC8C}" presName="spacer" presStyleCnt="0"/>
      <dgm:spPr/>
    </dgm:pt>
    <dgm:pt modelId="{17DE2F7B-D139-4A59-A005-B253B2BC1B1D}" type="pres">
      <dgm:prSet presAssocID="{331F5BF7-B893-4F4D-A895-70F9D63BF62B}" presName="parentText" presStyleLbl="node1" presStyleIdx="1" presStyleCnt="6">
        <dgm:presLayoutVars>
          <dgm:chMax val="0"/>
          <dgm:bulletEnabled val="1"/>
        </dgm:presLayoutVars>
      </dgm:prSet>
      <dgm:spPr/>
    </dgm:pt>
    <dgm:pt modelId="{333840DE-24D8-4B74-B659-803F6DDA5E10}" type="pres">
      <dgm:prSet presAssocID="{F29CE17B-13AD-418C-9EFF-1C4D21F881E8}" presName="spacer" presStyleCnt="0"/>
      <dgm:spPr/>
    </dgm:pt>
    <dgm:pt modelId="{E5F37126-6682-4EF5-8251-92FD853FFA9C}" type="pres">
      <dgm:prSet presAssocID="{517E3E74-D1CE-4F62-9955-C7C6364E4335}" presName="parentText" presStyleLbl="node1" presStyleIdx="2" presStyleCnt="6">
        <dgm:presLayoutVars>
          <dgm:chMax val="0"/>
          <dgm:bulletEnabled val="1"/>
        </dgm:presLayoutVars>
      </dgm:prSet>
      <dgm:spPr/>
    </dgm:pt>
    <dgm:pt modelId="{B8C3B875-1AD5-49D1-9478-5EE14237F024}" type="pres">
      <dgm:prSet presAssocID="{CC20ED09-930E-4AE3-978E-68443BA8569B}" presName="spacer" presStyleCnt="0"/>
      <dgm:spPr/>
    </dgm:pt>
    <dgm:pt modelId="{6353A234-CECA-494B-A783-291987D5CDB2}" type="pres">
      <dgm:prSet presAssocID="{28AC9ECD-D3AC-4DC1-ADE6-7F5DDF289C3D}" presName="parentText" presStyleLbl="node1" presStyleIdx="3" presStyleCnt="6">
        <dgm:presLayoutVars>
          <dgm:chMax val="0"/>
          <dgm:bulletEnabled val="1"/>
        </dgm:presLayoutVars>
      </dgm:prSet>
      <dgm:spPr/>
    </dgm:pt>
    <dgm:pt modelId="{1E216BE5-0027-4ABA-AA79-92C75A90D630}" type="pres">
      <dgm:prSet presAssocID="{417E37F6-25AA-4489-A3CE-A87961E15921}" presName="spacer" presStyleCnt="0"/>
      <dgm:spPr/>
    </dgm:pt>
    <dgm:pt modelId="{75F3BCA4-63FB-48AB-97AC-951AE2D6239A}" type="pres">
      <dgm:prSet presAssocID="{FCD9C169-D22A-4D8E-904C-26012E88A542}" presName="parentText" presStyleLbl="node1" presStyleIdx="4" presStyleCnt="6">
        <dgm:presLayoutVars>
          <dgm:chMax val="0"/>
          <dgm:bulletEnabled val="1"/>
        </dgm:presLayoutVars>
      </dgm:prSet>
      <dgm:spPr/>
    </dgm:pt>
    <dgm:pt modelId="{A17C0327-3B05-4CC3-A89B-20E420B3F65B}" type="pres">
      <dgm:prSet presAssocID="{814BCAC9-7944-4A04-AF57-F924030B29A1}" presName="spacer" presStyleCnt="0"/>
      <dgm:spPr/>
    </dgm:pt>
    <dgm:pt modelId="{16B6BBAF-E209-4C83-883E-143F05D953B0}" type="pres">
      <dgm:prSet presAssocID="{C797E220-9C97-48BC-862A-B89CE3BDC9E7}" presName="parentText" presStyleLbl="node1" presStyleIdx="5" presStyleCnt="6">
        <dgm:presLayoutVars>
          <dgm:chMax val="0"/>
          <dgm:bulletEnabled val="1"/>
        </dgm:presLayoutVars>
      </dgm:prSet>
      <dgm:spPr/>
    </dgm:pt>
  </dgm:ptLst>
  <dgm:cxnLst>
    <dgm:cxn modelId="{57B80E03-EA8D-4D30-ACD9-2D63198B9D62}" type="presOf" srcId="{C797E220-9C97-48BC-862A-B89CE3BDC9E7}" destId="{16B6BBAF-E209-4C83-883E-143F05D953B0}" srcOrd="0" destOrd="0" presId="urn:microsoft.com/office/officeart/2005/8/layout/vList2"/>
    <dgm:cxn modelId="{6CA38012-301A-497A-837F-6C836D9C733E}" srcId="{C46D2103-8B5E-4A8A-8C91-6A90BB00E1A8}" destId="{28AC9ECD-D3AC-4DC1-ADE6-7F5DDF289C3D}" srcOrd="3" destOrd="0" parTransId="{F4D69BD7-A0B4-4996-82A7-638D8CF7BD4A}" sibTransId="{417E37F6-25AA-4489-A3CE-A87961E15921}"/>
    <dgm:cxn modelId="{55DC8215-8B1C-4D48-953A-52DDB9081FD0}" type="presOf" srcId="{C46D2103-8B5E-4A8A-8C91-6A90BB00E1A8}" destId="{C6EFA7F5-9261-4D03-9779-B70A3CEDC7DE}" srcOrd="0" destOrd="0" presId="urn:microsoft.com/office/officeart/2005/8/layout/vList2"/>
    <dgm:cxn modelId="{4C93C030-6B23-4FE3-B11D-F59C48E008A6}" srcId="{C46D2103-8B5E-4A8A-8C91-6A90BB00E1A8}" destId="{FCD9C169-D22A-4D8E-904C-26012E88A542}" srcOrd="4" destOrd="0" parTransId="{15C13BFC-A176-4471-8869-D30CB89B62E4}" sibTransId="{814BCAC9-7944-4A04-AF57-F924030B29A1}"/>
    <dgm:cxn modelId="{9FBE763C-38DC-41A1-B742-E28EC621FB19}" type="presOf" srcId="{517E3E74-D1CE-4F62-9955-C7C6364E4335}" destId="{E5F37126-6682-4EF5-8251-92FD853FFA9C}" srcOrd="0" destOrd="0" presId="urn:microsoft.com/office/officeart/2005/8/layout/vList2"/>
    <dgm:cxn modelId="{787DF770-E6F9-4599-BC29-C471D342151E}" type="presOf" srcId="{331F5BF7-B893-4F4D-A895-70F9D63BF62B}" destId="{17DE2F7B-D139-4A59-A005-B253B2BC1B1D}" srcOrd="0" destOrd="0" presId="urn:microsoft.com/office/officeart/2005/8/layout/vList2"/>
    <dgm:cxn modelId="{9B925874-B009-40D5-B395-118B1B649FF7}" srcId="{C46D2103-8B5E-4A8A-8C91-6A90BB00E1A8}" destId="{331F5BF7-B893-4F4D-A895-70F9D63BF62B}" srcOrd="1" destOrd="0" parTransId="{172941A2-CC8F-4318-B52A-FD205670F56F}" sibTransId="{F29CE17B-13AD-418C-9EFF-1C4D21F881E8}"/>
    <dgm:cxn modelId="{3DA7C577-0591-4BC3-8E98-95A0AE67EB48}" srcId="{C46D2103-8B5E-4A8A-8C91-6A90BB00E1A8}" destId="{C797E220-9C97-48BC-862A-B89CE3BDC9E7}" srcOrd="5" destOrd="0" parTransId="{717E5158-8105-4627-80F5-990FE5767719}" sibTransId="{3B9B3328-00B2-4D15-82FA-C9F2A3EC7C1B}"/>
    <dgm:cxn modelId="{A4F0BDA6-A68C-469C-B2CA-94CDC6426F69}" type="presOf" srcId="{FCD9C169-D22A-4D8E-904C-26012E88A542}" destId="{75F3BCA4-63FB-48AB-97AC-951AE2D6239A}" srcOrd="0" destOrd="0" presId="urn:microsoft.com/office/officeart/2005/8/layout/vList2"/>
    <dgm:cxn modelId="{1E5E4AD8-0768-489F-89D2-ED50478DD176}" srcId="{C46D2103-8B5E-4A8A-8C91-6A90BB00E1A8}" destId="{517E3E74-D1CE-4F62-9955-C7C6364E4335}" srcOrd="2" destOrd="0" parTransId="{AE8410CF-F6C4-4633-81D8-F50FC016F256}" sibTransId="{CC20ED09-930E-4AE3-978E-68443BA8569B}"/>
    <dgm:cxn modelId="{347B82D9-A656-44F8-9737-29DBB7CE463B}" type="presOf" srcId="{49726080-D96F-4B50-AB1F-1809C81893C8}" destId="{7307440A-03F3-43CC-9F59-F59EB4B78C9B}" srcOrd="0" destOrd="0" presId="urn:microsoft.com/office/officeart/2005/8/layout/vList2"/>
    <dgm:cxn modelId="{1D9FAADD-5748-4203-A9CC-9EFB62731135}" srcId="{C46D2103-8B5E-4A8A-8C91-6A90BB00E1A8}" destId="{49726080-D96F-4B50-AB1F-1809C81893C8}" srcOrd="0" destOrd="0" parTransId="{2BD4E39E-2D93-4555-8443-AB5A2227904B}" sibTransId="{32A0D442-0E7E-416F-9C35-2BB03F4CBC8C}"/>
    <dgm:cxn modelId="{7F29F5E2-4489-406F-B536-8078CE6F9D0C}" type="presOf" srcId="{28AC9ECD-D3AC-4DC1-ADE6-7F5DDF289C3D}" destId="{6353A234-CECA-494B-A783-291987D5CDB2}" srcOrd="0" destOrd="0" presId="urn:microsoft.com/office/officeart/2005/8/layout/vList2"/>
    <dgm:cxn modelId="{1E75B8E2-4903-4671-A55B-5B27F8D07DB3}" type="presParOf" srcId="{C6EFA7F5-9261-4D03-9779-B70A3CEDC7DE}" destId="{7307440A-03F3-43CC-9F59-F59EB4B78C9B}" srcOrd="0" destOrd="0" presId="urn:microsoft.com/office/officeart/2005/8/layout/vList2"/>
    <dgm:cxn modelId="{4DF479ED-530A-4F2D-8C4A-89A8F9E3500D}" type="presParOf" srcId="{C6EFA7F5-9261-4D03-9779-B70A3CEDC7DE}" destId="{A3565853-0B43-45EA-90FA-B0EC921946CF}" srcOrd="1" destOrd="0" presId="urn:microsoft.com/office/officeart/2005/8/layout/vList2"/>
    <dgm:cxn modelId="{51DB09EF-85AC-4899-B3AC-52CD06A5D1B2}" type="presParOf" srcId="{C6EFA7F5-9261-4D03-9779-B70A3CEDC7DE}" destId="{17DE2F7B-D139-4A59-A005-B253B2BC1B1D}" srcOrd="2" destOrd="0" presId="urn:microsoft.com/office/officeart/2005/8/layout/vList2"/>
    <dgm:cxn modelId="{321A80A1-70DC-4DC6-A27E-EC15844CE39C}" type="presParOf" srcId="{C6EFA7F5-9261-4D03-9779-B70A3CEDC7DE}" destId="{333840DE-24D8-4B74-B659-803F6DDA5E10}" srcOrd="3" destOrd="0" presId="urn:microsoft.com/office/officeart/2005/8/layout/vList2"/>
    <dgm:cxn modelId="{89CBA3FE-3358-49E5-9A2E-E29761CCB697}" type="presParOf" srcId="{C6EFA7F5-9261-4D03-9779-B70A3CEDC7DE}" destId="{E5F37126-6682-4EF5-8251-92FD853FFA9C}" srcOrd="4" destOrd="0" presId="urn:microsoft.com/office/officeart/2005/8/layout/vList2"/>
    <dgm:cxn modelId="{50D28291-2B95-422D-A552-19B8BBE627A6}" type="presParOf" srcId="{C6EFA7F5-9261-4D03-9779-B70A3CEDC7DE}" destId="{B8C3B875-1AD5-49D1-9478-5EE14237F024}" srcOrd="5" destOrd="0" presId="urn:microsoft.com/office/officeart/2005/8/layout/vList2"/>
    <dgm:cxn modelId="{A33A25A5-3F48-4D9B-B49E-0CFF2782DA36}" type="presParOf" srcId="{C6EFA7F5-9261-4D03-9779-B70A3CEDC7DE}" destId="{6353A234-CECA-494B-A783-291987D5CDB2}" srcOrd="6" destOrd="0" presId="urn:microsoft.com/office/officeart/2005/8/layout/vList2"/>
    <dgm:cxn modelId="{BDC50ABB-A7CE-4C19-87CD-5BE1201DDC3D}" type="presParOf" srcId="{C6EFA7F5-9261-4D03-9779-B70A3CEDC7DE}" destId="{1E216BE5-0027-4ABA-AA79-92C75A90D630}" srcOrd="7" destOrd="0" presId="urn:microsoft.com/office/officeart/2005/8/layout/vList2"/>
    <dgm:cxn modelId="{260E5DC3-C446-4922-BE97-286F5933F9B7}" type="presParOf" srcId="{C6EFA7F5-9261-4D03-9779-B70A3CEDC7DE}" destId="{75F3BCA4-63FB-48AB-97AC-951AE2D6239A}" srcOrd="8" destOrd="0" presId="urn:microsoft.com/office/officeart/2005/8/layout/vList2"/>
    <dgm:cxn modelId="{2D5D0D72-F8A9-4469-A44D-EAF559A9D76A}" type="presParOf" srcId="{C6EFA7F5-9261-4D03-9779-B70A3CEDC7DE}" destId="{A17C0327-3B05-4CC3-A89B-20E420B3F65B}" srcOrd="9" destOrd="0" presId="urn:microsoft.com/office/officeart/2005/8/layout/vList2"/>
    <dgm:cxn modelId="{42D63F20-5D70-4650-B275-EA8AB3201D24}" type="presParOf" srcId="{C6EFA7F5-9261-4D03-9779-B70A3CEDC7DE}" destId="{16B6BBAF-E209-4C83-883E-143F05D953B0}" srcOrd="1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9E7FF5-9148-4321-9C18-3C749693D658}" type="doc">
      <dgm:prSet loTypeId="urn:microsoft.com/office/officeart/2016/7/layout/VerticalSolidActionList" loCatId="List" qsTypeId="urn:microsoft.com/office/officeart/2005/8/quickstyle/simple1" qsCatId="simple" csTypeId="urn:microsoft.com/office/officeart/2005/8/colors/accent3_2" csCatId="accent3" phldr="1"/>
      <dgm:spPr/>
      <dgm:t>
        <a:bodyPr/>
        <a:lstStyle/>
        <a:p>
          <a:endParaRPr lang="en-US"/>
        </a:p>
      </dgm:t>
    </dgm:pt>
    <dgm:pt modelId="{6BE1A137-8E30-486C-82CD-807270D29D8B}">
      <dgm:prSet/>
      <dgm:spPr/>
      <dgm:t>
        <a:bodyPr/>
        <a:lstStyle/>
        <a:p>
          <a:pPr algn="l"/>
          <a:r>
            <a:rPr lang="en-US" dirty="0"/>
            <a:t>Discuss</a:t>
          </a:r>
        </a:p>
      </dgm:t>
    </dgm:pt>
    <dgm:pt modelId="{D1615946-4D78-439B-A0B6-F753602B1E1F}" type="parTrans" cxnId="{B43F6580-A8D8-4D6F-AEBD-CD5E680C053E}">
      <dgm:prSet/>
      <dgm:spPr/>
      <dgm:t>
        <a:bodyPr/>
        <a:lstStyle/>
        <a:p>
          <a:endParaRPr lang="en-US"/>
        </a:p>
      </dgm:t>
    </dgm:pt>
    <dgm:pt modelId="{4DE7A2F7-841D-4ACD-B3A7-959FDE99E3BF}" type="sibTrans" cxnId="{B43F6580-A8D8-4D6F-AEBD-CD5E680C053E}">
      <dgm:prSet/>
      <dgm:spPr/>
      <dgm:t>
        <a:bodyPr/>
        <a:lstStyle/>
        <a:p>
          <a:endParaRPr lang="en-US"/>
        </a:p>
      </dgm:t>
    </dgm:pt>
    <dgm:pt modelId="{F59C8163-7BF7-4EA3-90A4-F6799EB0EF5C}">
      <dgm:prSet/>
      <dgm:spPr/>
      <dgm:t>
        <a:bodyPr/>
        <a:lstStyle/>
        <a:p>
          <a:pPr>
            <a:lnSpc>
              <a:spcPct val="100000"/>
            </a:lnSpc>
          </a:pPr>
          <a:r>
            <a:rPr lang="en-US" dirty="0"/>
            <a:t>Discuss information about the general field of EMS</a:t>
          </a:r>
        </a:p>
      </dgm:t>
    </dgm:pt>
    <dgm:pt modelId="{3038CA25-8E33-4318-8B9C-6F5C7415953B}" type="parTrans" cxnId="{8EA17552-F70C-4D31-8002-905EE750251F}">
      <dgm:prSet/>
      <dgm:spPr/>
      <dgm:t>
        <a:bodyPr/>
        <a:lstStyle/>
        <a:p>
          <a:endParaRPr lang="en-US"/>
        </a:p>
      </dgm:t>
    </dgm:pt>
    <dgm:pt modelId="{FCCC9659-463E-44EC-A4B8-DF38DE9B4446}" type="sibTrans" cxnId="{8EA17552-F70C-4D31-8002-905EE750251F}">
      <dgm:prSet/>
      <dgm:spPr/>
      <dgm:t>
        <a:bodyPr/>
        <a:lstStyle/>
        <a:p>
          <a:endParaRPr lang="en-US"/>
        </a:p>
      </dgm:t>
    </dgm:pt>
    <dgm:pt modelId="{8037D677-ED75-4ACE-B899-06123C5F6131}">
      <dgm:prSet/>
      <dgm:spPr/>
      <dgm:t>
        <a:bodyPr/>
        <a:lstStyle/>
        <a:p>
          <a:pPr algn="l"/>
          <a:r>
            <a:rPr lang="en-US" dirty="0"/>
            <a:t>List</a:t>
          </a:r>
        </a:p>
      </dgm:t>
    </dgm:pt>
    <dgm:pt modelId="{CF0B72FE-0E95-4D8A-ACD1-FEDC3E3101C9}" type="parTrans" cxnId="{85EBF8CC-A02F-4A97-89A9-EBC2EF1B0919}">
      <dgm:prSet/>
      <dgm:spPr/>
      <dgm:t>
        <a:bodyPr/>
        <a:lstStyle/>
        <a:p>
          <a:endParaRPr lang="en-US"/>
        </a:p>
      </dgm:t>
    </dgm:pt>
    <dgm:pt modelId="{A8EDE85A-6013-4FB1-A7FF-8494CDE5566B}" type="sibTrans" cxnId="{85EBF8CC-A02F-4A97-89A9-EBC2EF1B0919}">
      <dgm:prSet/>
      <dgm:spPr/>
      <dgm:t>
        <a:bodyPr/>
        <a:lstStyle/>
        <a:p>
          <a:endParaRPr lang="en-US"/>
        </a:p>
      </dgm:t>
    </dgm:pt>
    <dgm:pt modelId="{FA00621F-4321-4FBC-8DA6-C2B6983794E4}">
      <dgm:prSet/>
      <dgm:spPr/>
      <dgm:t>
        <a:bodyPr/>
        <a:lstStyle/>
        <a:p>
          <a:pPr>
            <a:lnSpc>
              <a:spcPct val="100000"/>
            </a:lnSpc>
          </a:pPr>
          <a:r>
            <a:rPr lang="en-US" dirty="0"/>
            <a:t>List 3 careers in EMS </a:t>
          </a:r>
        </a:p>
      </dgm:t>
    </dgm:pt>
    <dgm:pt modelId="{F5071646-9C56-42B4-A587-B673543196E1}" type="parTrans" cxnId="{90FFD250-F090-41EF-B5D4-7361C7F93F3A}">
      <dgm:prSet/>
      <dgm:spPr/>
      <dgm:t>
        <a:bodyPr/>
        <a:lstStyle/>
        <a:p>
          <a:endParaRPr lang="en-US"/>
        </a:p>
      </dgm:t>
    </dgm:pt>
    <dgm:pt modelId="{CDC3A34E-27EE-4CCF-AA45-F9D75C17EC04}" type="sibTrans" cxnId="{90FFD250-F090-41EF-B5D4-7361C7F93F3A}">
      <dgm:prSet/>
      <dgm:spPr/>
      <dgm:t>
        <a:bodyPr/>
        <a:lstStyle/>
        <a:p>
          <a:endParaRPr lang="en-US"/>
        </a:p>
      </dgm:t>
    </dgm:pt>
    <dgm:pt modelId="{AB3443DD-320D-4A59-9E4A-DF9466006E2E}">
      <dgm:prSet/>
      <dgm:spPr/>
      <dgm:t>
        <a:bodyPr/>
        <a:lstStyle/>
        <a:p>
          <a:pPr algn="l"/>
          <a:r>
            <a:rPr lang="en-US" dirty="0"/>
            <a:t>Discuss</a:t>
          </a:r>
        </a:p>
      </dgm:t>
    </dgm:pt>
    <dgm:pt modelId="{00C2CCE5-BB09-49F0-B6E4-D9B0FAE1889C}" type="parTrans" cxnId="{2F771745-41B0-429A-B508-E1B3374FC219}">
      <dgm:prSet/>
      <dgm:spPr/>
      <dgm:t>
        <a:bodyPr/>
        <a:lstStyle/>
        <a:p>
          <a:endParaRPr lang="en-US"/>
        </a:p>
      </dgm:t>
    </dgm:pt>
    <dgm:pt modelId="{AFD8AE9A-AE7B-4C6E-8259-C1F5627FBCE5}" type="sibTrans" cxnId="{2F771745-41B0-429A-B508-E1B3374FC219}">
      <dgm:prSet/>
      <dgm:spPr/>
      <dgm:t>
        <a:bodyPr/>
        <a:lstStyle/>
        <a:p>
          <a:endParaRPr lang="en-US"/>
        </a:p>
      </dgm:t>
    </dgm:pt>
    <dgm:pt modelId="{88C0CC11-FCD2-4955-8956-6637FF7E08C1}">
      <dgm:prSet/>
      <dgm:spPr/>
      <dgm:t>
        <a:bodyPr/>
        <a:lstStyle/>
        <a:p>
          <a:pPr>
            <a:lnSpc>
              <a:spcPct val="100000"/>
            </a:lnSpc>
          </a:pPr>
          <a:r>
            <a:rPr lang="en-US" dirty="0"/>
            <a:t>Discuss the educational pathways &amp; programs in Oregon </a:t>
          </a:r>
        </a:p>
      </dgm:t>
    </dgm:pt>
    <dgm:pt modelId="{9AB9BA42-1A7C-4A65-81BF-1A186D754EA1}" type="parTrans" cxnId="{9F878321-EF61-4468-B406-FF026AB4DFA8}">
      <dgm:prSet/>
      <dgm:spPr/>
      <dgm:t>
        <a:bodyPr/>
        <a:lstStyle/>
        <a:p>
          <a:endParaRPr lang="en-US"/>
        </a:p>
      </dgm:t>
    </dgm:pt>
    <dgm:pt modelId="{6AD9CFC6-74D5-41B3-B52E-DF13319B5EEB}" type="sibTrans" cxnId="{9F878321-EF61-4468-B406-FF026AB4DFA8}">
      <dgm:prSet/>
      <dgm:spPr/>
      <dgm:t>
        <a:bodyPr/>
        <a:lstStyle/>
        <a:p>
          <a:endParaRPr lang="en-US"/>
        </a:p>
      </dgm:t>
    </dgm:pt>
    <dgm:pt modelId="{8F57C528-1FD2-4BAD-9343-369B17FB23D3}">
      <dgm:prSet/>
      <dgm:spPr/>
      <dgm:t>
        <a:bodyPr/>
        <a:lstStyle/>
        <a:p>
          <a:pPr algn="l"/>
          <a:r>
            <a:rPr lang="en-US" dirty="0"/>
            <a:t>Describe</a:t>
          </a:r>
        </a:p>
      </dgm:t>
    </dgm:pt>
    <dgm:pt modelId="{4C6E926A-C399-4253-B17F-28FE0729B9C9}" type="parTrans" cxnId="{0C8E6761-213F-4B0D-931A-627D6E581E29}">
      <dgm:prSet/>
      <dgm:spPr/>
      <dgm:t>
        <a:bodyPr/>
        <a:lstStyle/>
        <a:p>
          <a:endParaRPr lang="en-US"/>
        </a:p>
      </dgm:t>
    </dgm:pt>
    <dgm:pt modelId="{73F79C08-2931-471E-9BDB-ACB0D912D282}" type="sibTrans" cxnId="{0C8E6761-213F-4B0D-931A-627D6E581E29}">
      <dgm:prSet/>
      <dgm:spPr/>
      <dgm:t>
        <a:bodyPr/>
        <a:lstStyle/>
        <a:p>
          <a:endParaRPr lang="en-US"/>
        </a:p>
      </dgm:t>
    </dgm:pt>
    <dgm:pt modelId="{578EFC2E-0DBE-455E-A540-6830B25F8D52}">
      <dgm:prSet/>
      <dgm:spPr/>
      <dgm:t>
        <a:bodyPr/>
        <a:lstStyle/>
        <a:p>
          <a:pPr>
            <a:lnSpc>
              <a:spcPct val="100000"/>
            </a:lnSpc>
          </a:pPr>
          <a:r>
            <a:rPr lang="en-US" dirty="0"/>
            <a:t>Describe 3 job responsibilities in EMS</a:t>
          </a:r>
        </a:p>
      </dgm:t>
    </dgm:pt>
    <dgm:pt modelId="{5C9E19DC-E5B2-4846-B9D0-129BD0903E49}" type="parTrans" cxnId="{0F95BAC3-F3D6-4AB1-A901-EC70844EEB95}">
      <dgm:prSet/>
      <dgm:spPr/>
      <dgm:t>
        <a:bodyPr/>
        <a:lstStyle/>
        <a:p>
          <a:endParaRPr lang="en-US"/>
        </a:p>
      </dgm:t>
    </dgm:pt>
    <dgm:pt modelId="{95544402-7059-4273-BE94-85DD53779FB1}" type="sibTrans" cxnId="{0F95BAC3-F3D6-4AB1-A901-EC70844EEB95}">
      <dgm:prSet/>
      <dgm:spPr/>
      <dgm:t>
        <a:bodyPr/>
        <a:lstStyle/>
        <a:p>
          <a:endParaRPr lang="en-US"/>
        </a:p>
      </dgm:t>
    </dgm:pt>
    <dgm:pt modelId="{5B33FFF3-FEE1-4677-96E8-D324627FC621}">
      <dgm:prSet/>
      <dgm:spPr/>
      <dgm:t>
        <a:bodyPr/>
        <a:lstStyle/>
        <a:p>
          <a:pPr algn="l"/>
          <a:r>
            <a:rPr lang="en-US" dirty="0"/>
            <a:t>List</a:t>
          </a:r>
        </a:p>
      </dgm:t>
    </dgm:pt>
    <dgm:pt modelId="{22D4B221-F5B3-455F-AAA3-2FB7246AF688}" type="parTrans" cxnId="{368D243E-BA1B-4D90-9ED0-22CEE8DEDAA4}">
      <dgm:prSet/>
      <dgm:spPr/>
      <dgm:t>
        <a:bodyPr/>
        <a:lstStyle/>
        <a:p>
          <a:endParaRPr lang="en-US"/>
        </a:p>
      </dgm:t>
    </dgm:pt>
    <dgm:pt modelId="{28C13D72-A34A-468E-B670-B55A80FA6EBD}" type="sibTrans" cxnId="{368D243E-BA1B-4D90-9ED0-22CEE8DEDAA4}">
      <dgm:prSet/>
      <dgm:spPr/>
      <dgm:t>
        <a:bodyPr/>
        <a:lstStyle/>
        <a:p>
          <a:endParaRPr lang="en-US"/>
        </a:p>
      </dgm:t>
    </dgm:pt>
    <dgm:pt modelId="{D35C0BAC-B273-4016-A3D0-46C7347D1D80}">
      <dgm:prSet/>
      <dgm:spPr/>
      <dgm:t>
        <a:bodyPr/>
        <a:lstStyle/>
        <a:p>
          <a:pPr>
            <a:lnSpc>
              <a:spcPct val="100000"/>
            </a:lnSpc>
          </a:pPr>
          <a:r>
            <a:rPr lang="en-US" dirty="0"/>
            <a:t>List 4 basic skills &amp; competencies in EMS</a:t>
          </a:r>
        </a:p>
      </dgm:t>
    </dgm:pt>
    <dgm:pt modelId="{73A12772-B05A-4557-A8C7-1A147CC2FB14}" type="parTrans" cxnId="{58344AD5-F828-4EC4-93C4-833B9DF05EC1}">
      <dgm:prSet/>
      <dgm:spPr/>
      <dgm:t>
        <a:bodyPr/>
        <a:lstStyle/>
        <a:p>
          <a:endParaRPr lang="en-US"/>
        </a:p>
      </dgm:t>
    </dgm:pt>
    <dgm:pt modelId="{0EEA4177-77F3-4F40-AE53-2DC41B9210E3}" type="sibTrans" cxnId="{58344AD5-F828-4EC4-93C4-833B9DF05EC1}">
      <dgm:prSet/>
      <dgm:spPr/>
      <dgm:t>
        <a:bodyPr/>
        <a:lstStyle/>
        <a:p>
          <a:endParaRPr lang="en-US"/>
        </a:p>
      </dgm:t>
    </dgm:pt>
    <dgm:pt modelId="{16985650-5F28-434E-8F07-8A8F48A580B8}" type="pres">
      <dgm:prSet presAssocID="{B49E7FF5-9148-4321-9C18-3C749693D658}" presName="Name0" presStyleCnt="0">
        <dgm:presLayoutVars>
          <dgm:dir/>
          <dgm:animLvl val="lvl"/>
          <dgm:resizeHandles val="exact"/>
        </dgm:presLayoutVars>
      </dgm:prSet>
      <dgm:spPr/>
    </dgm:pt>
    <dgm:pt modelId="{E30B2CE9-A752-4212-815C-82A6E819B5C6}" type="pres">
      <dgm:prSet presAssocID="{6BE1A137-8E30-486C-82CD-807270D29D8B}" presName="linNode" presStyleCnt="0"/>
      <dgm:spPr/>
    </dgm:pt>
    <dgm:pt modelId="{28D288FD-0B2E-42DB-8B73-A80DAE8AD9F5}" type="pres">
      <dgm:prSet presAssocID="{6BE1A137-8E30-486C-82CD-807270D29D8B}" presName="parentText" presStyleLbl="alignNode1" presStyleIdx="0" presStyleCnt="5">
        <dgm:presLayoutVars>
          <dgm:chMax val="1"/>
          <dgm:bulletEnabled/>
        </dgm:presLayoutVars>
      </dgm:prSet>
      <dgm:spPr/>
    </dgm:pt>
    <dgm:pt modelId="{33BD5ED1-4CBA-43C8-A109-2BA39E59C116}" type="pres">
      <dgm:prSet presAssocID="{6BE1A137-8E30-486C-82CD-807270D29D8B}" presName="descendantText" presStyleLbl="alignAccFollowNode1" presStyleIdx="0" presStyleCnt="5">
        <dgm:presLayoutVars>
          <dgm:bulletEnabled/>
        </dgm:presLayoutVars>
      </dgm:prSet>
      <dgm:spPr/>
    </dgm:pt>
    <dgm:pt modelId="{72A7E3FA-77BE-473B-8E16-6ADBD5EFBE03}" type="pres">
      <dgm:prSet presAssocID="{4DE7A2F7-841D-4ACD-B3A7-959FDE99E3BF}" presName="sp" presStyleCnt="0"/>
      <dgm:spPr/>
    </dgm:pt>
    <dgm:pt modelId="{B9EBC8AF-99DD-4340-998C-8C9222892D37}" type="pres">
      <dgm:prSet presAssocID="{8037D677-ED75-4ACE-B899-06123C5F6131}" presName="linNode" presStyleCnt="0"/>
      <dgm:spPr/>
    </dgm:pt>
    <dgm:pt modelId="{95C16020-6773-41F4-A7C5-4B1BCB9E5608}" type="pres">
      <dgm:prSet presAssocID="{8037D677-ED75-4ACE-B899-06123C5F6131}" presName="parentText" presStyleLbl="alignNode1" presStyleIdx="1" presStyleCnt="5">
        <dgm:presLayoutVars>
          <dgm:chMax val="1"/>
          <dgm:bulletEnabled/>
        </dgm:presLayoutVars>
      </dgm:prSet>
      <dgm:spPr/>
    </dgm:pt>
    <dgm:pt modelId="{E196516A-1920-43B2-9483-55290B214018}" type="pres">
      <dgm:prSet presAssocID="{8037D677-ED75-4ACE-B899-06123C5F6131}" presName="descendantText" presStyleLbl="alignAccFollowNode1" presStyleIdx="1" presStyleCnt="5">
        <dgm:presLayoutVars>
          <dgm:bulletEnabled/>
        </dgm:presLayoutVars>
      </dgm:prSet>
      <dgm:spPr/>
    </dgm:pt>
    <dgm:pt modelId="{FEC1A182-CBE9-4BB0-B30F-5CF3CE0740A4}" type="pres">
      <dgm:prSet presAssocID="{A8EDE85A-6013-4FB1-A7FF-8494CDE5566B}" presName="sp" presStyleCnt="0"/>
      <dgm:spPr/>
    </dgm:pt>
    <dgm:pt modelId="{1789250D-053E-48C9-A604-3B846C68DAC6}" type="pres">
      <dgm:prSet presAssocID="{AB3443DD-320D-4A59-9E4A-DF9466006E2E}" presName="linNode" presStyleCnt="0"/>
      <dgm:spPr/>
    </dgm:pt>
    <dgm:pt modelId="{53EACF08-B42D-46EB-B655-68BD6D4B794F}" type="pres">
      <dgm:prSet presAssocID="{AB3443DD-320D-4A59-9E4A-DF9466006E2E}" presName="parentText" presStyleLbl="alignNode1" presStyleIdx="2" presStyleCnt="5">
        <dgm:presLayoutVars>
          <dgm:chMax val="1"/>
          <dgm:bulletEnabled/>
        </dgm:presLayoutVars>
      </dgm:prSet>
      <dgm:spPr/>
    </dgm:pt>
    <dgm:pt modelId="{15EDEA0B-7B6F-4630-AC08-E6F049D9D811}" type="pres">
      <dgm:prSet presAssocID="{AB3443DD-320D-4A59-9E4A-DF9466006E2E}" presName="descendantText" presStyleLbl="alignAccFollowNode1" presStyleIdx="2" presStyleCnt="5">
        <dgm:presLayoutVars>
          <dgm:bulletEnabled/>
        </dgm:presLayoutVars>
      </dgm:prSet>
      <dgm:spPr/>
    </dgm:pt>
    <dgm:pt modelId="{1D8B65B3-8F77-46A3-98F2-36179AAF0CCA}" type="pres">
      <dgm:prSet presAssocID="{AFD8AE9A-AE7B-4C6E-8259-C1F5627FBCE5}" presName="sp" presStyleCnt="0"/>
      <dgm:spPr/>
    </dgm:pt>
    <dgm:pt modelId="{63BD4885-64F0-4A23-900C-1503CE160B38}" type="pres">
      <dgm:prSet presAssocID="{8F57C528-1FD2-4BAD-9343-369B17FB23D3}" presName="linNode" presStyleCnt="0"/>
      <dgm:spPr/>
    </dgm:pt>
    <dgm:pt modelId="{1308D96B-926F-4BE3-A112-F5D8C358FEFB}" type="pres">
      <dgm:prSet presAssocID="{8F57C528-1FD2-4BAD-9343-369B17FB23D3}" presName="parentText" presStyleLbl="alignNode1" presStyleIdx="3" presStyleCnt="5">
        <dgm:presLayoutVars>
          <dgm:chMax val="1"/>
          <dgm:bulletEnabled/>
        </dgm:presLayoutVars>
      </dgm:prSet>
      <dgm:spPr/>
    </dgm:pt>
    <dgm:pt modelId="{53183A0A-D739-4848-B7EB-3AEE9CD1AD23}" type="pres">
      <dgm:prSet presAssocID="{8F57C528-1FD2-4BAD-9343-369B17FB23D3}" presName="descendantText" presStyleLbl="alignAccFollowNode1" presStyleIdx="3" presStyleCnt="5">
        <dgm:presLayoutVars>
          <dgm:bulletEnabled/>
        </dgm:presLayoutVars>
      </dgm:prSet>
      <dgm:spPr/>
    </dgm:pt>
    <dgm:pt modelId="{C88E8C04-B818-4E54-A02C-FC64B7830F4D}" type="pres">
      <dgm:prSet presAssocID="{73F79C08-2931-471E-9BDB-ACB0D912D282}" presName="sp" presStyleCnt="0"/>
      <dgm:spPr/>
    </dgm:pt>
    <dgm:pt modelId="{C775A98D-44FB-4315-92F2-45029B01EE5E}" type="pres">
      <dgm:prSet presAssocID="{5B33FFF3-FEE1-4677-96E8-D324627FC621}" presName="linNode" presStyleCnt="0"/>
      <dgm:spPr/>
    </dgm:pt>
    <dgm:pt modelId="{5A09BDAA-E83D-41A4-9140-0F38CEE085FC}" type="pres">
      <dgm:prSet presAssocID="{5B33FFF3-FEE1-4677-96E8-D324627FC621}" presName="parentText" presStyleLbl="alignNode1" presStyleIdx="4" presStyleCnt="5">
        <dgm:presLayoutVars>
          <dgm:chMax val="1"/>
          <dgm:bulletEnabled/>
        </dgm:presLayoutVars>
      </dgm:prSet>
      <dgm:spPr/>
    </dgm:pt>
    <dgm:pt modelId="{E9C422A8-99FC-4E7A-AD55-F541E78C0EA7}" type="pres">
      <dgm:prSet presAssocID="{5B33FFF3-FEE1-4677-96E8-D324627FC621}" presName="descendantText" presStyleLbl="alignAccFollowNode1" presStyleIdx="4" presStyleCnt="5">
        <dgm:presLayoutVars>
          <dgm:bulletEnabled/>
        </dgm:presLayoutVars>
      </dgm:prSet>
      <dgm:spPr/>
    </dgm:pt>
  </dgm:ptLst>
  <dgm:cxnLst>
    <dgm:cxn modelId="{9F878321-EF61-4468-B406-FF026AB4DFA8}" srcId="{AB3443DD-320D-4A59-9E4A-DF9466006E2E}" destId="{88C0CC11-FCD2-4955-8956-6637FF7E08C1}" srcOrd="0" destOrd="0" parTransId="{9AB9BA42-1A7C-4A65-81BF-1A186D754EA1}" sibTransId="{6AD9CFC6-74D5-41B3-B52E-DF13319B5EEB}"/>
    <dgm:cxn modelId="{EED5C123-CB61-49E8-BC37-4AECE7F18310}" type="presOf" srcId="{5B33FFF3-FEE1-4677-96E8-D324627FC621}" destId="{5A09BDAA-E83D-41A4-9140-0F38CEE085FC}" srcOrd="0" destOrd="0" presId="urn:microsoft.com/office/officeart/2016/7/layout/VerticalSolidActionList"/>
    <dgm:cxn modelId="{368D243E-BA1B-4D90-9ED0-22CEE8DEDAA4}" srcId="{B49E7FF5-9148-4321-9C18-3C749693D658}" destId="{5B33FFF3-FEE1-4677-96E8-D324627FC621}" srcOrd="4" destOrd="0" parTransId="{22D4B221-F5B3-455F-AAA3-2FB7246AF688}" sibTransId="{28C13D72-A34A-468E-B670-B55A80FA6EBD}"/>
    <dgm:cxn modelId="{2F771745-41B0-429A-B508-E1B3374FC219}" srcId="{B49E7FF5-9148-4321-9C18-3C749693D658}" destId="{AB3443DD-320D-4A59-9E4A-DF9466006E2E}" srcOrd="2" destOrd="0" parTransId="{00C2CCE5-BB09-49F0-B6E4-D9B0FAE1889C}" sibTransId="{AFD8AE9A-AE7B-4C6E-8259-C1F5627FBCE5}"/>
    <dgm:cxn modelId="{BF020C48-F789-46D7-9779-9FB0FD77955D}" type="presOf" srcId="{B49E7FF5-9148-4321-9C18-3C749693D658}" destId="{16985650-5F28-434E-8F07-8A8F48A580B8}" srcOrd="0" destOrd="0" presId="urn:microsoft.com/office/officeart/2016/7/layout/VerticalSolidActionList"/>
    <dgm:cxn modelId="{855F074B-E522-45EC-A6DF-4ECCE7BBEB7C}" type="presOf" srcId="{AB3443DD-320D-4A59-9E4A-DF9466006E2E}" destId="{53EACF08-B42D-46EB-B655-68BD6D4B794F}" srcOrd="0" destOrd="0" presId="urn:microsoft.com/office/officeart/2016/7/layout/VerticalSolidActionList"/>
    <dgm:cxn modelId="{90FFD250-F090-41EF-B5D4-7361C7F93F3A}" srcId="{8037D677-ED75-4ACE-B899-06123C5F6131}" destId="{FA00621F-4321-4FBC-8DA6-C2B6983794E4}" srcOrd="0" destOrd="0" parTransId="{F5071646-9C56-42B4-A587-B673543196E1}" sibTransId="{CDC3A34E-27EE-4CCF-AA45-F9D75C17EC04}"/>
    <dgm:cxn modelId="{8EA17552-F70C-4D31-8002-905EE750251F}" srcId="{6BE1A137-8E30-486C-82CD-807270D29D8B}" destId="{F59C8163-7BF7-4EA3-90A4-F6799EB0EF5C}" srcOrd="0" destOrd="0" parTransId="{3038CA25-8E33-4318-8B9C-6F5C7415953B}" sibTransId="{FCCC9659-463E-44EC-A4B8-DF38DE9B4446}"/>
    <dgm:cxn modelId="{0C8E6761-213F-4B0D-931A-627D6E581E29}" srcId="{B49E7FF5-9148-4321-9C18-3C749693D658}" destId="{8F57C528-1FD2-4BAD-9343-369B17FB23D3}" srcOrd="3" destOrd="0" parTransId="{4C6E926A-C399-4253-B17F-28FE0729B9C9}" sibTransId="{73F79C08-2931-471E-9BDB-ACB0D912D282}"/>
    <dgm:cxn modelId="{807D0763-ACE9-488A-8613-51CC2B3F28DB}" type="presOf" srcId="{F59C8163-7BF7-4EA3-90A4-F6799EB0EF5C}" destId="{33BD5ED1-4CBA-43C8-A109-2BA39E59C116}" srcOrd="0" destOrd="0" presId="urn:microsoft.com/office/officeart/2016/7/layout/VerticalSolidActionList"/>
    <dgm:cxn modelId="{C9EE0A66-99D8-40A5-82E8-E38D691BEF26}" type="presOf" srcId="{8F57C528-1FD2-4BAD-9343-369B17FB23D3}" destId="{1308D96B-926F-4BE3-A112-F5D8C358FEFB}" srcOrd="0" destOrd="0" presId="urn:microsoft.com/office/officeart/2016/7/layout/VerticalSolidActionList"/>
    <dgm:cxn modelId="{B43F6580-A8D8-4D6F-AEBD-CD5E680C053E}" srcId="{B49E7FF5-9148-4321-9C18-3C749693D658}" destId="{6BE1A137-8E30-486C-82CD-807270D29D8B}" srcOrd="0" destOrd="0" parTransId="{D1615946-4D78-439B-A0B6-F753602B1E1F}" sibTransId="{4DE7A2F7-841D-4ACD-B3A7-959FDE99E3BF}"/>
    <dgm:cxn modelId="{0E934EBE-FB13-4574-BE25-1E5E90215593}" type="presOf" srcId="{FA00621F-4321-4FBC-8DA6-C2B6983794E4}" destId="{E196516A-1920-43B2-9483-55290B214018}" srcOrd="0" destOrd="0" presId="urn:microsoft.com/office/officeart/2016/7/layout/VerticalSolidActionList"/>
    <dgm:cxn modelId="{0F95BAC3-F3D6-4AB1-A901-EC70844EEB95}" srcId="{8F57C528-1FD2-4BAD-9343-369B17FB23D3}" destId="{578EFC2E-0DBE-455E-A540-6830B25F8D52}" srcOrd="0" destOrd="0" parTransId="{5C9E19DC-E5B2-4846-B9D0-129BD0903E49}" sibTransId="{95544402-7059-4273-BE94-85DD53779FB1}"/>
    <dgm:cxn modelId="{7F68B6CC-8144-4833-BF8E-64290B6CB2A4}" type="presOf" srcId="{6BE1A137-8E30-486C-82CD-807270D29D8B}" destId="{28D288FD-0B2E-42DB-8B73-A80DAE8AD9F5}" srcOrd="0" destOrd="0" presId="urn:microsoft.com/office/officeart/2016/7/layout/VerticalSolidActionList"/>
    <dgm:cxn modelId="{85EBF8CC-A02F-4A97-89A9-EBC2EF1B0919}" srcId="{B49E7FF5-9148-4321-9C18-3C749693D658}" destId="{8037D677-ED75-4ACE-B899-06123C5F6131}" srcOrd="1" destOrd="0" parTransId="{CF0B72FE-0E95-4D8A-ACD1-FEDC3E3101C9}" sibTransId="{A8EDE85A-6013-4FB1-A7FF-8494CDE5566B}"/>
    <dgm:cxn modelId="{58344AD5-F828-4EC4-93C4-833B9DF05EC1}" srcId="{5B33FFF3-FEE1-4677-96E8-D324627FC621}" destId="{D35C0BAC-B273-4016-A3D0-46C7347D1D80}" srcOrd="0" destOrd="0" parTransId="{73A12772-B05A-4557-A8C7-1A147CC2FB14}" sibTransId="{0EEA4177-77F3-4F40-AE53-2DC41B9210E3}"/>
    <dgm:cxn modelId="{70E112D8-1AB7-433B-BE9C-06A3572684CC}" type="presOf" srcId="{D35C0BAC-B273-4016-A3D0-46C7347D1D80}" destId="{E9C422A8-99FC-4E7A-AD55-F541E78C0EA7}" srcOrd="0" destOrd="0" presId="urn:microsoft.com/office/officeart/2016/7/layout/VerticalSolidActionList"/>
    <dgm:cxn modelId="{CB2D33D9-1F55-4E1D-B5C6-F84B4C0FDED4}" type="presOf" srcId="{578EFC2E-0DBE-455E-A540-6830B25F8D52}" destId="{53183A0A-D739-4848-B7EB-3AEE9CD1AD23}" srcOrd="0" destOrd="0" presId="urn:microsoft.com/office/officeart/2016/7/layout/VerticalSolidActionList"/>
    <dgm:cxn modelId="{82C229DF-971E-4100-9055-A07C008BD0C7}" type="presOf" srcId="{88C0CC11-FCD2-4955-8956-6637FF7E08C1}" destId="{15EDEA0B-7B6F-4630-AC08-E6F049D9D811}" srcOrd="0" destOrd="0" presId="urn:microsoft.com/office/officeart/2016/7/layout/VerticalSolidActionList"/>
    <dgm:cxn modelId="{23F83AE5-F720-4119-8BE3-E9D9FC7A67BF}" type="presOf" srcId="{8037D677-ED75-4ACE-B899-06123C5F6131}" destId="{95C16020-6773-41F4-A7C5-4B1BCB9E5608}" srcOrd="0" destOrd="0" presId="urn:microsoft.com/office/officeart/2016/7/layout/VerticalSolidActionList"/>
    <dgm:cxn modelId="{D30DB16B-8B4E-4EFE-81B8-D85801E13BD3}" type="presParOf" srcId="{16985650-5F28-434E-8F07-8A8F48A580B8}" destId="{E30B2CE9-A752-4212-815C-82A6E819B5C6}" srcOrd="0" destOrd="0" presId="urn:microsoft.com/office/officeart/2016/7/layout/VerticalSolidActionList"/>
    <dgm:cxn modelId="{4417B565-783E-42B6-A905-C77607E64783}" type="presParOf" srcId="{E30B2CE9-A752-4212-815C-82A6E819B5C6}" destId="{28D288FD-0B2E-42DB-8B73-A80DAE8AD9F5}" srcOrd="0" destOrd="0" presId="urn:microsoft.com/office/officeart/2016/7/layout/VerticalSolidActionList"/>
    <dgm:cxn modelId="{0E64FD6F-81DE-4C0A-8272-7CF651971FF0}" type="presParOf" srcId="{E30B2CE9-A752-4212-815C-82A6E819B5C6}" destId="{33BD5ED1-4CBA-43C8-A109-2BA39E59C116}" srcOrd="1" destOrd="0" presId="urn:microsoft.com/office/officeart/2016/7/layout/VerticalSolidActionList"/>
    <dgm:cxn modelId="{6298DA31-DFF5-499D-A36E-E7BE721D8302}" type="presParOf" srcId="{16985650-5F28-434E-8F07-8A8F48A580B8}" destId="{72A7E3FA-77BE-473B-8E16-6ADBD5EFBE03}" srcOrd="1" destOrd="0" presId="urn:microsoft.com/office/officeart/2016/7/layout/VerticalSolidActionList"/>
    <dgm:cxn modelId="{726ED78E-AC0B-42E3-813E-4B99FBC72AF9}" type="presParOf" srcId="{16985650-5F28-434E-8F07-8A8F48A580B8}" destId="{B9EBC8AF-99DD-4340-998C-8C9222892D37}" srcOrd="2" destOrd="0" presId="urn:microsoft.com/office/officeart/2016/7/layout/VerticalSolidActionList"/>
    <dgm:cxn modelId="{1EDA6486-EB7B-4641-AA7F-6973F6F8D9D8}" type="presParOf" srcId="{B9EBC8AF-99DD-4340-998C-8C9222892D37}" destId="{95C16020-6773-41F4-A7C5-4B1BCB9E5608}" srcOrd="0" destOrd="0" presId="urn:microsoft.com/office/officeart/2016/7/layout/VerticalSolidActionList"/>
    <dgm:cxn modelId="{20C6B716-58B6-4C22-995D-711F42249DA7}" type="presParOf" srcId="{B9EBC8AF-99DD-4340-998C-8C9222892D37}" destId="{E196516A-1920-43B2-9483-55290B214018}" srcOrd="1" destOrd="0" presId="urn:microsoft.com/office/officeart/2016/7/layout/VerticalSolidActionList"/>
    <dgm:cxn modelId="{58FFE9A5-5F17-4C79-8E81-361AD4AC1609}" type="presParOf" srcId="{16985650-5F28-434E-8F07-8A8F48A580B8}" destId="{FEC1A182-CBE9-4BB0-B30F-5CF3CE0740A4}" srcOrd="3" destOrd="0" presId="urn:microsoft.com/office/officeart/2016/7/layout/VerticalSolidActionList"/>
    <dgm:cxn modelId="{D26B2370-5974-4B00-AE35-E680C4C6530F}" type="presParOf" srcId="{16985650-5F28-434E-8F07-8A8F48A580B8}" destId="{1789250D-053E-48C9-A604-3B846C68DAC6}" srcOrd="4" destOrd="0" presId="urn:microsoft.com/office/officeart/2016/7/layout/VerticalSolidActionList"/>
    <dgm:cxn modelId="{5D95C52B-00A5-4F4C-9548-D194E14BEB11}" type="presParOf" srcId="{1789250D-053E-48C9-A604-3B846C68DAC6}" destId="{53EACF08-B42D-46EB-B655-68BD6D4B794F}" srcOrd="0" destOrd="0" presId="urn:microsoft.com/office/officeart/2016/7/layout/VerticalSolidActionList"/>
    <dgm:cxn modelId="{E5D6AF9F-D6FC-42C8-96DF-E1420FE9B5EF}" type="presParOf" srcId="{1789250D-053E-48C9-A604-3B846C68DAC6}" destId="{15EDEA0B-7B6F-4630-AC08-E6F049D9D811}" srcOrd="1" destOrd="0" presId="urn:microsoft.com/office/officeart/2016/7/layout/VerticalSolidActionList"/>
    <dgm:cxn modelId="{E71907EB-5BE8-4B38-8634-085FB61B1C73}" type="presParOf" srcId="{16985650-5F28-434E-8F07-8A8F48A580B8}" destId="{1D8B65B3-8F77-46A3-98F2-36179AAF0CCA}" srcOrd="5" destOrd="0" presId="urn:microsoft.com/office/officeart/2016/7/layout/VerticalSolidActionList"/>
    <dgm:cxn modelId="{DDB3F45F-4D29-4FA5-98D2-C8383D9BE513}" type="presParOf" srcId="{16985650-5F28-434E-8F07-8A8F48A580B8}" destId="{63BD4885-64F0-4A23-900C-1503CE160B38}" srcOrd="6" destOrd="0" presId="urn:microsoft.com/office/officeart/2016/7/layout/VerticalSolidActionList"/>
    <dgm:cxn modelId="{39B55733-BC6A-4B40-8EDE-62A68B83DD3B}" type="presParOf" srcId="{63BD4885-64F0-4A23-900C-1503CE160B38}" destId="{1308D96B-926F-4BE3-A112-F5D8C358FEFB}" srcOrd="0" destOrd="0" presId="urn:microsoft.com/office/officeart/2016/7/layout/VerticalSolidActionList"/>
    <dgm:cxn modelId="{C1BC4150-E611-4AFE-BAE0-0E886AE4D9C6}" type="presParOf" srcId="{63BD4885-64F0-4A23-900C-1503CE160B38}" destId="{53183A0A-D739-4848-B7EB-3AEE9CD1AD23}" srcOrd="1" destOrd="0" presId="urn:microsoft.com/office/officeart/2016/7/layout/VerticalSolidActionList"/>
    <dgm:cxn modelId="{68DB9D64-FC26-4193-9B06-324DC5967AE3}" type="presParOf" srcId="{16985650-5F28-434E-8F07-8A8F48A580B8}" destId="{C88E8C04-B818-4E54-A02C-FC64B7830F4D}" srcOrd="7" destOrd="0" presId="urn:microsoft.com/office/officeart/2016/7/layout/VerticalSolidActionList"/>
    <dgm:cxn modelId="{72B65D0C-7CFC-4E32-B3F8-142A3D1E078A}" type="presParOf" srcId="{16985650-5F28-434E-8F07-8A8F48A580B8}" destId="{C775A98D-44FB-4315-92F2-45029B01EE5E}" srcOrd="8" destOrd="0" presId="urn:microsoft.com/office/officeart/2016/7/layout/VerticalSolidActionList"/>
    <dgm:cxn modelId="{9A075AF9-CA7D-4606-AAA5-F07817045CD2}" type="presParOf" srcId="{C775A98D-44FB-4315-92F2-45029B01EE5E}" destId="{5A09BDAA-E83D-41A4-9140-0F38CEE085FC}" srcOrd="0" destOrd="0" presId="urn:microsoft.com/office/officeart/2016/7/layout/VerticalSolidActionList"/>
    <dgm:cxn modelId="{B46F5B3C-62A2-4D8E-8A5C-03E6E404BB96}" type="presParOf" srcId="{C775A98D-44FB-4315-92F2-45029B01EE5E}" destId="{E9C422A8-99FC-4E7A-AD55-F541E78C0EA7}" srcOrd="1" destOrd="0" presId="urn:microsoft.com/office/officeart/2016/7/layout/VerticalSolid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B95EE5-E7F8-45C8-A728-52D8479C42E9}" type="doc">
      <dgm:prSet loTypeId="urn:microsoft.com/office/officeart/2005/8/layout/matrix1" loCatId="matrix" qsTypeId="urn:microsoft.com/office/officeart/2005/8/quickstyle/simple2" qsCatId="simple" csTypeId="urn:microsoft.com/office/officeart/2005/8/colors/accent2_2" csCatId="accent2" phldr="1"/>
      <dgm:spPr/>
      <dgm:t>
        <a:bodyPr/>
        <a:lstStyle/>
        <a:p>
          <a:endParaRPr lang="en-US"/>
        </a:p>
      </dgm:t>
    </dgm:pt>
    <dgm:pt modelId="{274236C0-5EEE-4885-A5B2-1E62B6767AD7}">
      <dgm:prSet phldrT="[Text]"/>
      <dgm:spPr/>
      <dgm:t>
        <a:bodyPr/>
        <a:lstStyle/>
        <a:p>
          <a:r>
            <a:rPr lang="en-US" dirty="0"/>
            <a:t>The National Registry of Emergency Medical Technicians</a:t>
          </a:r>
        </a:p>
      </dgm:t>
    </dgm:pt>
    <dgm:pt modelId="{DE767F97-1A0B-4DBF-917F-DF77C058751E}" type="parTrans" cxnId="{18283734-C431-4F79-A91B-72822F465FB8}">
      <dgm:prSet/>
      <dgm:spPr/>
      <dgm:t>
        <a:bodyPr/>
        <a:lstStyle/>
        <a:p>
          <a:endParaRPr lang="en-US"/>
        </a:p>
      </dgm:t>
    </dgm:pt>
    <dgm:pt modelId="{11C97F3F-1E2D-420E-B1FE-BCEBD1144FDA}" type="sibTrans" cxnId="{18283734-C431-4F79-A91B-72822F465FB8}">
      <dgm:prSet/>
      <dgm:spPr/>
      <dgm:t>
        <a:bodyPr/>
        <a:lstStyle/>
        <a:p>
          <a:endParaRPr lang="en-US"/>
        </a:p>
      </dgm:t>
    </dgm:pt>
    <dgm:pt modelId="{D81A2882-1E64-4452-9F8C-38968B2CB3F6}">
      <dgm:prSet phldrT="[Text]"/>
      <dgm:spPr/>
      <dgm:t>
        <a:bodyPr/>
        <a:lstStyle/>
        <a:p>
          <a:r>
            <a:rPr lang="en-US" dirty="0"/>
            <a:t>EMR</a:t>
          </a:r>
        </a:p>
      </dgm:t>
    </dgm:pt>
    <dgm:pt modelId="{00A629D7-FC4D-4BE5-9ABB-ED0F9AEA98D5}" type="parTrans" cxnId="{8F916356-B7BA-474F-824C-3D0F9EE0CE1B}">
      <dgm:prSet/>
      <dgm:spPr/>
      <dgm:t>
        <a:bodyPr/>
        <a:lstStyle/>
        <a:p>
          <a:endParaRPr lang="en-US"/>
        </a:p>
      </dgm:t>
    </dgm:pt>
    <dgm:pt modelId="{5EA44285-11AD-4670-9F10-F049E157F1E1}" type="sibTrans" cxnId="{8F916356-B7BA-474F-824C-3D0F9EE0CE1B}">
      <dgm:prSet/>
      <dgm:spPr/>
      <dgm:t>
        <a:bodyPr/>
        <a:lstStyle/>
        <a:p>
          <a:endParaRPr lang="en-US"/>
        </a:p>
      </dgm:t>
    </dgm:pt>
    <dgm:pt modelId="{F4AB8E2D-076C-43CB-B4D4-5BB185C138A7}">
      <dgm:prSet phldrT="[Text]"/>
      <dgm:spPr/>
      <dgm:t>
        <a:bodyPr/>
        <a:lstStyle/>
        <a:p>
          <a:r>
            <a:rPr lang="en-US" dirty="0"/>
            <a:t>EMT</a:t>
          </a:r>
        </a:p>
      </dgm:t>
    </dgm:pt>
    <dgm:pt modelId="{2CC94BC7-FE1D-47AD-97F0-B735952DD92D}" type="parTrans" cxnId="{50E0090C-30BF-4931-A994-D44C3A010762}">
      <dgm:prSet/>
      <dgm:spPr/>
      <dgm:t>
        <a:bodyPr/>
        <a:lstStyle/>
        <a:p>
          <a:endParaRPr lang="en-US"/>
        </a:p>
      </dgm:t>
    </dgm:pt>
    <dgm:pt modelId="{6DAF7FB3-6D8B-49F3-8B76-0717D1E8BF4A}" type="sibTrans" cxnId="{50E0090C-30BF-4931-A994-D44C3A010762}">
      <dgm:prSet/>
      <dgm:spPr/>
      <dgm:t>
        <a:bodyPr/>
        <a:lstStyle/>
        <a:p>
          <a:endParaRPr lang="en-US"/>
        </a:p>
      </dgm:t>
    </dgm:pt>
    <dgm:pt modelId="{0C170A4B-8F60-4574-B451-7FBEA5BFFC37}">
      <dgm:prSet phldrT="[Text]"/>
      <dgm:spPr/>
      <dgm:t>
        <a:bodyPr/>
        <a:lstStyle/>
        <a:p>
          <a:r>
            <a:rPr lang="en-US" dirty="0"/>
            <a:t>Advanced</a:t>
          </a:r>
        </a:p>
        <a:p>
          <a:r>
            <a:rPr lang="en-US" dirty="0"/>
            <a:t>EMT</a:t>
          </a:r>
        </a:p>
      </dgm:t>
    </dgm:pt>
    <dgm:pt modelId="{2B18CCB3-3AD4-4896-AC9A-380971D76A0E}" type="parTrans" cxnId="{E5695443-13A1-4898-ADA8-93B33611DB39}">
      <dgm:prSet/>
      <dgm:spPr/>
      <dgm:t>
        <a:bodyPr/>
        <a:lstStyle/>
        <a:p>
          <a:endParaRPr lang="en-US"/>
        </a:p>
      </dgm:t>
    </dgm:pt>
    <dgm:pt modelId="{DE8E5957-5D9C-471B-8D6C-9B88E5AA3E26}" type="sibTrans" cxnId="{E5695443-13A1-4898-ADA8-93B33611DB39}">
      <dgm:prSet/>
      <dgm:spPr/>
      <dgm:t>
        <a:bodyPr/>
        <a:lstStyle/>
        <a:p>
          <a:endParaRPr lang="en-US"/>
        </a:p>
      </dgm:t>
    </dgm:pt>
    <dgm:pt modelId="{77501248-C80E-4873-A20D-DCE554CB2842}">
      <dgm:prSet phldrT="[Text]"/>
      <dgm:spPr/>
      <dgm:t>
        <a:bodyPr/>
        <a:lstStyle/>
        <a:p>
          <a:r>
            <a:rPr lang="en-US" dirty="0"/>
            <a:t>Paramedic</a:t>
          </a:r>
        </a:p>
      </dgm:t>
    </dgm:pt>
    <dgm:pt modelId="{B7E9FE1B-CFE4-4A01-B40D-3D280FF48060}" type="parTrans" cxnId="{D167109C-5BDC-49BC-9C28-E8CD7AB89B5C}">
      <dgm:prSet/>
      <dgm:spPr/>
      <dgm:t>
        <a:bodyPr/>
        <a:lstStyle/>
        <a:p>
          <a:endParaRPr lang="en-US"/>
        </a:p>
      </dgm:t>
    </dgm:pt>
    <dgm:pt modelId="{8EC82A2A-1CB0-4429-8245-887BE982D91C}" type="sibTrans" cxnId="{D167109C-5BDC-49BC-9C28-E8CD7AB89B5C}">
      <dgm:prSet/>
      <dgm:spPr/>
      <dgm:t>
        <a:bodyPr/>
        <a:lstStyle/>
        <a:p>
          <a:endParaRPr lang="en-US"/>
        </a:p>
      </dgm:t>
    </dgm:pt>
    <dgm:pt modelId="{7E4088AA-9DE7-4D86-A6E1-8B4BF1CA1809}" type="pres">
      <dgm:prSet presAssocID="{C2B95EE5-E7F8-45C8-A728-52D8479C42E9}" presName="diagram" presStyleCnt="0">
        <dgm:presLayoutVars>
          <dgm:chMax val="1"/>
          <dgm:dir/>
          <dgm:animLvl val="ctr"/>
          <dgm:resizeHandles val="exact"/>
        </dgm:presLayoutVars>
      </dgm:prSet>
      <dgm:spPr/>
    </dgm:pt>
    <dgm:pt modelId="{925BE32E-B300-4150-B3A8-14A189CB5FF0}" type="pres">
      <dgm:prSet presAssocID="{C2B95EE5-E7F8-45C8-A728-52D8479C42E9}" presName="matrix" presStyleCnt="0"/>
      <dgm:spPr/>
    </dgm:pt>
    <dgm:pt modelId="{5E034A19-1CEA-4043-A3FF-E3F93E18BEAA}" type="pres">
      <dgm:prSet presAssocID="{C2B95EE5-E7F8-45C8-A728-52D8479C42E9}" presName="tile1" presStyleLbl="node1" presStyleIdx="0" presStyleCnt="4"/>
      <dgm:spPr/>
    </dgm:pt>
    <dgm:pt modelId="{3AE76974-8454-4498-8357-272AC9C76643}" type="pres">
      <dgm:prSet presAssocID="{C2B95EE5-E7F8-45C8-A728-52D8479C42E9}" presName="tile1text" presStyleLbl="node1" presStyleIdx="0" presStyleCnt="4">
        <dgm:presLayoutVars>
          <dgm:chMax val="0"/>
          <dgm:chPref val="0"/>
          <dgm:bulletEnabled val="1"/>
        </dgm:presLayoutVars>
      </dgm:prSet>
      <dgm:spPr/>
    </dgm:pt>
    <dgm:pt modelId="{5177791F-6A0C-4C8B-AE85-6B8FB4CC6E48}" type="pres">
      <dgm:prSet presAssocID="{C2B95EE5-E7F8-45C8-A728-52D8479C42E9}" presName="tile2" presStyleLbl="node1" presStyleIdx="1" presStyleCnt="4"/>
      <dgm:spPr/>
    </dgm:pt>
    <dgm:pt modelId="{265FE48C-B798-42D4-A200-BC538A357D2C}" type="pres">
      <dgm:prSet presAssocID="{C2B95EE5-E7F8-45C8-A728-52D8479C42E9}" presName="tile2text" presStyleLbl="node1" presStyleIdx="1" presStyleCnt="4">
        <dgm:presLayoutVars>
          <dgm:chMax val="0"/>
          <dgm:chPref val="0"/>
          <dgm:bulletEnabled val="1"/>
        </dgm:presLayoutVars>
      </dgm:prSet>
      <dgm:spPr/>
    </dgm:pt>
    <dgm:pt modelId="{85FECD2D-097A-454D-910B-DB3725D71B62}" type="pres">
      <dgm:prSet presAssocID="{C2B95EE5-E7F8-45C8-A728-52D8479C42E9}" presName="tile3" presStyleLbl="node1" presStyleIdx="2" presStyleCnt="4"/>
      <dgm:spPr/>
    </dgm:pt>
    <dgm:pt modelId="{AB37CA9F-3034-4118-8203-9CADC85A53ED}" type="pres">
      <dgm:prSet presAssocID="{C2B95EE5-E7F8-45C8-A728-52D8479C42E9}" presName="tile3text" presStyleLbl="node1" presStyleIdx="2" presStyleCnt="4">
        <dgm:presLayoutVars>
          <dgm:chMax val="0"/>
          <dgm:chPref val="0"/>
          <dgm:bulletEnabled val="1"/>
        </dgm:presLayoutVars>
      </dgm:prSet>
      <dgm:spPr/>
    </dgm:pt>
    <dgm:pt modelId="{3BEC1D89-06AD-48CF-8AB3-77DC0189C8B2}" type="pres">
      <dgm:prSet presAssocID="{C2B95EE5-E7F8-45C8-A728-52D8479C42E9}" presName="tile4" presStyleLbl="node1" presStyleIdx="3" presStyleCnt="4"/>
      <dgm:spPr/>
    </dgm:pt>
    <dgm:pt modelId="{2E8238B0-91E9-4830-B973-E721519DE711}" type="pres">
      <dgm:prSet presAssocID="{C2B95EE5-E7F8-45C8-A728-52D8479C42E9}" presName="tile4text" presStyleLbl="node1" presStyleIdx="3" presStyleCnt="4">
        <dgm:presLayoutVars>
          <dgm:chMax val="0"/>
          <dgm:chPref val="0"/>
          <dgm:bulletEnabled val="1"/>
        </dgm:presLayoutVars>
      </dgm:prSet>
      <dgm:spPr/>
    </dgm:pt>
    <dgm:pt modelId="{A571D143-3995-4589-9BAE-9F2FF35B5886}" type="pres">
      <dgm:prSet presAssocID="{C2B95EE5-E7F8-45C8-A728-52D8479C42E9}" presName="centerTile" presStyleLbl="fgShp" presStyleIdx="0" presStyleCnt="1">
        <dgm:presLayoutVars>
          <dgm:chMax val="0"/>
          <dgm:chPref val="0"/>
        </dgm:presLayoutVars>
      </dgm:prSet>
      <dgm:spPr/>
    </dgm:pt>
  </dgm:ptLst>
  <dgm:cxnLst>
    <dgm:cxn modelId="{50E0090C-30BF-4931-A994-D44C3A010762}" srcId="{274236C0-5EEE-4885-A5B2-1E62B6767AD7}" destId="{F4AB8E2D-076C-43CB-B4D4-5BB185C138A7}" srcOrd="1" destOrd="0" parTransId="{2CC94BC7-FE1D-47AD-97F0-B735952DD92D}" sibTransId="{6DAF7FB3-6D8B-49F3-8B76-0717D1E8BF4A}"/>
    <dgm:cxn modelId="{3B877711-092D-4063-8287-BA0F05D32B89}" type="presOf" srcId="{C2B95EE5-E7F8-45C8-A728-52D8479C42E9}" destId="{7E4088AA-9DE7-4D86-A6E1-8B4BF1CA1809}" srcOrd="0" destOrd="0" presId="urn:microsoft.com/office/officeart/2005/8/layout/matrix1"/>
    <dgm:cxn modelId="{18283734-C431-4F79-A91B-72822F465FB8}" srcId="{C2B95EE5-E7F8-45C8-A728-52D8479C42E9}" destId="{274236C0-5EEE-4885-A5B2-1E62B6767AD7}" srcOrd="0" destOrd="0" parTransId="{DE767F97-1A0B-4DBF-917F-DF77C058751E}" sibTransId="{11C97F3F-1E2D-420E-B1FE-BCEBD1144FDA}"/>
    <dgm:cxn modelId="{E5695443-13A1-4898-ADA8-93B33611DB39}" srcId="{274236C0-5EEE-4885-A5B2-1E62B6767AD7}" destId="{0C170A4B-8F60-4574-B451-7FBEA5BFFC37}" srcOrd="2" destOrd="0" parTransId="{2B18CCB3-3AD4-4896-AC9A-380971D76A0E}" sibTransId="{DE8E5957-5D9C-471B-8D6C-9B88E5AA3E26}"/>
    <dgm:cxn modelId="{A372F444-46E8-4BF5-8A41-DD924CD65B05}" type="presOf" srcId="{F4AB8E2D-076C-43CB-B4D4-5BB185C138A7}" destId="{5177791F-6A0C-4C8B-AE85-6B8FB4CC6E48}" srcOrd="0" destOrd="0" presId="urn:microsoft.com/office/officeart/2005/8/layout/matrix1"/>
    <dgm:cxn modelId="{E508A553-6AE7-4E73-9F73-A45CEE16840C}" type="presOf" srcId="{0C170A4B-8F60-4574-B451-7FBEA5BFFC37}" destId="{85FECD2D-097A-454D-910B-DB3725D71B62}" srcOrd="0" destOrd="0" presId="urn:microsoft.com/office/officeart/2005/8/layout/matrix1"/>
    <dgm:cxn modelId="{DC2E0056-C48D-4783-8621-8C87013B08E2}" type="presOf" srcId="{77501248-C80E-4873-A20D-DCE554CB2842}" destId="{2E8238B0-91E9-4830-B973-E721519DE711}" srcOrd="1" destOrd="0" presId="urn:microsoft.com/office/officeart/2005/8/layout/matrix1"/>
    <dgm:cxn modelId="{8F916356-B7BA-474F-824C-3D0F9EE0CE1B}" srcId="{274236C0-5EEE-4885-A5B2-1E62B6767AD7}" destId="{D81A2882-1E64-4452-9F8C-38968B2CB3F6}" srcOrd="0" destOrd="0" parTransId="{00A629D7-FC4D-4BE5-9ABB-ED0F9AEA98D5}" sibTransId="{5EA44285-11AD-4670-9F10-F049E157F1E1}"/>
    <dgm:cxn modelId="{7468BB5F-0DD0-41D3-B7DD-0234608D6F07}" type="presOf" srcId="{274236C0-5EEE-4885-A5B2-1E62B6767AD7}" destId="{A571D143-3995-4589-9BAE-9F2FF35B5886}" srcOrd="0" destOrd="0" presId="urn:microsoft.com/office/officeart/2005/8/layout/matrix1"/>
    <dgm:cxn modelId="{77C13B69-D54D-4181-83B8-700B113EC769}" type="presOf" srcId="{D81A2882-1E64-4452-9F8C-38968B2CB3F6}" destId="{3AE76974-8454-4498-8357-272AC9C76643}" srcOrd="1" destOrd="0" presId="urn:microsoft.com/office/officeart/2005/8/layout/matrix1"/>
    <dgm:cxn modelId="{D167109C-5BDC-49BC-9C28-E8CD7AB89B5C}" srcId="{274236C0-5EEE-4885-A5B2-1E62B6767AD7}" destId="{77501248-C80E-4873-A20D-DCE554CB2842}" srcOrd="3" destOrd="0" parTransId="{B7E9FE1B-CFE4-4A01-B40D-3D280FF48060}" sibTransId="{8EC82A2A-1CB0-4429-8245-887BE982D91C}"/>
    <dgm:cxn modelId="{20CFA09E-B5DF-4CD7-8541-F452FB8F4A3D}" type="presOf" srcId="{F4AB8E2D-076C-43CB-B4D4-5BB185C138A7}" destId="{265FE48C-B798-42D4-A200-BC538A357D2C}" srcOrd="1" destOrd="0" presId="urn:microsoft.com/office/officeart/2005/8/layout/matrix1"/>
    <dgm:cxn modelId="{3894069F-B2A5-4BFA-AF81-F1450FE9B6EA}" type="presOf" srcId="{D81A2882-1E64-4452-9F8C-38968B2CB3F6}" destId="{5E034A19-1CEA-4043-A3FF-E3F93E18BEAA}" srcOrd="0" destOrd="0" presId="urn:microsoft.com/office/officeart/2005/8/layout/matrix1"/>
    <dgm:cxn modelId="{11A082AD-7FE5-4020-894D-3B2F5A1F67DD}" type="presOf" srcId="{0C170A4B-8F60-4574-B451-7FBEA5BFFC37}" destId="{AB37CA9F-3034-4118-8203-9CADC85A53ED}" srcOrd="1" destOrd="0" presId="urn:microsoft.com/office/officeart/2005/8/layout/matrix1"/>
    <dgm:cxn modelId="{D13076DD-ABAD-4849-B7DB-977D5EE075C5}" type="presOf" srcId="{77501248-C80E-4873-A20D-DCE554CB2842}" destId="{3BEC1D89-06AD-48CF-8AB3-77DC0189C8B2}" srcOrd="0" destOrd="0" presId="urn:microsoft.com/office/officeart/2005/8/layout/matrix1"/>
    <dgm:cxn modelId="{B07B10D6-E61A-43B0-9BB4-4C910834C076}" type="presParOf" srcId="{7E4088AA-9DE7-4D86-A6E1-8B4BF1CA1809}" destId="{925BE32E-B300-4150-B3A8-14A189CB5FF0}" srcOrd="0" destOrd="0" presId="urn:microsoft.com/office/officeart/2005/8/layout/matrix1"/>
    <dgm:cxn modelId="{604E447D-C215-4521-A19C-6AF412C49EFB}" type="presParOf" srcId="{925BE32E-B300-4150-B3A8-14A189CB5FF0}" destId="{5E034A19-1CEA-4043-A3FF-E3F93E18BEAA}" srcOrd="0" destOrd="0" presId="urn:microsoft.com/office/officeart/2005/8/layout/matrix1"/>
    <dgm:cxn modelId="{21D98801-4415-4CD7-9B92-D42175DABECA}" type="presParOf" srcId="{925BE32E-B300-4150-B3A8-14A189CB5FF0}" destId="{3AE76974-8454-4498-8357-272AC9C76643}" srcOrd="1" destOrd="0" presId="urn:microsoft.com/office/officeart/2005/8/layout/matrix1"/>
    <dgm:cxn modelId="{A04E6B55-9EBD-4843-B255-9EBFC93C6D99}" type="presParOf" srcId="{925BE32E-B300-4150-B3A8-14A189CB5FF0}" destId="{5177791F-6A0C-4C8B-AE85-6B8FB4CC6E48}" srcOrd="2" destOrd="0" presId="urn:microsoft.com/office/officeart/2005/8/layout/matrix1"/>
    <dgm:cxn modelId="{7ABD5B16-1A8D-487A-B183-D733DBAC343A}" type="presParOf" srcId="{925BE32E-B300-4150-B3A8-14A189CB5FF0}" destId="{265FE48C-B798-42D4-A200-BC538A357D2C}" srcOrd="3" destOrd="0" presId="urn:microsoft.com/office/officeart/2005/8/layout/matrix1"/>
    <dgm:cxn modelId="{E77F0C75-E5E4-4DC3-A6F0-57088A4E944B}" type="presParOf" srcId="{925BE32E-B300-4150-B3A8-14A189CB5FF0}" destId="{85FECD2D-097A-454D-910B-DB3725D71B62}" srcOrd="4" destOrd="0" presId="urn:microsoft.com/office/officeart/2005/8/layout/matrix1"/>
    <dgm:cxn modelId="{CA8C841E-1ABA-4747-919B-1900336B10EE}" type="presParOf" srcId="{925BE32E-B300-4150-B3A8-14A189CB5FF0}" destId="{AB37CA9F-3034-4118-8203-9CADC85A53ED}" srcOrd="5" destOrd="0" presId="urn:microsoft.com/office/officeart/2005/8/layout/matrix1"/>
    <dgm:cxn modelId="{9FE248D5-BCF4-4C15-9EB2-2CBB10EE83D3}" type="presParOf" srcId="{925BE32E-B300-4150-B3A8-14A189CB5FF0}" destId="{3BEC1D89-06AD-48CF-8AB3-77DC0189C8B2}" srcOrd="6" destOrd="0" presId="urn:microsoft.com/office/officeart/2005/8/layout/matrix1"/>
    <dgm:cxn modelId="{AFA4CBF5-0879-49DA-A5AB-C2BB6C130C82}" type="presParOf" srcId="{925BE32E-B300-4150-B3A8-14A189CB5FF0}" destId="{2E8238B0-91E9-4830-B973-E721519DE711}" srcOrd="7" destOrd="0" presId="urn:microsoft.com/office/officeart/2005/8/layout/matrix1"/>
    <dgm:cxn modelId="{C0E1E089-C1A3-4CF3-9716-67D5CA3B0BF8}" type="presParOf" srcId="{7E4088AA-9DE7-4D86-A6E1-8B4BF1CA1809}" destId="{A571D143-3995-4589-9BAE-9F2FF35B5886}" srcOrd="1" destOrd="0" presId="urn:microsoft.com/office/officeart/2005/8/layout/matrix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0EA49A-456D-40F6-A28A-C6E6370BF4B3}"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B7B17652-1481-4FDD-B7F8-EB86F88A23A3}">
      <dgm:prSet/>
      <dgm:spPr/>
      <dgm:t>
        <a:bodyPr/>
        <a:lstStyle/>
        <a:p>
          <a:r>
            <a:rPr lang="en-US" dirty="0"/>
            <a:t>CHEMEKETA CC Salem, OR – EMT, EMT-P</a:t>
          </a:r>
        </a:p>
      </dgm:t>
    </dgm:pt>
    <dgm:pt modelId="{0ADAFB19-C717-462C-966B-7261D11ACFE3}" type="parTrans" cxnId="{76D9458A-E358-49D2-BDD8-61885646109A}">
      <dgm:prSet/>
      <dgm:spPr/>
      <dgm:t>
        <a:bodyPr/>
        <a:lstStyle/>
        <a:p>
          <a:endParaRPr lang="en-US"/>
        </a:p>
      </dgm:t>
    </dgm:pt>
    <dgm:pt modelId="{0B8E1C2F-2D73-495D-B3F6-512832BDED9E}" type="sibTrans" cxnId="{76D9458A-E358-49D2-BDD8-61885646109A}">
      <dgm:prSet/>
      <dgm:spPr/>
      <dgm:t>
        <a:bodyPr/>
        <a:lstStyle/>
        <a:p>
          <a:endParaRPr lang="en-US"/>
        </a:p>
      </dgm:t>
    </dgm:pt>
    <dgm:pt modelId="{B80B9444-FF05-4F11-97B3-067587C3DD77}">
      <dgm:prSet/>
      <dgm:spPr/>
      <dgm:t>
        <a:bodyPr/>
        <a:lstStyle/>
        <a:p>
          <a:r>
            <a:rPr lang="en-US" dirty="0"/>
            <a:t>CLACKAMAS CC Oregon City, OR – EMT, EMT-I</a:t>
          </a:r>
        </a:p>
      </dgm:t>
    </dgm:pt>
    <dgm:pt modelId="{B176118F-5B27-42AA-80DF-E72654D7B52B}" type="parTrans" cxnId="{8DA429CC-EB76-4822-9771-384FBAB30DD7}">
      <dgm:prSet/>
      <dgm:spPr/>
      <dgm:t>
        <a:bodyPr/>
        <a:lstStyle/>
        <a:p>
          <a:endParaRPr lang="en-US"/>
        </a:p>
      </dgm:t>
    </dgm:pt>
    <dgm:pt modelId="{F1201486-4F50-4927-B0A5-6F3C0A33B032}" type="sibTrans" cxnId="{8DA429CC-EB76-4822-9771-384FBAB30DD7}">
      <dgm:prSet/>
      <dgm:spPr/>
      <dgm:t>
        <a:bodyPr/>
        <a:lstStyle/>
        <a:p>
          <a:endParaRPr lang="en-US"/>
        </a:p>
      </dgm:t>
    </dgm:pt>
    <dgm:pt modelId="{394D3A9A-59E0-4A7F-94CD-9D66276B21D2}">
      <dgm:prSet/>
      <dgm:spPr/>
      <dgm:t>
        <a:bodyPr/>
        <a:lstStyle/>
        <a:p>
          <a:r>
            <a:rPr lang="en-US" dirty="0"/>
            <a:t>OHSU/OIT Portland/Sherwood, OR – EMT-P</a:t>
          </a:r>
        </a:p>
      </dgm:t>
    </dgm:pt>
    <dgm:pt modelId="{152A620A-B5E4-42AD-9F68-575B3DBC10D0}" type="parTrans" cxnId="{065A0BA8-E862-4E75-BAD3-D88828671FB2}">
      <dgm:prSet/>
      <dgm:spPr/>
      <dgm:t>
        <a:bodyPr/>
        <a:lstStyle/>
        <a:p>
          <a:endParaRPr lang="en-US"/>
        </a:p>
      </dgm:t>
    </dgm:pt>
    <dgm:pt modelId="{EE1B392D-9F90-4B34-BE05-A268C082EEAC}" type="sibTrans" cxnId="{065A0BA8-E862-4E75-BAD3-D88828671FB2}">
      <dgm:prSet/>
      <dgm:spPr/>
      <dgm:t>
        <a:bodyPr/>
        <a:lstStyle/>
        <a:p>
          <a:endParaRPr lang="en-US"/>
        </a:p>
      </dgm:t>
    </dgm:pt>
    <dgm:pt modelId="{49299AEC-9DEE-42C3-8AE9-70FF1321A353}">
      <dgm:prSet/>
      <dgm:spPr/>
      <dgm:t>
        <a:bodyPr/>
        <a:lstStyle/>
        <a:p>
          <a:r>
            <a:rPr lang="en-US" dirty="0"/>
            <a:t>PORTLAND CC Portland, OR – EMT, EMT-P, EMT-I</a:t>
          </a:r>
        </a:p>
      </dgm:t>
    </dgm:pt>
    <dgm:pt modelId="{BAB8C3E1-BA71-41E7-8788-542E839F1DDC}" type="parTrans" cxnId="{A93D9948-2556-4214-B84C-7809F18341FB}">
      <dgm:prSet/>
      <dgm:spPr/>
      <dgm:t>
        <a:bodyPr/>
        <a:lstStyle/>
        <a:p>
          <a:endParaRPr lang="en-US"/>
        </a:p>
      </dgm:t>
    </dgm:pt>
    <dgm:pt modelId="{602585A2-4BFA-4FF5-AC34-B39C555FE05A}" type="sibTrans" cxnId="{A93D9948-2556-4214-B84C-7809F18341FB}">
      <dgm:prSet/>
      <dgm:spPr/>
      <dgm:t>
        <a:bodyPr/>
        <a:lstStyle/>
        <a:p>
          <a:endParaRPr lang="en-US"/>
        </a:p>
      </dgm:t>
    </dgm:pt>
    <dgm:pt modelId="{3838718C-2A75-4B71-9F0C-1C8935328E21}" type="pres">
      <dgm:prSet presAssocID="{460EA49A-456D-40F6-A28A-C6E6370BF4B3}" presName="linear" presStyleCnt="0">
        <dgm:presLayoutVars>
          <dgm:animLvl val="lvl"/>
          <dgm:resizeHandles val="exact"/>
        </dgm:presLayoutVars>
      </dgm:prSet>
      <dgm:spPr/>
    </dgm:pt>
    <dgm:pt modelId="{33F8C700-F60B-4EE1-85D5-E522130D741E}" type="pres">
      <dgm:prSet presAssocID="{B7B17652-1481-4FDD-B7F8-EB86F88A23A3}" presName="parentText" presStyleLbl="node1" presStyleIdx="0" presStyleCnt="4">
        <dgm:presLayoutVars>
          <dgm:chMax val="0"/>
          <dgm:bulletEnabled val="1"/>
        </dgm:presLayoutVars>
      </dgm:prSet>
      <dgm:spPr/>
    </dgm:pt>
    <dgm:pt modelId="{3D43432D-A8D5-45B2-8838-1FB6A6EDE6AE}" type="pres">
      <dgm:prSet presAssocID="{0B8E1C2F-2D73-495D-B3F6-512832BDED9E}" presName="spacer" presStyleCnt="0"/>
      <dgm:spPr/>
    </dgm:pt>
    <dgm:pt modelId="{D2D0547E-656E-4622-BB28-0C7EF28580BB}" type="pres">
      <dgm:prSet presAssocID="{B80B9444-FF05-4F11-97B3-067587C3DD77}" presName="parentText" presStyleLbl="node1" presStyleIdx="1" presStyleCnt="4">
        <dgm:presLayoutVars>
          <dgm:chMax val="0"/>
          <dgm:bulletEnabled val="1"/>
        </dgm:presLayoutVars>
      </dgm:prSet>
      <dgm:spPr/>
    </dgm:pt>
    <dgm:pt modelId="{A8269866-415E-4C6C-A7E8-17BCBA2C4747}" type="pres">
      <dgm:prSet presAssocID="{F1201486-4F50-4927-B0A5-6F3C0A33B032}" presName="spacer" presStyleCnt="0"/>
      <dgm:spPr/>
    </dgm:pt>
    <dgm:pt modelId="{2EFE6904-A428-4ADD-824C-9EB403C5AA68}" type="pres">
      <dgm:prSet presAssocID="{394D3A9A-59E0-4A7F-94CD-9D66276B21D2}" presName="parentText" presStyleLbl="node1" presStyleIdx="2" presStyleCnt="4">
        <dgm:presLayoutVars>
          <dgm:chMax val="0"/>
          <dgm:bulletEnabled val="1"/>
        </dgm:presLayoutVars>
      </dgm:prSet>
      <dgm:spPr/>
    </dgm:pt>
    <dgm:pt modelId="{A872D735-8E34-47C0-A653-7855AF8229E8}" type="pres">
      <dgm:prSet presAssocID="{EE1B392D-9F90-4B34-BE05-A268C082EEAC}" presName="spacer" presStyleCnt="0"/>
      <dgm:spPr/>
    </dgm:pt>
    <dgm:pt modelId="{20E4E579-3D25-464B-BB73-FD61CD276B0D}" type="pres">
      <dgm:prSet presAssocID="{49299AEC-9DEE-42C3-8AE9-70FF1321A353}" presName="parentText" presStyleLbl="node1" presStyleIdx="3" presStyleCnt="4">
        <dgm:presLayoutVars>
          <dgm:chMax val="0"/>
          <dgm:bulletEnabled val="1"/>
        </dgm:presLayoutVars>
      </dgm:prSet>
      <dgm:spPr/>
    </dgm:pt>
  </dgm:ptLst>
  <dgm:cxnLst>
    <dgm:cxn modelId="{A93D9948-2556-4214-B84C-7809F18341FB}" srcId="{460EA49A-456D-40F6-A28A-C6E6370BF4B3}" destId="{49299AEC-9DEE-42C3-8AE9-70FF1321A353}" srcOrd="3" destOrd="0" parTransId="{BAB8C3E1-BA71-41E7-8788-542E839F1DDC}" sibTransId="{602585A2-4BFA-4FF5-AC34-B39C555FE05A}"/>
    <dgm:cxn modelId="{E9FED060-7F5B-4302-9336-58F822E0AC41}" type="presOf" srcId="{394D3A9A-59E0-4A7F-94CD-9D66276B21D2}" destId="{2EFE6904-A428-4ADD-824C-9EB403C5AA68}" srcOrd="0" destOrd="0" presId="urn:microsoft.com/office/officeart/2005/8/layout/vList2"/>
    <dgm:cxn modelId="{B33A8570-5E5A-4C1A-80B0-D4D42D110BDF}" type="presOf" srcId="{B7B17652-1481-4FDD-B7F8-EB86F88A23A3}" destId="{33F8C700-F60B-4EE1-85D5-E522130D741E}" srcOrd="0" destOrd="0" presId="urn:microsoft.com/office/officeart/2005/8/layout/vList2"/>
    <dgm:cxn modelId="{76D9458A-E358-49D2-BDD8-61885646109A}" srcId="{460EA49A-456D-40F6-A28A-C6E6370BF4B3}" destId="{B7B17652-1481-4FDD-B7F8-EB86F88A23A3}" srcOrd="0" destOrd="0" parTransId="{0ADAFB19-C717-462C-966B-7261D11ACFE3}" sibTransId="{0B8E1C2F-2D73-495D-B3F6-512832BDED9E}"/>
    <dgm:cxn modelId="{065A0BA8-E862-4E75-BAD3-D88828671FB2}" srcId="{460EA49A-456D-40F6-A28A-C6E6370BF4B3}" destId="{394D3A9A-59E0-4A7F-94CD-9D66276B21D2}" srcOrd="2" destOrd="0" parTransId="{152A620A-B5E4-42AD-9F68-575B3DBC10D0}" sibTransId="{EE1B392D-9F90-4B34-BE05-A268C082EEAC}"/>
    <dgm:cxn modelId="{8DA429CC-EB76-4822-9771-384FBAB30DD7}" srcId="{460EA49A-456D-40F6-A28A-C6E6370BF4B3}" destId="{B80B9444-FF05-4F11-97B3-067587C3DD77}" srcOrd="1" destOrd="0" parTransId="{B176118F-5B27-42AA-80DF-E72654D7B52B}" sibTransId="{F1201486-4F50-4927-B0A5-6F3C0A33B032}"/>
    <dgm:cxn modelId="{F2D575EC-D72C-4893-A6A0-10A177A1DEDE}" type="presOf" srcId="{B80B9444-FF05-4F11-97B3-067587C3DD77}" destId="{D2D0547E-656E-4622-BB28-0C7EF28580BB}" srcOrd="0" destOrd="0" presId="urn:microsoft.com/office/officeart/2005/8/layout/vList2"/>
    <dgm:cxn modelId="{0B30E2F8-F469-4E54-B832-D3C9AA6C942A}" type="presOf" srcId="{460EA49A-456D-40F6-A28A-C6E6370BF4B3}" destId="{3838718C-2A75-4B71-9F0C-1C8935328E21}" srcOrd="0" destOrd="0" presId="urn:microsoft.com/office/officeart/2005/8/layout/vList2"/>
    <dgm:cxn modelId="{31E6C0FC-54C9-4EB6-A6A5-8DB4A7E5B8B8}" type="presOf" srcId="{49299AEC-9DEE-42C3-8AE9-70FF1321A353}" destId="{20E4E579-3D25-464B-BB73-FD61CD276B0D}" srcOrd="0" destOrd="0" presId="urn:microsoft.com/office/officeart/2005/8/layout/vList2"/>
    <dgm:cxn modelId="{BB212D13-090B-47A2-9BA1-4DD84D0285E6}" type="presParOf" srcId="{3838718C-2A75-4B71-9F0C-1C8935328E21}" destId="{33F8C700-F60B-4EE1-85D5-E522130D741E}" srcOrd="0" destOrd="0" presId="urn:microsoft.com/office/officeart/2005/8/layout/vList2"/>
    <dgm:cxn modelId="{70A1EC94-F6DF-4D8D-A570-ECF7EF004872}" type="presParOf" srcId="{3838718C-2A75-4B71-9F0C-1C8935328E21}" destId="{3D43432D-A8D5-45B2-8838-1FB6A6EDE6AE}" srcOrd="1" destOrd="0" presId="urn:microsoft.com/office/officeart/2005/8/layout/vList2"/>
    <dgm:cxn modelId="{7AA69277-C4FF-4A61-99B8-2B146D24F2AE}" type="presParOf" srcId="{3838718C-2A75-4B71-9F0C-1C8935328E21}" destId="{D2D0547E-656E-4622-BB28-0C7EF28580BB}" srcOrd="2" destOrd="0" presId="urn:microsoft.com/office/officeart/2005/8/layout/vList2"/>
    <dgm:cxn modelId="{41C913E0-A29F-4FD9-887E-F6F885BCD965}" type="presParOf" srcId="{3838718C-2A75-4B71-9F0C-1C8935328E21}" destId="{A8269866-415E-4C6C-A7E8-17BCBA2C4747}" srcOrd="3" destOrd="0" presId="urn:microsoft.com/office/officeart/2005/8/layout/vList2"/>
    <dgm:cxn modelId="{40E5188A-4845-4103-AB59-5DFF716E324E}" type="presParOf" srcId="{3838718C-2A75-4B71-9F0C-1C8935328E21}" destId="{2EFE6904-A428-4ADD-824C-9EB403C5AA68}" srcOrd="4" destOrd="0" presId="urn:microsoft.com/office/officeart/2005/8/layout/vList2"/>
    <dgm:cxn modelId="{A7C8C94A-4A45-4BF4-BBAA-13E1B7A752EA}" type="presParOf" srcId="{3838718C-2A75-4B71-9F0C-1C8935328E21}" destId="{A872D735-8E34-47C0-A653-7855AF8229E8}" srcOrd="5" destOrd="0" presId="urn:microsoft.com/office/officeart/2005/8/layout/vList2"/>
    <dgm:cxn modelId="{75E1D235-AFBB-44CB-9B42-66D028B3F084}" type="presParOf" srcId="{3838718C-2A75-4B71-9F0C-1C8935328E21}" destId="{20E4E579-3D25-464B-BB73-FD61CD276B0D}"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440A-03F3-43CC-9F59-F59EB4B78C9B}">
      <dsp:nvSpPr>
        <dsp:cNvPr id="0" name=""/>
        <dsp:cNvSpPr/>
      </dsp:nvSpPr>
      <dsp:spPr>
        <a:xfrm>
          <a:off x="0" y="844128"/>
          <a:ext cx="5914209" cy="53820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What is EMS?</a:t>
          </a:r>
        </a:p>
      </dsp:txBody>
      <dsp:txXfrm>
        <a:off x="26273" y="870401"/>
        <a:ext cx="5861663" cy="485654"/>
      </dsp:txXfrm>
    </dsp:sp>
    <dsp:sp modelId="{17DE2F7B-D139-4A59-A005-B253B2BC1B1D}">
      <dsp:nvSpPr>
        <dsp:cNvPr id="0" name=""/>
        <dsp:cNvSpPr/>
      </dsp:nvSpPr>
      <dsp:spPr>
        <a:xfrm>
          <a:off x="0" y="1448568"/>
          <a:ext cx="5914209" cy="538200"/>
        </a:xfrm>
        <a:prstGeom prst="roundRect">
          <a:avLst/>
        </a:prstGeom>
        <a:blipFill>
          <a:blip xmlns:r="http://schemas.openxmlformats.org/officeDocument/2006/relationships" r:embed="rId1">
            <a:duotone>
              <a:schemeClr val="accent2">
                <a:hueOff val="672631"/>
                <a:satOff val="-714"/>
                <a:lumOff val="549"/>
                <a:alphaOff val="0"/>
                <a:shade val="74000"/>
                <a:satMod val="130000"/>
                <a:lumMod val="90000"/>
              </a:schemeClr>
              <a:schemeClr val="accent2">
                <a:hueOff val="672631"/>
                <a:satOff val="-714"/>
                <a:lumOff val="54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History of EMS</a:t>
          </a:r>
        </a:p>
      </dsp:txBody>
      <dsp:txXfrm>
        <a:off x="26273" y="1474841"/>
        <a:ext cx="5861663" cy="485654"/>
      </dsp:txXfrm>
    </dsp:sp>
    <dsp:sp modelId="{E5F37126-6682-4EF5-8251-92FD853FFA9C}">
      <dsp:nvSpPr>
        <dsp:cNvPr id="0" name=""/>
        <dsp:cNvSpPr/>
      </dsp:nvSpPr>
      <dsp:spPr>
        <a:xfrm>
          <a:off x="0" y="2053008"/>
          <a:ext cx="5914209" cy="538200"/>
        </a:xfrm>
        <a:prstGeom prst="roundRect">
          <a:avLst/>
        </a:prstGeom>
        <a:blipFill>
          <a:blip xmlns:r="http://schemas.openxmlformats.org/officeDocument/2006/relationships" r:embed="rId1">
            <a:duotone>
              <a:schemeClr val="accent2">
                <a:hueOff val="1345262"/>
                <a:satOff val="-1429"/>
                <a:lumOff val="1098"/>
                <a:alphaOff val="0"/>
                <a:shade val="74000"/>
                <a:satMod val="130000"/>
                <a:lumMod val="90000"/>
              </a:schemeClr>
              <a:schemeClr val="accent2">
                <a:hueOff val="1345262"/>
                <a:satOff val="-1429"/>
                <a:lumOff val="1098"/>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Careers in EMS</a:t>
          </a:r>
        </a:p>
      </dsp:txBody>
      <dsp:txXfrm>
        <a:off x="26273" y="2079281"/>
        <a:ext cx="5861663" cy="485654"/>
      </dsp:txXfrm>
    </dsp:sp>
    <dsp:sp modelId="{6353A234-CECA-494B-A783-291987D5CDB2}">
      <dsp:nvSpPr>
        <dsp:cNvPr id="0" name=""/>
        <dsp:cNvSpPr/>
      </dsp:nvSpPr>
      <dsp:spPr>
        <a:xfrm>
          <a:off x="0" y="2657448"/>
          <a:ext cx="5914209" cy="538200"/>
        </a:xfrm>
        <a:prstGeom prst="roundRect">
          <a:avLst/>
        </a:prstGeom>
        <a:blipFill>
          <a:blip xmlns:r="http://schemas.openxmlformats.org/officeDocument/2006/relationships" r:embed="rId1">
            <a:duotone>
              <a:schemeClr val="accent2">
                <a:hueOff val="2017893"/>
                <a:satOff val="-2143"/>
                <a:lumOff val="1647"/>
                <a:alphaOff val="0"/>
                <a:shade val="74000"/>
                <a:satMod val="130000"/>
                <a:lumMod val="90000"/>
              </a:schemeClr>
              <a:schemeClr val="accent2">
                <a:hueOff val="2017893"/>
                <a:satOff val="-2143"/>
                <a:lumOff val="1647"/>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Job Responsibilities</a:t>
          </a:r>
        </a:p>
      </dsp:txBody>
      <dsp:txXfrm>
        <a:off x="26273" y="2683721"/>
        <a:ext cx="5861663" cy="485654"/>
      </dsp:txXfrm>
    </dsp:sp>
    <dsp:sp modelId="{75F3BCA4-63FB-48AB-97AC-951AE2D6239A}">
      <dsp:nvSpPr>
        <dsp:cNvPr id="0" name=""/>
        <dsp:cNvSpPr/>
      </dsp:nvSpPr>
      <dsp:spPr>
        <a:xfrm>
          <a:off x="0" y="3261888"/>
          <a:ext cx="5914209" cy="538200"/>
        </a:xfrm>
        <a:prstGeom prst="roundRect">
          <a:avLst/>
        </a:prstGeom>
        <a:blipFill>
          <a:blip xmlns:r="http://schemas.openxmlformats.org/officeDocument/2006/relationships" r:embed="rId1">
            <a:duotone>
              <a:schemeClr val="accent2">
                <a:hueOff val="2690524"/>
                <a:satOff val="-2858"/>
                <a:lumOff val="2196"/>
                <a:alphaOff val="0"/>
                <a:shade val="74000"/>
                <a:satMod val="130000"/>
                <a:lumMod val="90000"/>
              </a:schemeClr>
              <a:schemeClr val="accent2">
                <a:hueOff val="2690524"/>
                <a:satOff val="-2858"/>
                <a:lumOff val="219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Skills &amp; Competencies</a:t>
          </a:r>
        </a:p>
      </dsp:txBody>
      <dsp:txXfrm>
        <a:off x="26273" y="3288161"/>
        <a:ext cx="5861663" cy="485654"/>
      </dsp:txXfrm>
    </dsp:sp>
    <dsp:sp modelId="{16B6BBAF-E209-4C83-883E-143F05D953B0}">
      <dsp:nvSpPr>
        <dsp:cNvPr id="0" name=""/>
        <dsp:cNvSpPr/>
      </dsp:nvSpPr>
      <dsp:spPr>
        <a:xfrm>
          <a:off x="0" y="3866328"/>
          <a:ext cx="5914209" cy="538200"/>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Education Requirements &amp; Programs in Oregon</a:t>
          </a:r>
        </a:p>
      </dsp:txBody>
      <dsp:txXfrm>
        <a:off x="26273" y="3892601"/>
        <a:ext cx="5861663" cy="485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D5ED1-4CBA-43C8-A109-2BA39E59C116}">
      <dsp:nvSpPr>
        <dsp:cNvPr id="0" name=""/>
        <dsp:cNvSpPr/>
      </dsp:nvSpPr>
      <dsp:spPr>
        <a:xfrm>
          <a:off x="1920239" y="1249"/>
          <a:ext cx="7680957" cy="548164"/>
        </a:xfrm>
        <a:prstGeom prst="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032" tIns="139234" rIns="149032" bIns="139234" numCol="1" spcCol="1270" anchor="ctr" anchorCtr="0">
          <a:noAutofit/>
        </a:bodyPr>
        <a:lstStyle/>
        <a:p>
          <a:pPr marL="0" lvl="0" indent="0" algn="l" defTabSz="800100">
            <a:lnSpc>
              <a:spcPct val="100000"/>
            </a:lnSpc>
            <a:spcBef>
              <a:spcPct val="0"/>
            </a:spcBef>
            <a:spcAft>
              <a:spcPct val="35000"/>
            </a:spcAft>
            <a:buNone/>
          </a:pPr>
          <a:r>
            <a:rPr lang="en-US" sz="1800" kern="1200" dirty="0"/>
            <a:t>Discuss information about the general field of EMS</a:t>
          </a:r>
        </a:p>
      </dsp:txBody>
      <dsp:txXfrm>
        <a:off x="1920239" y="1249"/>
        <a:ext cx="7680957" cy="548164"/>
      </dsp:txXfrm>
    </dsp:sp>
    <dsp:sp modelId="{28D288FD-0B2E-42DB-8B73-A80DAE8AD9F5}">
      <dsp:nvSpPr>
        <dsp:cNvPr id="0" name=""/>
        <dsp:cNvSpPr/>
      </dsp:nvSpPr>
      <dsp:spPr>
        <a:xfrm>
          <a:off x="0" y="1249"/>
          <a:ext cx="1920239" cy="548164"/>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13" tIns="54147" rIns="101613" bIns="54147" numCol="1" spcCol="1270" anchor="ctr" anchorCtr="0">
          <a:noAutofit/>
        </a:bodyPr>
        <a:lstStyle/>
        <a:p>
          <a:pPr marL="0" lvl="0" indent="0" algn="l" defTabSz="1022350">
            <a:lnSpc>
              <a:spcPct val="90000"/>
            </a:lnSpc>
            <a:spcBef>
              <a:spcPct val="0"/>
            </a:spcBef>
            <a:spcAft>
              <a:spcPct val="35000"/>
            </a:spcAft>
            <a:buNone/>
          </a:pPr>
          <a:r>
            <a:rPr lang="en-US" sz="2300" kern="1200" dirty="0"/>
            <a:t>Discuss</a:t>
          </a:r>
        </a:p>
      </dsp:txBody>
      <dsp:txXfrm>
        <a:off x="0" y="1249"/>
        <a:ext cx="1920239" cy="548164"/>
      </dsp:txXfrm>
    </dsp:sp>
    <dsp:sp modelId="{E196516A-1920-43B2-9483-55290B214018}">
      <dsp:nvSpPr>
        <dsp:cNvPr id="0" name=""/>
        <dsp:cNvSpPr/>
      </dsp:nvSpPr>
      <dsp:spPr>
        <a:xfrm>
          <a:off x="1920239" y="582304"/>
          <a:ext cx="7680957" cy="548164"/>
        </a:xfrm>
        <a:prstGeom prst="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032" tIns="139234" rIns="149032" bIns="139234" numCol="1" spcCol="1270" anchor="ctr" anchorCtr="0">
          <a:noAutofit/>
        </a:bodyPr>
        <a:lstStyle/>
        <a:p>
          <a:pPr marL="0" lvl="0" indent="0" algn="l" defTabSz="800100">
            <a:lnSpc>
              <a:spcPct val="100000"/>
            </a:lnSpc>
            <a:spcBef>
              <a:spcPct val="0"/>
            </a:spcBef>
            <a:spcAft>
              <a:spcPct val="35000"/>
            </a:spcAft>
            <a:buNone/>
          </a:pPr>
          <a:r>
            <a:rPr lang="en-US" sz="1800" kern="1200" dirty="0"/>
            <a:t>List 3 careers in EMS </a:t>
          </a:r>
        </a:p>
      </dsp:txBody>
      <dsp:txXfrm>
        <a:off x="1920239" y="582304"/>
        <a:ext cx="7680957" cy="548164"/>
      </dsp:txXfrm>
    </dsp:sp>
    <dsp:sp modelId="{95C16020-6773-41F4-A7C5-4B1BCB9E5608}">
      <dsp:nvSpPr>
        <dsp:cNvPr id="0" name=""/>
        <dsp:cNvSpPr/>
      </dsp:nvSpPr>
      <dsp:spPr>
        <a:xfrm>
          <a:off x="0" y="582304"/>
          <a:ext cx="1920239" cy="548164"/>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13" tIns="54147" rIns="101613" bIns="54147" numCol="1" spcCol="1270" anchor="ctr" anchorCtr="0">
          <a:noAutofit/>
        </a:bodyPr>
        <a:lstStyle/>
        <a:p>
          <a:pPr marL="0" lvl="0" indent="0" algn="l" defTabSz="1022350">
            <a:lnSpc>
              <a:spcPct val="90000"/>
            </a:lnSpc>
            <a:spcBef>
              <a:spcPct val="0"/>
            </a:spcBef>
            <a:spcAft>
              <a:spcPct val="35000"/>
            </a:spcAft>
            <a:buNone/>
          </a:pPr>
          <a:r>
            <a:rPr lang="en-US" sz="2300" kern="1200" dirty="0"/>
            <a:t>List</a:t>
          </a:r>
        </a:p>
      </dsp:txBody>
      <dsp:txXfrm>
        <a:off x="0" y="582304"/>
        <a:ext cx="1920239" cy="548164"/>
      </dsp:txXfrm>
    </dsp:sp>
    <dsp:sp modelId="{15EDEA0B-7B6F-4630-AC08-E6F049D9D811}">
      <dsp:nvSpPr>
        <dsp:cNvPr id="0" name=""/>
        <dsp:cNvSpPr/>
      </dsp:nvSpPr>
      <dsp:spPr>
        <a:xfrm>
          <a:off x="1920239" y="1163359"/>
          <a:ext cx="7680957" cy="548164"/>
        </a:xfrm>
        <a:prstGeom prst="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032" tIns="139234" rIns="149032" bIns="139234" numCol="1" spcCol="1270" anchor="ctr" anchorCtr="0">
          <a:noAutofit/>
        </a:bodyPr>
        <a:lstStyle/>
        <a:p>
          <a:pPr marL="0" lvl="0" indent="0" algn="l" defTabSz="800100">
            <a:lnSpc>
              <a:spcPct val="100000"/>
            </a:lnSpc>
            <a:spcBef>
              <a:spcPct val="0"/>
            </a:spcBef>
            <a:spcAft>
              <a:spcPct val="35000"/>
            </a:spcAft>
            <a:buNone/>
          </a:pPr>
          <a:r>
            <a:rPr lang="en-US" sz="1800" kern="1200" dirty="0"/>
            <a:t>Discuss the educational pathways &amp; programs in Oregon </a:t>
          </a:r>
        </a:p>
      </dsp:txBody>
      <dsp:txXfrm>
        <a:off x="1920239" y="1163359"/>
        <a:ext cx="7680957" cy="548164"/>
      </dsp:txXfrm>
    </dsp:sp>
    <dsp:sp modelId="{53EACF08-B42D-46EB-B655-68BD6D4B794F}">
      <dsp:nvSpPr>
        <dsp:cNvPr id="0" name=""/>
        <dsp:cNvSpPr/>
      </dsp:nvSpPr>
      <dsp:spPr>
        <a:xfrm>
          <a:off x="0" y="1163359"/>
          <a:ext cx="1920239" cy="548164"/>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13" tIns="54147" rIns="101613" bIns="54147" numCol="1" spcCol="1270" anchor="ctr" anchorCtr="0">
          <a:noAutofit/>
        </a:bodyPr>
        <a:lstStyle/>
        <a:p>
          <a:pPr marL="0" lvl="0" indent="0" algn="l" defTabSz="1022350">
            <a:lnSpc>
              <a:spcPct val="90000"/>
            </a:lnSpc>
            <a:spcBef>
              <a:spcPct val="0"/>
            </a:spcBef>
            <a:spcAft>
              <a:spcPct val="35000"/>
            </a:spcAft>
            <a:buNone/>
          </a:pPr>
          <a:r>
            <a:rPr lang="en-US" sz="2300" kern="1200" dirty="0"/>
            <a:t>Discuss</a:t>
          </a:r>
        </a:p>
      </dsp:txBody>
      <dsp:txXfrm>
        <a:off x="0" y="1163359"/>
        <a:ext cx="1920239" cy="548164"/>
      </dsp:txXfrm>
    </dsp:sp>
    <dsp:sp modelId="{53183A0A-D739-4848-B7EB-3AEE9CD1AD23}">
      <dsp:nvSpPr>
        <dsp:cNvPr id="0" name=""/>
        <dsp:cNvSpPr/>
      </dsp:nvSpPr>
      <dsp:spPr>
        <a:xfrm>
          <a:off x="1920239" y="1744413"/>
          <a:ext cx="7680957" cy="548164"/>
        </a:xfrm>
        <a:prstGeom prst="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032" tIns="139234" rIns="149032" bIns="139234" numCol="1" spcCol="1270" anchor="ctr" anchorCtr="0">
          <a:noAutofit/>
        </a:bodyPr>
        <a:lstStyle/>
        <a:p>
          <a:pPr marL="0" lvl="0" indent="0" algn="l" defTabSz="800100">
            <a:lnSpc>
              <a:spcPct val="100000"/>
            </a:lnSpc>
            <a:spcBef>
              <a:spcPct val="0"/>
            </a:spcBef>
            <a:spcAft>
              <a:spcPct val="35000"/>
            </a:spcAft>
            <a:buNone/>
          </a:pPr>
          <a:r>
            <a:rPr lang="en-US" sz="1800" kern="1200" dirty="0"/>
            <a:t>Describe 3 job responsibilities in EMS</a:t>
          </a:r>
        </a:p>
      </dsp:txBody>
      <dsp:txXfrm>
        <a:off x="1920239" y="1744413"/>
        <a:ext cx="7680957" cy="548164"/>
      </dsp:txXfrm>
    </dsp:sp>
    <dsp:sp modelId="{1308D96B-926F-4BE3-A112-F5D8C358FEFB}">
      <dsp:nvSpPr>
        <dsp:cNvPr id="0" name=""/>
        <dsp:cNvSpPr/>
      </dsp:nvSpPr>
      <dsp:spPr>
        <a:xfrm>
          <a:off x="0" y="1744413"/>
          <a:ext cx="1920239" cy="548164"/>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13" tIns="54147" rIns="101613" bIns="54147" numCol="1" spcCol="1270" anchor="ctr" anchorCtr="0">
          <a:noAutofit/>
        </a:bodyPr>
        <a:lstStyle/>
        <a:p>
          <a:pPr marL="0" lvl="0" indent="0" algn="l" defTabSz="1022350">
            <a:lnSpc>
              <a:spcPct val="90000"/>
            </a:lnSpc>
            <a:spcBef>
              <a:spcPct val="0"/>
            </a:spcBef>
            <a:spcAft>
              <a:spcPct val="35000"/>
            </a:spcAft>
            <a:buNone/>
          </a:pPr>
          <a:r>
            <a:rPr lang="en-US" sz="2300" kern="1200" dirty="0"/>
            <a:t>Describe</a:t>
          </a:r>
        </a:p>
      </dsp:txBody>
      <dsp:txXfrm>
        <a:off x="0" y="1744413"/>
        <a:ext cx="1920239" cy="548164"/>
      </dsp:txXfrm>
    </dsp:sp>
    <dsp:sp modelId="{E9C422A8-99FC-4E7A-AD55-F541E78C0EA7}">
      <dsp:nvSpPr>
        <dsp:cNvPr id="0" name=""/>
        <dsp:cNvSpPr/>
      </dsp:nvSpPr>
      <dsp:spPr>
        <a:xfrm>
          <a:off x="1920239" y="2325468"/>
          <a:ext cx="7680957" cy="548164"/>
        </a:xfrm>
        <a:prstGeom prst="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032" tIns="139234" rIns="149032" bIns="139234" numCol="1" spcCol="1270" anchor="ctr" anchorCtr="0">
          <a:noAutofit/>
        </a:bodyPr>
        <a:lstStyle/>
        <a:p>
          <a:pPr marL="0" lvl="0" indent="0" algn="l" defTabSz="800100">
            <a:lnSpc>
              <a:spcPct val="100000"/>
            </a:lnSpc>
            <a:spcBef>
              <a:spcPct val="0"/>
            </a:spcBef>
            <a:spcAft>
              <a:spcPct val="35000"/>
            </a:spcAft>
            <a:buNone/>
          </a:pPr>
          <a:r>
            <a:rPr lang="en-US" sz="1800" kern="1200" dirty="0"/>
            <a:t>List 4 basic skills &amp; competencies in EMS</a:t>
          </a:r>
        </a:p>
      </dsp:txBody>
      <dsp:txXfrm>
        <a:off x="1920239" y="2325468"/>
        <a:ext cx="7680957" cy="548164"/>
      </dsp:txXfrm>
    </dsp:sp>
    <dsp:sp modelId="{5A09BDAA-E83D-41A4-9140-0F38CEE085FC}">
      <dsp:nvSpPr>
        <dsp:cNvPr id="0" name=""/>
        <dsp:cNvSpPr/>
      </dsp:nvSpPr>
      <dsp:spPr>
        <a:xfrm>
          <a:off x="0" y="2325468"/>
          <a:ext cx="1920239" cy="548164"/>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13" tIns="54147" rIns="101613" bIns="54147" numCol="1" spcCol="1270" anchor="ctr" anchorCtr="0">
          <a:noAutofit/>
        </a:bodyPr>
        <a:lstStyle/>
        <a:p>
          <a:pPr marL="0" lvl="0" indent="0" algn="l" defTabSz="1022350">
            <a:lnSpc>
              <a:spcPct val="90000"/>
            </a:lnSpc>
            <a:spcBef>
              <a:spcPct val="0"/>
            </a:spcBef>
            <a:spcAft>
              <a:spcPct val="35000"/>
            </a:spcAft>
            <a:buNone/>
          </a:pPr>
          <a:r>
            <a:rPr lang="en-US" sz="2300" kern="1200" dirty="0"/>
            <a:t>List</a:t>
          </a:r>
        </a:p>
      </dsp:txBody>
      <dsp:txXfrm>
        <a:off x="0" y="2325468"/>
        <a:ext cx="1920239" cy="5481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34A19-1CEA-4043-A3FF-E3F93E18BEAA}">
      <dsp:nvSpPr>
        <dsp:cNvPr id="0" name=""/>
        <dsp:cNvSpPr/>
      </dsp:nvSpPr>
      <dsp:spPr>
        <a:xfrm rot="16200000">
          <a:off x="735329" y="-735329"/>
          <a:ext cx="1657773" cy="3128432"/>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EMR</a:t>
          </a:r>
        </a:p>
      </dsp:txBody>
      <dsp:txXfrm rot="5400000">
        <a:off x="0" y="0"/>
        <a:ext cx="3128432" cy="1243330"/>
      </dsp:txXfrm>
    </dsp:sp>
    <dsp:sp modelId="{5177791F-6A0C-4C8B-AE85-6B8FB4CC6E48}">
      <dsp:nvSpPr>
        <dsp:cNvPr id="0" name=""/>
        <dsp:cNvSpPr/>
      </dsp:nvSpPr>
      <dsp:spPr>
        <a:xfrm>
          <a:off x="3128432" y="0"/>
          <a:ext cx="3128432" cy="1657773"/>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EMT</a:t>
          </a:r>
        </a:p>
      </dsp:txBody>
      <dsp:txXfrm>
        <a:off x="3128432" y="0"/>
        <a:ext cx="3128432" cy="1243330"/>
      </dsp:txXfrm>
    </dsp:sp>
    <dsp:sp modelId="{85FECD2D-097A-454D-910B-DB3725D71B62}">
      <dsp:nvSpPr>
        <dsp:cNvPr id="0" name=""/>
        <dsp:cNvSpPr/>
      </dsp:nvSpPr>
      <dsp:spPr>
        <a:xfrm rot="10800000">
          <a:off x="0" y="1657773"/>
          <a:ext cx="3128432" cy="1657773"/>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Advanced</a:t>
          </a:r>
        </a:p>
        <a:p>
          <a:pPr marL="0" lvl="0" indent="0" algn="ctr" defTabSz="666750">
            <a:lnSpc>
              <a:spcPct val="90000"/>
            </a:lnSpc>
            <a:spcBef>
              <a:spcPct val="0"/>
            </a:spcBef>
            <a:spcAft>
              <a:spcPct val="35000"/>
            </a:spcAft>
            <a:buNone/>
          </a:pPr>
          <a:r>
            <a:rPr lang="en-US" sz="1500" kern="1200" dirty="0"/>
            <a:t>EMT</a:t>
          </a:r>
        </a:p>
      </dsp:txBody>
      <dsp:txXfrm rot="10800000">
        <a:off x="0" y="2072217"/>
        <a:ext cx="3128432" cy="1243330"/>
      </dsp:txXfrm>
    </dsp:sp>
    <dsp:sp modelId="{3BEC1D89-06AD-48CF-8AB3-77DC0189C8B2}">
      <dsp:nvSpPr>
        <dsp:cNvPr id="0" name=""/>
        <dsp:cNvSpPr/>
      </dsp:nvSpPr>
      <dsp:spPr>
        <a:xfrm rot="5400000">
          <a:off x="3863762" y="922444"/>
          <a:ext cx="1657773" cy="3128432"/>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Paramedic</a:t>
          </a:r>
        </a:p>
      </dsp:txBody>
      <dsp:txXfrm rot="-5400000">
        <a:off x="3128433" y="2072217"/>
        <a:ext cx="3128432" cy="1243330"/>
      </dsp:txXfrm>
    </dsp:sp>
    <dsp:sp modelId="{A571D143-3995-4589-9BAE-9F2FF35B5886}">
      <dsp:nvSpPr>
        <dsp:cNvPr id="0" name=""/>
        <dsp:cNvSpPr/>
      </dsp:nvSpPr>
      <dsp:spPr>
        <a:xfrm>
          <a:off x="2189903" y="1243330"/>
          <a:ext cx="1877059" cy="828886"/>
        </a:xfrm>
        <a:prstGeom prst="roundRect">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The National Registry of Emergency Medical Technicians</a:t>
          </a:r>
        </a:p>
      </dsp:txBody>
      <dsp:txXfrm>
        <a:off x="2230366" y="1283793"/>
        <a:ext cx="1796133" cy="747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8C700-F60B-4EE1-85D5-E522130D741E}">
      <dsp:nvSpPr>
        <dsp:cNvPr id="0" name=""/>
        <dsp:cNvSpPr/>
      </dsp:nvSpPr>
      <dsp:spPr>
        <a:xfrm>
          <a:off x="0" y="25120"/>
          <a:ext cx="9601196" cy="72539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CHEMEKETA CC Salem, OR – EMT, EMT-P</a:t>
          </a:r>
        </a:p>
      </dsp:txBody>
      <dsp:txXfrm>
        <a:off x="35411" y="60531"/>
        <a:ext cx="9530374" cy="654577"/>
      </dsp:txXfrm>
    </dsp:sp>
    <dsp:sp modelId="{D2D0547E-656E-4622-BB28-0C7EF28580BB}">
      <dsp:nvSpPr>
        <dsp:cNvPr id="0" name=""/>
        <dsp:cNvSpPr/>
      </dsp:nvSpPr>
      <dsp:spPr>
        <a:xfrm>
          <a:off x="0" y="839800"/>
          <a:ext cx="9601196" cy="72539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CLACKAMAS CC Oregon City, OR – EMT, EMT-I</a:t>
          </a:r>
        </a:p>
      </dsp:txBody>
      <dsp:txXfrm>
        <a:off x="35411" y="875211"/>
        <a:ext cx="9530374" cy="654577"/>
      </dsp:txXfrm>
    </dsp:sp>
    <dsp:sp modelId="{2EFE6904-A428-4ADD-824C-9EB403C5AA68}">
      <dsp:nvSpPr>
        <dsp:cNvPr id="0" name=""/>
        <dsp:cNvSpPr/>
      </dsp:nvSpPr>
      <dsp:spPr>
        <a:xfrm>
          <a:off x="0" y="1654480"/>
          <a:ext cx="9601196" cy="72539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OHSU/OIT Portland/Sherwood, OR – EMT-P</a:t>
          </a:r>
        </a:p>
      </dsp:txBody>
      <dsp:txXfrm>
        <a:off x="35411" y="1689891"/>
        <a:ext cx="9530374" cy="654577"/>
      </dsp:txXfrm>
    </dsp:sp>
    <dsp:sp modelId="{20E4E579-3D25-464B-BB73-FD61CD276B0D}">
      <dsp:nvSpPr>
        <dsp:cNvPr id="0" name=""/>
        <dsp:cNvSpPr/>
      </dsp:nvSpPr>
      <dsp:spPr>
        <a:xfrm>
          <a:off x="0" y="2469160"/>
          <a:ext cx="9601196" cy="72539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PORTLAND CC Portland, OR – EMT, EMT-P, EMT-I</a:t>
          </a:r>
        </a:p>
      </dsp:txBody>
      <dsp:txXfrm>
        <a:off x="35411" y="2504571"/>
        <a:ext cx="9530374" cy="6545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2A379C-45E1-49E5-8055-6FBC783FBB45}" type="datetimeFigureOut">
              <a:rPr lang="en-US" smtClean="0"/>
              <a:t>8/24/20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F9235-4EC5-46B2-B613-10CACE86DF02}" type="slidenum">
              <a:rPr lang="en-US" smtClean="0"/>
              <a:t>‹#›</a:t>
            </a:fld>
            <a:endParaRPr lang="en-US" dirty="0"/>
          </a:p>
        </p:txBody>
      </p:sp>
    </p:spTree>
    <p:extLst>
      <p:ext uri="{BB962C8B-B14F-4D97-AF65-F5344CB8AC3E}">
        <p14:creationId xmlns:p14="http://schemas.microsoft.com/office/powerpoint/2010/main" val="340554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presentation to students:</a:t>
            </a:r>
          </a:p>
          <a:p>
            <a:r>
              <a:rPr lang="en-US" dirty="0"/>
              <a:t>This presentation is about careers in Emergency Medical Service. We will explore a variety of careers and locations that these professionals work in.</a:t>
            </a:r>
          </a:p>
          <a:p>
            <a:r>
              <a:rPr lang="en-US" dirty="0"/>
              <a:t>Many people think that EMS/Paramedics just work driving an ambulance to help people when they are in need, but there are many other options.</a:t>
            </a:r>
          </a:p>
          <a:p>
            <a:r>
              <a:rPr lang="en-US" dirty="0"/>
              <a:t>EMS/Paramedics also work in the forests, deserts, on the sea, and on the ice like in Alaska!</a:t>
            </a:r>
          </a:p>
          <a:p>
            <a:endParaRPr lang="en-US" dirty="0"/>
          </a:p>
        </p:txBody>
      </p:sp>
      <p:sp>
        <p:nvSpPr>
          <p:cNvPr id="4" name="Slide Number Placeholder 3"/>
          <p:cNvSpPr>
            <a:spLocks noGrp="1"/>
          </p:cNvSpPr>
          <p:nvPr>
            <p:ph type="sldNum" sz="quarter" idx="5"/>
          </p:nvPr>
        </p:nvSpPr>
        <p:spPr/>
        <p:txBody>
          <a:bodyPr/>
          <a:lstStyle/>
          <a:p>
            <a:fld id="{0B0F9235-4EC5-46B2-B613-10CACE86DF02}" type="slidenum">
              <a:rPr lang="en-US" smtClean="0"/>
              <a:t>1</a:t>
            </a:fld>
            <a:endParaRPr lang="en-US" dirty="0"/>
          </a:p>
        </p:txBody>
      </p:sp>
    </p:spTree>
    <p:extLst>
      <p:ext uri="{BB962C8B-B14F-4D97-AF65-F5344CB8AC3E}">
        <p14:creationId xmlns:p14="http://schemas.microsoft.com/office/powerpoint/2010/main" val="2447263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Trained professionals to provide basic care with minimal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May provide immediate lifesaving interventions while waiting for Emergency Medical Services (EMS) resources to arrive.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Other titles of this profession are Emergency Care Attendant or Certified First Responders.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82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0000"/>
                </a:solidFill>
              </a:rPr>
              <a:t>Care for patients at the scene of an incident while taking patients by ambulance to a hospital. At this level one would typically be paired with a high-level provider in ambulances, or fire trucks, or in emergency transportation vehicles.</a:t>
            </a:r>
          </a:p>
          <a:p>
            <a:pPr marL="0" indent="0">
              <a:buNone/>
            </a:pPr>
            <a:r>
              <a:rPr lang="en-US" sz="1200" dirty="0">
                <a:solidFill>
                  <a:srgbClr val="000000"/>
                </a:solidFill>
              </a:rPr>
              <a:t>An EMT has the skills to assess a patients condition &amp; to manage respiratory, cardiac, and trauma emergencies.</a:t>
            </a:r>
          </a:p>
          <a:p>
            <a:pPr marL="0" indent="0">
              <a:buNone/>
            </a:pPr>
            <a:r>
              <a:rPr lang="en-US" sz="1200" dirty="0">
                <a:solidFill>
                  <a:srgbClr val="000000"/>
                </a:solidFill>
              </a:rPr>
              <a:t>An EMT can perform CPR, give oxygen, administer glucose to diabetics, help people who are having asthma attacks or allergic reactions, extricate patients and prepare them for transport.</a:t>
            </a:r>
          </a:p>
          <a:p>
            <a:r>
              <a:rPr lang="en-US" dirty="0"/>
              <a:t>The basic requirements to begin working as an EMT Basic are:</a:t>
            </a:r>
          </a:p>
          <a:p>
            <a:r>
              <a:rPr lang="en-US" dirty="0"/>
              <a:t>You must be 18 years of age or older</a:t>
            </a:r>
          </a:p>
          <a:p>
            <a:r>
              <a:rPr lang="en-US" dirty="0"/>
              <a:t>You should have completed a state approved EMT training program</a:t>
            </a:r>
          </a:p>
          <a:p>
            <a:r>
              <a:rPr lang="en-US" dirty="0"/>
              <a:t>You must possess a valid CPR certification</a:t>
            </a:r>
          </a:p>
          <a:p>
            <a:r>
              <a:rPr lang="en-US" dirty="0"/>
              <a:t>You may be required to pass the NREMT exam</a:t>
            </a:r>
          </a:p>
          <a:p>
            <a:r>
              <a:rPr lang="en-US" dirty="0"/>
              <a:t>You must be in good health</a:t>
            </a:r>
          </a:p>
          <a:p>
            <a:r>
              <a:rPr lang="en-US" dirty="0"/>
              <a:t>Have excellent communication skills</a:t>
            </a:r>
          </a:p>
          <a:p>
            <a:r>
              <a:rPr lang="en-US" dirty="0"/>
              <a:t>You must be up to date on your immunizations</a:t>
            </a:r>
          </a:p>
          <a:p>
            <a:r>
              <a:rPr lang="en-US" dirty="0"/>
              <a:t>Certification requires at least 154 hours of classroom and practical education.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865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This professional has completed the requirements for the EMT level, as well as instruction in more advanced medical procedures, such as administering intravenous fluids &amp; some medications.</a:t>
            </a:r>
          </a:p>
          <a:p>
            <a:r>
              <a:rPr lang="en-US" dirty="0"/>
              <a:t>An EMT Intermediate position expands to scope of practice for an EMT Basic with more skills, responsibilities, and knowledge.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340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Paramedics provide more extensive pre-hospital care than EMT’s do. They can administer medications orally and intravenously, interpret electrocardiograms which monitor heart functions and use other monitors &amp; complex equipment. They can also provide advanced airway management for patients, resuscitate patients and help people who have suffer trauma.</a:t>
            </a:r>
          </a:p>
          <a:p>
            <a:r>
              <a:rPr lang="en-US" dirty="0"/>
              <a:t>Paramedics have broad healthcare knowledge and an advanced life-saving skill set.</a:t>
            </a:r>
          </a:p>
          <a:p>
            <a:r>
              <a:rPr lang="en-US" dirty="0"/>
              <a:t>This training can require a minimum of 700 hours of classroom training , as well as a significant amount of field experience, but these professionals have the ability to work in a wide variety of settings and situations.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893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Firefighter Paramedics work out of a firetruck, also known as a “ladder”, or a fire department ambulance.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EMS/Paramedics work with other health care professionals including nurses and physicians, as well as firefighters and police officers.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774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watch a short video about a real life rescue performed by the Riverside County Fire Department. I chose this video to share because it depicts a non-trauma emergency taking place in an area that we may not consider when thinking about EMS. This is just another area of EMS that an individual can work in. One must be physically fit and have the stamina to hike into areas that may not be comfortable to come to the aid of someone in distress.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467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EMT’s &amp; Paramedics largest employers are:</a:t>
            </a:r>
          </a:p>
          <a:p>
            <a:r>
              <a:rPr lang="en-US" dirty="0">
                <a:solidFill>
                  <a:srgbClr val="000000"/>
                </a:solidFill>
              </a:rPr>
              <a:t>Ambulance Services 47%</a:t>
            </a:r>
          </a:p>
          <a:p>
            <a:r>
              <a:rPr lang="en-US" dirty="0">
                <a:solidFill>
                  <a:srgbClr val="000000"/>
                </a:solidFill>
              </a:rPr>
              <a:t>Local government, excluding education &amp; hospitals 27%</a:t>
            </a:r>
          </a:p>
          <a:p>
            <a:r>
              <a:rPr lang="en-US" dirty="0">
                <a:solidFill>
                  <a:srgbClr val="000000"/>
                </a:solidFill>
              </a:rPr>
              <a:t>Hospitals, state, local &amp; private 19%</a:t>
            </a:r>
          </a:p>
          <a:p>
            <a:endParaRPr lang="en-US" dirty="0">
              <a:solidFill>
                <a:srgbClr val="000000"/>
              </a:solidFill>
            </a:endParaRPr>
          </a:p>
          <a:p>
            <a:pPr marL="0" indent="0">
              <a:buNone/>
            </a:pPr>
            <a:r>
              <a:rPr lang="en-US" dirty="0">
                <a:solidFill>
                  <a:srgbClr val="000000"/>
                </a:solidFill>
              </a:rPr>
              <a:t>(These %’s exclude volunteers who do not receive pay.)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2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various EMS programs across the state. The public programs locally are:</a:t>
            </a:r>
          </a:p>
          <a:p>
            <a:r>
              <a:rPr lang="en-US" dirty="0"/>
              <a:t>Chemeketa CC, Clackamas CC, OHSU/OIT in Portland, and Portland CC in Portland.</a:t>
            </a:r>
          </a:p>
          <a:p>
            <a:r>
              <a:rPr lang="en-US" dirty="0"/>
              <a:t>These programs are accredited and recognized by The National Registry of Emergency Medical Technician’s (NREMT).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107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watch a short video about an EMS program at Lane CC in Eugene, Oregon. This will give you some insight about what an EMS program may look like.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643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watch a fun video about health and safety awareness while on the job as an EMS. You’ll notice many different ways these professionals use PPE or personal protection equipment to reduce the risk of spreading infection and disease as well as the way they use their bodies to pick up heavy equipment and people.</a:t>
            </a:r>
          </a:p>
          <a:p>
            <a:r>
              <a:rPr lang="en-US" dirty="0"/>
              <a:t>Let’s see how many important ways you can find in the video to prevent injuries!</a:t>
            </a:r>
          </a:p>
          <a:p>
            <a:r>
              <a:rPr lang="en-US" dirty="0"/>
              <a:t>Write them down during the video when you spot one and we will have a short discussion afterwards.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006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overview of this presentation which includes what EMS does, the history of EMS, careers in EMS, job responsibilities, skills and competencies, and the educational requirements and programs in Oregon.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443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One of the highest rates of injuries &amp; illnesses of all occupations.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Are required to do a considerable amount of kneeling, bending, and lifting while caring for and moving patients.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May be exposed to contagious diseases and viruses such hepatitis B &amp; HIV and toxic chemicals.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These risks can be reduced by following proper safety procedures, such as waiting for police to clear an area in violent situations or wearing gloves while working with a patient.</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85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watch a video from a professional Paramedic Firefighter that works at the Albany, Oregon firehouse!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056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thinking about pursing a higher education and/or any health care career program it’s important to fully understand what school require in potential candidates.</a:t>
            </a:r>
          </a:p>
          <a:p>
            <a:endParaRPr lang="en-US" dirty="0"/>
          </a:p>
          <a:p>
            <a:r>
              <a:rPr lang="en-US" dirty="0"/>
              <a:t>Grades are the key piece but your #1 job is to be the best student you can be. Grades reflect your progression on knowledge. Time management skills and ability to think critically.</a:t>
            </a:r>
          </a:p>
          <a:p>
            <a:endParaRPr lang="en-US" dirty="0"/>
          </a:p>
          <a:p>
            <a:r>
              <a:rPr lang="en-US" dirty="0"/>
              <a:t>Other than grades it’s important to be well-rounded in your life. Having a balance of getting good grades, volunteering your time for others, being an active part of relevant clubs and having a good family and social life is important.</a:t>
            </a:r>
          </a:p>
          <a:p>
            <a:endParaRPr lang="en-US" dirty="0"/>
          </a:p>
          <a:p>
            <a:r>
              <a:rPr lang="en-US" dirty="0"/>
              <a:t>Most high schools and colleges have leadership and other clubs that you can join to learn from and also engage in your community. </a:t>
            </a:r>
          </a:p>
          <a:p>
            <a:endParaRPr lang="en-US" dirty="0"/>
          </a:p>
          <a:p>
            <a:r>
              <a:rPr lang="en-US" dirty="0"/>
              <a:t>Volunteering while in high school, taking a gap year or in college has many benefits. It only takes a few hours out of your week to help others and also has other personal benefits.</a:t>
            </a:r>
          </a:p>
          <a:p>
            <a:endParaRPr lang="en-US" dirty="0"/>
          </a:p>
          <a:p>
            <a:r>
              <a:rPr lang="en-US" dirty="0"/>
              <a:t>Volunteer experience improves your resume and increases college acceptance. According to researchers, students who do community service are more likely to do well in school which in turn improves grades and academic potential.</a:t>
            </a:r>
          </a:p>
          <a:p>
            <a:endParaRPr lang="en-US" dirty="0"/>
          </a:p>
          <a:p>
            <a:r>
              <a:rPr lang="en-US" dirty="0"/>
              <a:t>Volunteering can also create a network which is beneficial to create opportunities and it also allows you to become a better person overall.</a:t>
            </a:r>
          </a:p>
          <a:p>
            <a:endParaRPr lang="en-US" dirty="0"/>
          </a:p>
          <a:p>
            <a:r>
              <a:rPr lang="en-US" dirty="0"/>
              <a:t>Actively participating in clubs in high school and college are really important to keep you well-rounded, learn from and stay active in the community.</a:t>
            </a:r>
          </a:p>
          <a:p>
            <a:r>
              <a:rPr lang="en-US" dirty="0"/>
              <a:t>You will learn from others</a:t>
            </a:r>
          </a:p>
          <a:p>
            <a:r>
              <a:rPr lang="en-US" dirty="0"/>
              <a:t>You will have a ton of fun</a:t>
            </a:r>
          </a:p>
          <a:p>
            <a:r>
              <a:rPr lang="en-US" dirty="0"/>
              <a:t>You will meet like-minded people and make new friends</a:t>
            </a:r>
          </a:p>
          <a:p>
            <a:r>
              <a:rPr lang="en-US" dirty="0"/>
              <a:t>It shows that you’re proactive and enthusiastic</a:t>
            </a:r>
          </a:p>
          <a:p>
            <a:r>
              <a:rPr lang="en-US" dirty="0"/>
              <a:t>It improves your resume and can increase your acceptance in college or a health care program of your choice.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943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 marR="0" lvl="0" indent="0" algn="ctr" defTabSz="914400" rtl="0" eaLnBrk="1" fontAlgn="auto" latinLnBrk="0" hangingPunct="1">
              <a:lnSpc>
                <a:spcPct val="100000"/>
              </a:lnSpc>
              <a:spcBef>
                <a:spcPct val="20000"/>
              </a:spcBef>
              <a:spcAft>
                <a:spcPts val="0"/>
              </a:spcAft>
              <a:buClr>
                <a:prstClr val="white">
                  <a:shade val="95000"/>
                </a:prstClr>
              </a:buClr>
              <a:buSzPct val="65000"/>
              <a:buFontTx/>
              <a:buNone/>
              <a:tabLst/>
              <a:defRPr/>
            </a:pPr>
            <a:r>
              <a:rPr kumimoji="0" lang="en-US" sz="2600" b="0" i="0" u="none" strike="noStrike" kern="1200" cap="none" spc="0" normalizeH="0" baseline="0" noProof="0" dirty="0">
                <a:ln>
                  <a:noFill/>
                </a:ln>
                <a:solidFill>
                  <a:prstClr val="black"/>
                </a:solidFill>
                <a:effectLst/>
                <a:uLnTx/>
                <a:uFillTx/>
                <a:latin typeface="Book Antiqua"/>
                <a:ea typeface="+mn-ea"/>
                <a:cs typeface="+mn-cs"/>
              </a:rPr>
              <a:t>Volunteering gives you opportunities to:</a:t>
            </a:r>
          </a:p>
          <a:p>
            <a:pPr marL="137160" marR="0" lvl="0" indent="0" algn="l" defTabSz="914400" rtl="0" eaLnBrk="1" fontAlgn="auto" latinLnBrk="0" hangingPunct="1">
              <a:lnSpc>
                <a:spcPct val="100000"/>
              </a:lnSpc>
              <a:spcBef>
                <a:spcPct val="20000"/>
              </a:spcBef>
              <a:spcAft>
                <a:spcPts val="0"/>
              </a:spcAft>
              <a:buClr>
                <a:prstClr val="white">
                  <a:shade val="95000"/>
                </a:prstClr>
              </a:buClr>
              <a:buSzPct val="65000"/>
              <a:buFontTx/>
              <a:buNone/>
              <a:tabLst/>
              <a:defRPr/>
            </a:pPr>
            <a:r>
              <a:rPr kumimoji="0" lang="en-US" sz="2600" b="0" i="0" u="none" strike="noStrike" kern="1200" cap="none" spc="0" normalizeH="0" baseline="0" noProof="0" dirty="0">
                <a:ln>
                  <a:noFill/>
                </a:ln>
                <a:solidFill>
                  <a:prstClr val="black"/>
                </a:solidFill>
                <a:effectLst/>
                <a:uLnTx/>
                <a:uFillTx/>
                <a:latin typeface="Book Antiqua"/>
                <a:ea typeface="+mn-ea"/>
                <a:cs typeface="+mn-cs"/>
              </a:rPr>
              <a:t>Learn &amp; gain hands-on experience</a:t>
            </a:r>
          </a:p>
          <a:p>
            <a:pPr marL="137160" marR="0" lvl="0" indent="0" algn="l" defTabSz="914400" rtl="0" eaLnBrk="1" fontAlgn="auto" latinLnBrk="0" hangingPunct="1">
              <a:lnSpc>
                <a:spcPct val="100000"/>
              </a:lnSpc>
              <a:spcBef>
                <a:spcPct val="20000"/>
              </a:spcBef>
              <a:spcAft>
                <a:spcPts val="0"/>
              </a:spcAft>
              <a:buClr>
                <a:prstClr val="white">
                  <a:shade val="95000"/>
                </a:prstClr>
              </a:buClr>
              <a:buSzPct val="65000"/>
              <a:buFontTx/>
              <a:buNone/>
              <a:tabLst/>
              <a:defRPr/>
            </a:pPr>
            <a:r>
              <a:rPr kumimoji="0" lang="en-US" sz="2600" b="0" i="0" u="none" strike="noStrike" kern="1200" cap="none" spc="0" normalizeH="0" baseline="0" noProof="0" dirty="0">
                <a:ln>
                  <a:noFill/>
                </a:ln>
                <a:solidFill>
                  <a:prstClr val="black"/>
                </a:solidFill>
                <a:effectLst/>
                <a:uLnTx/>
                <a:uFillTx/>
                <a:latin typeface="Book Antiqua"/>
                <a:ea typeface="+mn-ea"/>
                <a:cs typeface="+mn-cs"/>
              </a:rPr>
              <a:t>Build your resume</a:t>
            </a:r>
          </a:p>
          <a:p>
            <a:pPr marL="137160" marR="0" lvl="0" indent="0" algn="l" defTabSz="914400" rtl="0" eaLnBrk="1" fontAlgn="auto" latinLnBrk="0" hangingPunct="1">
              <a:lnSpc>
                <a:spcPct val="100000"/>
              </a:lnSpc>
              <a:spcBef>
                <a:spcPct val="20000"/>
              </a:spcBef>
              <a:spcAft>
                <a:spcPts val="0"/>
              </a:spcAft>
              <a:buClr>
                <a:prstClr val="white">
                  <a:shade val="95000"/>
                </a:prstClr>
              </a:buClr>
              <a:buSzPct val="65000"/>
              <a:buFontTx/>
              <a:buNone/>
              <a:tabLst/>
              <a:defRPr/>
            </a:pPr>
            <a:r>
              <a:rPr kumimoji="0" lang="en-US" sz="2600" b="0" i="0" u="none" strike="noStrike" kern="1200" cap="none" spc="0" normalizeH="0" baseline="0" noProof="0" dirty="0">
                <a:ln>
                  <a:noFill/>
                </a:ln>
                <a:solidFill>
                  <a:prstClr val="black"/>
                </a:solidFill>
                <a:effectLst/>
                <a:uLnTx/>
                <a:uFillTx/>
                <a:latin typeface="Book Antiqua"/>
                <a:ea typeface="+mn-ea"/>
                <a:cs typeface="+mn-cs"/>
              </a:rPr>
              <a:t>Develop a sense of pride</a:t>
            </a:r>
          </a:p>
          <a:p>
            <a:pPr marL="137160" marR="0" lvl="0" indent="0" algn="l" defTabSz="914400" rtl="0" eaLnBrk="1" fontAlgn="auto" latinLnBrk="0" hangingPunct="1">
              <a:lnSpc>
                <a:spcPct val="100000"/>
              </a:lnSpc>
              <a:spcBef>
                <a:spcPct val="20000"/>
              </a:spcBef>
              <a:spcAft>
                <a:spcPts val="0"/>
              </a:spcAft>
              <a:buClr>
                <a:prstClr val="white">
                  <a:shade val="95000"/>
                </a:prstClr>
              </a:buClr>
              <a:buSzPct val="65000"/>
              <a:buFontTx/>
              <a:buNone/>
              <a:tabLst/>
              <a:defRPr/>
            </a:pPr>
            <a:r>
              <a:rPr kumimoji="0" lang="en-US" sz="2600" b="0" i="0" u="none" strike="noStrike" kern="1200" cap="none" spc="0" normalizeH="0" baseline="0" noProof="0" dirty="0">
                <a:ln>
                  <a:noFill/>
                </a:ln>
                <a:solidFill>
                  <a:prstClr val="black"/>
                </a:solidFill>
                <a:effectLst/>
                <a:uLnTx/>
                <a:uFillTx/>
                <a:latin typeface="Book Antiqua"/>
                <a:ea typeface="+mn-ea"/>
                <a:cs typeface="+mn-cs"/>
              </a:rPr>
              <a:t>Serve your community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F9235-4EC5-46B2-B613-10CACE86DF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359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watch a video by the Corvallis Fire Department and learn about their volunteer and student intern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F9235-4EC5-46B2-B613-10CACE86DF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337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please take some time and ask any questions you may have. If I do not know the answer, I will let you know and find the information for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766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05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viewing this presentation students will be able to:</a:t>
            </a:r>
          </a:p>
          <a:p>
            <a:r>
              <a:rPr lang="en-US" dirty="0"/>
              <a:t>Discuss information about the field of EMS</a:t>
            </a:r>
          </a:p>
          <a:p>
            <a:r>
              <a:rPr lang="en-US" dirty="0"/>
              <a:t>List 3 careers in EMS and what they do</a:t>
            </a:r>
          </a:p>
          <a:p>
            <a:r>
              <a:rPr lang="en-US" dirty="0"/>
              <a:t>Discuss the educational pathways and programs in Oregon</a:t>
            </a:r>
          </a:p>
          <a:p>
            <a:r>
              <a:rPr lang="en-US" dirty="0"/>
              <a:t>Describe 3 job responsibilities in EMS</a:t>
            </a:r>
          </a:p>
          <a:p>
            <a:r>
              <a:rPr lang="en-US" dirty="0"/>
              <a:t>And finally </a:t>
            </a:r>
          </a:p>
          <a:p>
            <a:r>
              <a:rPr lang="en-US" dirty="0"/>
              <a:t>List 4 basic skills and competencies in 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577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1966, United States President Lyndon B. Johnson received the report: Accidental Death &amp; Disability: The Neglected Disease of Modern Society, which identified accidental injuries as the “leading cause of death in the first half of life’s span”.</a:t>
            </a:r>
          </a:p>
          <a:p>
            <a:endParaRPr lang="en-US" dirty="0"/>
          </a:p>
          <a:p>
            <a:r>
              <a:rPr lang="en-US" dirty="0"/>
              <a:t>The report revealed that in 1965 alone, vehicle accidents killed more Americans than were lost in the Korean war.</a:t>
            </a:r>
          </a:p>
          <a:p>
            <a:endParaRPr lang="en-US" dirty="0"/>
          </a:p>
          <a:p>
            <a:r>
              <a:rPr lang="en-US" dirty="0"/>
              <a:t>This report was known as “the White Paper” and made recommendations for prevention and management of accidental injuries including the standardization of emergency training for “rescue squad personnel, policemen, firemen and ambulance attendants”.</a:t>
            </a:r>
          </a:p>
          <a:p>
            <a:endParaRPr lang="en-US" dirty="0"/>
          </a:p>
          <a:p>
            <a:r>
              <a:rPr lang="en-US" dirty="0"/>
              <a:t>This standardization led to the first nationally recognized curriculum for 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EDE9-1ABE-44B1-88B7-773F84D0C3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682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WHAT DO EMS/PARAMEDICS DO?</a:t>
            </a:r>
            <a:br>
              <a:rPr lang="en-US" sz="1200" b="1" dirty="0"/>
            </a:br>
            <a:br>
              <a:rPr lang="en-US" sz="1200" b="1" dirty="0"/>
            </a:br>
            <a:r>
              <a:rPr lang="en-US" sz="1200" dirty="0"/>
              <a:t>Respond to 911 calls for emergency medical assistance, such as cardiopulmonary resuscitation (CPR) or bandaging a wound.</a:t>
            </a:r>
            <a:br>
              <a:rPr lang="en-US" sz="1200" dirty="0"/>
            </a:br>
            <a:br>
              <a:rPr lang="en-US" sz="1200" dirty="0"/>
            </a:br>
            <a:r>
              <a:rPr lang="en-US" sz="1200" dirty="0"/>
              <a:t>Assess a patient’s condition &amp; determine a course of treatment.</a:t>
            </a:r>
            <a:br>
              <a:rPr lang="en-US" sz="1200" dirty="0"/>
            </a:br>
            <a:br>
              <a:rPr lang="en-US" sz="1200" dirty="0"/>
            </a:br>
            <a:r>
              <a:rPr lang="en-US" sz="1200" dirty="0"/>
              <a:t>Provide first-aid treatment or life support care to sick or injured patients.</a:t>
            </a:r>
            <a:br>
              <a:rPr lang="en-US" sz="1200" dirty="0"/>
            </a:br>
            <a:br>
              <a:rPr lang="en-US" sz="1200" dirty="0"/>
            </a:br>
            <a:r>
              <a:rPr lang="en-US" sz="1200" dirty="0"/>
              <a:t>Transport patients safely in an ambulance.</a:t>
            </a:r>
            <a:br>
              <a:rPr lang="en-US" sz="1200" dirty="0"/>
            </a:br>
            <a:br>
              <a:rPr lang="en-US" sz="1200" dirty="0"/>
            </a:br>
            <a:r>
              <a:rPr lang="en-US" sz="1200" dirty="0"/>
              <a:t>Transfer patients to emergency departments, hospitals or other healthcare facilities.</a:t>
            </a:r>
            <a:br>
              <a:rPr lang="en-US" sz="1200" dirty="0"/>
            </a:br>
            <a:br>
              <a:rPr lang="en-US" sz="1200" dirty="0"/>
            </a:br>
            <a:r>
              <a:rPr lang="en-US" sz="1200" dirty="0"/>
              <a:t>Report their observations &amp; treatment to physicians, nurses, or other healthcare facility staff.</a:t>
            </a:r>
            <a:br>
              <a:rPr lang="en-US" sz="1200" dirty="0"/>
            </a:br>
            <a:br>
              <a:rPr lang="en-US" sz="1200" dirty="0"/>
            </a:br>
            <a:r>
              <a:rPr lang="en-US" sz="1200" dirty="0"/>
              <a:t>Document medical care given to patients.</a:t>
            </a:r>
            <a:br>
              <a:rPr lang="en-US" sz="1200" dirty="0"/>
            </a:br>
            <a:br>
              <a:rPr lang="en-US" sz="1200" dirty="0"/>
            </a:br>
            <a:r>
              <a:rPr lang="en-US" sz="1200" dirty="0"/>
              <a:t>Inventory, replace, and clean supplies &amp; equipment after use.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649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Medical Service professionals work in health care helping sick and injured in emergency medical situations. These first responders respond to medical incidents and accident scenarios where they provide care and facilitate transportation to more advanced medical facilities.</a:t>
            </a:r>
          </a:p>
          <a:p>
            <a:r>
              <a:rPr lang="en-US" dirty="0"/>
              <a:t>The best reasons to work in EMS are:</a:t>
            </a:r>
          </a:p>
          <a:p>
            <a:r>
              <a:rPr lang="en-US" dirty="0"/>
              <a:t>Every day is a different day – You won’t be bored working in EMS. They respond to all sorts of calls dealing with different situations in different locations.</a:t>
            </a:r>
          </a:p>
          <a:p>
            <a:r>
              <a:rPr lang="en-US" dirty="0"/>
              <a:t>EMS is an in demand job. Medical and trauma accidents happen in random places at unexpected times. EMS are constantly on call to assist people in trouble.</a:t>
            </a:r>
          </a:p>
          <a:p>
            <a:r>
              <a:rPr lang="en-US" dirty="0"/>
              <a:t>There is growth potential after obtaining an EMS certification. It is a great starting point in the health care field. After the EMS Basic, you can earn an EMT Intermediate or Paramedic certification or, you can use your baseline knowledge to kickstart a career in nursing or get an education in medicine.</a:t>
            </a:r>
          </a:p>
          <a:p>
            <a:r>
              <a:rPr lang="en-US" dirty="0"/>
              <a:t>You’ll work in diverse opportunities! Earning an EMS certificate is a great way to find work on an ambulance, as a firefighter, or on ski patrol. This professional certificate can open a lot of doors.</a:t>
            </a:r>
          </a:p>
          <a:p>
            <a:r>
              <a:rPr lang="en-US" dirty="0"/>
              <a:t>EMS help people who need medical care. Working in EMS is a rewarding way to make a living.</a:t>
            </a:r>
          </a:p>
          <a:p>
            <a:r>
              <a:rPr lang="en-US" dirty="0"/>
              <a:t>Finally, EMS training can help build a foundation of first aid knowledge that you can apply to your own life and experiences.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144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EMS/Paramedics work in many different settings.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Urban &amp; rural settings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Wilderness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Private ambulance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Fire departments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Hospitals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Other rescue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Special operations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075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transporting a patient in an ambulance, one EMT or Paramedic may drive the ambulance while another monitors patients’ vital signs such as blood pressure, pulse, temperature and blood oxygen levels as well as gives additional care.</a:t>
            </a:r>
          </a:p>
          <a:p>
            <a:r>
              <a:rPr lang="en-US" dirty="0"/>
              <a:t>Some Paramedics work as part of a helicopter’s or airplane’s flight crew to transport critically ill or injured patients to a hospital.</a:t>
            </a:r>
          </a:p>
          <a:p>
            <a:r>
              <a:rPr lang="en-US" dirty="0"/>
              <a:t>EMT’s also transport patients from one medical facility to another. Some patients may need to be transported to a hospital that specializes in treating their particular injury or illness or to a facility that provides long-term care, such as a nursing home.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057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rPr>
              <a:t>The National Registry of Emergency Medical Technician’s (NREMT) provides national certification of EMT’s &amp; Paramedics at 4 levels.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This organization’s mission is to provide a valid, uniform process to assess the knowledge and skills required for competent practice by EMS professionals throughout their careers, and to maintain a registry or certification status.</a:t>
            </a:r>
            <a:endParaRPr lang="en-US" sz="1200" kern="1200" dirty="0">
              <a:solidFill>
                <a:schemeClr val="tx1"/>
              </a:solidFill>
              <a:effectLst/>
              <a:latin typeface="+mn-lt"/>
              <a:ea typeface="+mn-ea"/>
              <a:cs typeface="+mn-cs"/>
            </a:endParaRPr>
          </a:p>
          <a:p>
            <a:endParaRPr lang="en-US" sz="1200" dirty="0">
              <a:solidFill>
                <a:srgbClr val="000000"/>
              </a:solidFill>
            </a:endParaRPr>
          </a:p>
          <a:p>
            <a:endParaRPr lang="en-US" sz="1200" dirty="0">
              <a:solidFill>
                <a:srgbClr val="000000"/>
              </a:solidFill>
            </a:endParaRPr>
          </a:p>
          <a:p>
            <a:r>
              <a:rPr lang="en-US" sz="1200" dirty="0">
                <a:solidFill>
                  <a:srgbClr val="000000"/>
                </a:solidFill>
              </a:rPr>
              <a:t>EMR – Emergency Medical Responder</a:t>
            </a:r>
          </a:p>
          <a:p>
            <a:r>
              <a:rPr lang="en-US" sz="1200" dirty="0">
                <a:solidFill>
                  <a:srgbClr val="000000"/>
                </a:solidFill>
              </a:rPr>
              <a:t>EMT  - Emergency Medical Technician</a:t>
            </a:r>
          </a:p>
          <a:p>
            <a:r>
              <a:rPr lang="en-US" sz="1200" dirty="0">
                <a:solidFill>
                  <a:srgbClr val="000000"/>
                </a:solidFill>
              </a:rPr>
              <a:t>Advanced EMT</a:t>
            </a:r>
          </a:p>
          <a:p>
            <a:r>
              <a:rPr lang="en-US" sz="1200" dirty="0">
                <a:solidFill>
                  <a:srgbClr val="000000"/>
                </a:solidFill>
              </a:rPr>
              <a:t>Paramedic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606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AB3A824-1A51-4B26-AD58-A6D8E14F6C04}" type="datetimeFigureOut">
              <a:rPr lang="en-US" smtClean="0"/>
              <a:t>8/24/20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dirty="0"/>
              <a:t>
              </a:t>
            </a:r>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32276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25970755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11666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160103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0310608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63697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716648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138863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002595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E32ACF0-C7E7-4CC8-840E-A2809FB4BDF6}" type="datetimeFigureOut">
              <a:rPr lang="en-US" smtClean="0"/>
              <a:t>8/24/20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3679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59515900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04376764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23846707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E7EF96DF-E03B-4F63-9938-6BC7BCB18FC0}" type="datetimeFigureOut">
              <a:rPr lang="en-US" smtClean="0"/>
              <a:pPr/>
              <a:t>8/24/20</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0413F4B4-4C43-4EBE-AE8E-86A1560B71D7}" type="slidenum">
              <a:rPr lang="en-US" smtClean="0"/>
              <a:pPr/>
              <a:t>‹#›</a:t>
            </a:fld>
            <a:endParaRPr lang="en-US" dirty="0"/>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2228757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7EF96DF-E03B-4F63-9938-6BC7BCB18FC0}" type="datetimeFigureOut">
              <a:rPr lang="en-US" smtClean="0"/>
              <a:pPr/>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13F4B4-4C43-4EBE-AE8E-86A1560B71D7}" type="slidenum">
              <a:rPr lang="en-US" smtClean="0"/>
              <a:pPr/>
              <a:t>‹#›</a:t>
            </a:fld>
            <a:endParaRPr lang="en-US" dirty="0"/>
          </a:p>
        </p:txBody>
      </p:sp>
    </p:spTree>
    <p:extLst>
      <p:ext uri="{BB962C8B-B14F-4D97-AF65-F5344CB8AC3E}">
        <p14:creationId xmlns:p14="http://schemas.microsoft.com/office/powerpoint/2010/main" val="4046705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7EF96DF-E03B-4F63-9938-6BC7BCB18FC0}" type="datetimeFigureOut">
              <a:rPr lang="en-US" smtClean="0"/>
              <a:pPr/>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66400" y="6416676"/>
            <a:ext cx="1016000" cy="365125"/>
          </a:xfrm>
        </p:spPr>
        <p:txBody>
          <a:bodyPr/>
          <a:lstStyle/>
          <a:p>
            <a:fld id="{0413F4B4-4C43-4EBE-AE8E-86A1560B71D7}" type="slidenum">
              <a:rPr lang="en-US" smtClean="0"/>
              <a:pPr/>
              <a:t>‹#›</a:t>
            </a:fld>
            <a:endParaRPr lang="en-US" dirty="0"/>
          </a:p>
        </p:txBody>
      </p:sp>
    </p:spTree>
    <p:extLst>
      <p:ext uri="{BB962C8B-B14F-4D97-AF65-F5344CB8AC3E}">
        <p14:creationId xmlns:p14="http://schemas.microsoft.com/office/powerpoint/2010/main" val="451651875"/>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7EF96DF-E03B-4F63-9938-6BC7BCB18FC0}" type="datetimeFigureOut">
              <a:rPr lang="en-US" smtClean="0"/>
              <a:pPr/>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13F4B4-4C43-4EBE-AE8E-86A1560B71D7}" type="slidenum">
              <a:rPr lang="en-US" smtClean="0"/>
              <a:pPr/>
              <a:t>‹#›</a:t>
            </a:fld>
            <a:endParaRPr lang="en-US" dirty="0"/>
          </a:p>
        </p:txBody>
      </p:sp>
    </p:spTree>
    <p:extLst>
      <p:ext uri="{BB962C8B-B14F-4D97-AF65-F5344CB8AC3E}">
        <p14:creationId xmlns:p14="http://schemas.microsoft.com/office/powerpoint/2010/main" val="3334144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7EF96DF-E03B-4F63-9938-6BC7BCB18FC0}" type="datetimeFigureOut">
              <a:rPr lang="en-US" smtClean="0"/>
              <a:pPr/>
              <a:t>8/24/20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13F4B4-4C43-4EBE-AE8E-86A1560B71D7}" type="slidenum">
              <a:rPr lang="en-US" smtClean="0"/>
              <a:pPr/>
              <a:t>‹#›</a:t>
            </a:fld>
            <a:endParaRPr lang="en-US" dirty="0"/>
          </a:p>
        </p:txBody>
      </p:sp>
    </p:spTree>
    <p:extLst>
      <p:ext uri="{BB962C8B-B14F-4D97-AF65-F5344CB8AC3E}">
        <p14:creationId xmlns:p14="http://schemas.microsoft.com/office/powerpoint/2010/main" val="3515211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7EF96DF-E03B-4F63-9938-6BC7BCB18FC0}" type="datetimeFigureOut">
              <a:rPr lang="en-US" smtClean="0"/>
              <a:pPr/>
              <a:t>8/24/20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3F4B4-4C43-4EBE-AE8E-86A1560B71D7}" type="slidenum">
              <a:rPr lang="en-US" smtClean="0"/>
              <a:pPr/>
              <a:t>‹#›</a:t>
            </a:fld>
            <a:endParaRPr lang="en-US" dirty="0"/>
          </a:p>
        </p:txBody>
      </p:sp>
    </p:spTree>
    <p:extLst>
      <p:ext uri="{BB962C8B-B14F-4D97-AF65-F5344CB8AC3E}">
        <p14:creationId xmlns:p14="http://schemas.microsoft.com/office/powerpoint/2010/main" val="3996162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F96DF-E03B-4F63-9938-6BC7BCB18FC0}" type="datetimeFigureOut">
              <a:rPr lang="en-US" smtClean="0"/>
              <a:pPr/>
              <a:t>8/24/20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13F4B4-4C43-4EBE-AE8E-86A1560B71D7}" type="slidenum">
              <a:rPr lang="en-US" smtClean="0"/>
              <a:pPr/>
              <a:t>‹#›</a:t>
            </a:fld>
            <a:endParaRPr lang="en-US" dirty="0"/>
          </a:p>
        </p:txBody>
      </p:sp>
    </p:spTree>
    <p:extLst>
      <p:ext uri="{BB962C8B-B14F-4D97-AF65-F5344CB8AC3E}">
        <p14:creationId xmlns:p14="http://schemas.microsoft.com/office/powerpoint/2010/main" val="3225476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7EF96DF-E03B-4F63-9938-6BC7BCB18FC0}" type="datetimeFigureOut">
              <a:rPr lang="en-US" smtClean="0"/>
              <a:pPr/>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13F4B4-4C43-4EBE-AE8E-86A1560B71D7}" type="slidenum">
              <a:rPr lang="en-US" smtClean="0"/>
              <a:pPr/>
              <a:t>‹#›</a:t>
            </a:fld>
            <a:endParaRPr lang="en-US" dirty="0"/>
          </a:p>
        </p:txBody>
      </p:sp>
    </p:spTree>
    <p:extLst>
      <p:ext uri="{BB962C8B-B14F-4D97-AF65-F5344CB8AC3E}">
        <p14:creationId xmlns:p14="http://schemas.microsoft.com/office/powerpoint/2010/main" val="425230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7EF96DF-E03B-4F63-9938-6BC7BCB18FC0}" type="datetimeFigureOut">
              <a:rPr lang="en-US" smtClean="0"/>
              <a:pPr/>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13F4B4-4C43-4EBE-AE8E-86A1560B71D7}" type="slidenum">
              <a:rPr lang="en-US" smtClean="0"/>
              <a:pPr/>
              <a:t>‹#›</a:t>
            </a:fld>
            <a:endParaRPr lang="en-US" dirty="0"/>
          </a:p>
        </p:txBody>
      </p:sp>
    </p:spTree>
    <p:extLst>
      <p:ext uri="{BB962C8B-B14F-4D97-AF65-F5344CB8AC3E}">
        <p14:creationId xmlns:p14="http://schemas.microsoft.com/office/powerpoint/2010/main" val="216549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8/24/20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6528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7EF96DF-E03B-4F63-9938-6BC7BCB18FC0}" type="datetimeFigureOut">
              <a:rPr lang="en-US" smtClean="0"/>
              <a:pPr/>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13F4B4-4C43-4EBE-AE8E-86A1560B71D7}" type="slidenum">
              <a:rPr lang="en-US" smtClean="0"/>
              <a:pPr/>
              <a:t>‹#›</a:t>
            </a:fld>
            <a:endParaRPr lang="en-US" dirty="0"/>
          </a:p>
        </p:txBody>
      </p:sp>
    </p:spTree>
    <p:extLst>
      <p:ext uri="{BB962C8B-B14F-4D97-AF65-F5344CB8AC3E}">
        <p14:creationId xmlns:p14="http://schemas.microsoft.com/office/powerpoint/2010/main" val="3061537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7EF96DF-E03B-4F63-9938-6BC7BCB18FC0}" type="datetimeFigureOut">
              <a:rPr lang="en-US" smtClean="0"/>
              <a:pPr/>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13F4B4-4C43-4EBE-AE8E-86A1560B71D7}" type="slidenum">
              <a:rPr lang="en-US" smtClean="0"/>
              <a:pPr/>
              <a:t>‹#›</a:t>
            </a:fld>
            <a:endParaRPr lang="en-US" dirty="0"/>
          </a:p>
        </p:txBody>
      </p:sp>
    </p:spTree>
    <p:extLst>
      <p:ext uri="{BB962C8B-B14F-4D97-AF65-F5344CB8AC3E}">
        <p14:creationId xmlns:p14="http://schemas.microsoft.com/office/powerpoint/2010/main" val="22479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02540365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20E2CF-D74B-4B51-899A-DCEA821C90C7}" type="datetime1">
              <a:rPr lang="en-US" smtClean="0"/>
              <a:t>8/24/20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02446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8/24/20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842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8/24/20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694232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3645413"/>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8/24/20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36887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accent2">
                <a:lumMod val="7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D20E2CF-D74B-4B51-899A-DCEA821C90C7}" type="datetime1">
              <a:rPr lang="en-US" smtClean="0"/>
              <a:t>8/24/20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38807250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E7EF96DF-E03B-4F63-9938-6BC7BCB18FC0}" type="datetimeFigureOut">
              <a:rPr lang="en-US" smtClean="0"/>
              <a:pPr/>
              <a:t>8/24/20</a:t>
            </a:fld>
            <a:endParaRPr lang="en-US" dirty="0"/>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413F4B4-4C43-4EBE-AE8E-86A1560B71D7}" type="slidenum">
              <a:rPr lang="en-US" smtClean="0"/>
              <a:pPr/>
              <a:t>‹#›</a:t>
            </a:fld>
            <a:endParaRPr lang="en-US" dirty="0"/>
          </a:p>
        </p:txBody>
      </p:sp>
    </p:spTree>
    <p:extLst>
      <p:ext uri="{BB962C8B-B14F-4D97-AF65-F5344CB8AC3E}">
        <p14:creationId xmlns:p14="http://schemas.microsoft.com/office/powerpoint/2010/main" val="4104607126"/>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slideLayout" Target="../slideLayouts/slideLayout20.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arkansasgopwing.blogspot.com/2016/10/everysecondcounts-for-first-responders.html" TargetMode="External"/><Relationship Id="rId5" Type="http://schemas.openxmlformats.org/officeDocument/2006/relationships/image" Target="../media/image17.jpeg"/><Relationship Id="rId4" Type="http://schemas.openxmlformats.org/officeDocument/2006/relationships/notesSlide" Target="../notesSlides/notesSlide10.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hyperlink" Target="https://arkansasgopwing.blogspot.com/2016/10/everysecondcounts-for-first-responders.html" TargetMode="External"/><Relationship Id="rId3" Type="http://schemas.openxmlformats.org/officeDocument/2006/relationships/slideLayout" Target="../slideLayouts/slideLayout20.xml"/><Relationship Id="rId7" Type="http://schemas.openxmlformats.org/officeDocument/2006/relationships/image" Target="../media/image17.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notesSlide" Target="../notesSlides/notesSlide11.xml"/><Relationship Id="rId9"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commons.wikimedia.org/wiki/File:USCG_EMT.JPG" TargetMode="External"/><Relationship Id="rId3" Type="http://schemas.openxmlformats.org/officeDocument/2006/relationships/slideLayout" Target="../slideLayouts/slideLayout20.xml"/><Relationship Id="rId7" Type="http://schemas.openxmlformats.org/officeDocument/2006/relationships/image" Target="../media/image18.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notesSlide" Target="../notesSlides/notesSlide12.xml"/><Relationship Id="rId9"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roguemedic.com/2013/02/powerful-union-keeps-promoting-the-myth-that-more-medics-mean-better-patient-care/" TargetMode="External"/><Relationship Id="rId3" Type="http://schemas.openxmlformats.org/officeDocument/2006/relationships/slideLayout" Target="../slideLayouts/slideLayout20.xml"/><Relationship Id="rId7" Type="http://schemas.openxmlformats.org/officeDocument/2006/relationships/image" Target="../media/image19.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notesSlide" Target="../notesSlides/notesSlide13.xml"/><Relationship Id="rId9"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0.xml"/><Relationship Id="rId7" Type="http://schemas.openxmlformats.org/officeDocument/2006/relationships/image" Target="../media/image13.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9.png"/><Relationship Id="rId2" Type="http://schemas.microsoft.com/office/2007/relationships/media" Target="../media/media15.m4a"/><Relationship Id="rId1" Type="http://schemas.openxmlformats.org/officeDocument/2006/relationships/video" Target="https://www.youtube.com/embed/GI7Fygx9I9Y?feature=oembed" TargetMode="External"/><Relationship Id="rId6" Type="http://schemas.openxmlformats.org/officeDocument/2006/relationships/image" Target="../media/image20.jpeg"/><Relationship Id="rId5" Type="http://schemas.openxmlformats.org/officeDocument/2006/relationships/notesSlide" Target="../notesSlides/notesSlide15.xml"/><Relationship Id="rId4"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20.xml"/><Relationship Id="rId7" Type="http://schemas.openxmlformats.org/officeDocument/2006/relationships/image" Target="../media/image2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6.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0.xml"/><Relationship Id="rId7" Type="http://schemas.openxmlformats.org/officeDocument/2006/relationships/diagramQuickStyle" Target="../diagrams/quickStyle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9.png"/><Relationship Id="rId4" Type="http://schemas.openxmlformats.org/officeDocument/2006/relationships/notesSlide" Target="../notesSlides/notesSlide17.xml"/><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9.png"/><Relationship Id="rId2" Type="http://schemas.microsoft.com/office/2007/relationships/media" Target="../media/media18.m4a"/><Relationship Id="rId1" Type="http://schemas.openxmlformats.org/officeDocument/2006/relationships/video" Target="https://www.youtube.com/embed/9mWpOcVoA2Q?feature=oembed" TargetMode="External"/><Relationship Id="rId6" Type="http://schemas.openxmlformats.org/officeDocument/2006/relationships/image" Target="../media/image23.jpeg"/><Relationship Id="rId5" Type="http://schemas.openxmlformats.org/officeDocument/2006/relationships/notesSlide" Target="../notesSlides/notesSlide18.xml"/><Relationship Id="rId4"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9.png"/><Relationship Id="rId2" Type="http://schemas.microsoft.com/office/2007/relationships/media" Target="../media/media19.m4a"/><Relationship Id="rId1" Type="http://schemas.openxmlformats.org/officeDocument/2006/relationships/video" Target="https://www.youtube.com/embed/ijfUg4-E3zE?feature=oembed" TargetMode="External"/><Relationship Id="rId6" Type="http://schemas.openxmlformats.org/officeDocument/2006/relationships/image" Target="../media/image24.jpeg"/><Relationship Id="rId5" Type="http://schemas.openxmlformats.org/officeDocument/2006/relationships/notesSlide" Target="../notesSlides/notesSlide19.xml"/><Relationship Id="rId4"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0.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9.png"/><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9.png"/><Relationship Id="rId2" Type="http://schemas.microsoft.com/office/2007/relationships/media" Target="../media/media21.m4a"/><Relationship Id="rId1" Type="http://schemas.openxmlformats.org/officeDocument/2006/relationships/video" Target="https://www.youtube.com/embed/LUYl9AUj_K0?feature=oembed" TargetMode="External"/><Relationship Id="rId6" Type="http://schemas.openxmlformats.org/officeDocument/2006/relationships/image" Target="../media/image25.jpeg"/><Relationship Id="rId5" Type="http://schemas.openxmlformats.org/officeDocument/2006/relationships/notesSlide" Target="../notesSlides/notesSlide21.xml"/><Relationship Id="rId4"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2.xml"/><Relationship Id="rId7" Type="http://schemas.openxmlformats.org/officeDocument/2006/relationships/hyperlink" Target="https://creativecommons.org/licenses/by-nc-nd/3.0/"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www.actuaries.digital/2017/10/20/young-people-and-volunteering/" TargetMode="External"/><Relationship Id="rId11" Type="http://schemas.openxmlformats.org/officeDocument/2006/relationships/image" Target="../media/image9.png"/><Relationship Id="rId5" Type="http://schemas.openxmlformats.org/officeDocument/2006/relationships/image" Target="../media/image26.jpg"/><Relationship Id="rId10" Type="http://schemas.openxmlformats.org/officeDocument/2006/relationships/hyperlink" Target="https://creativecommons.org/licenses/by-nc-sa/3.0/" TargetMode="External"/><Relationship Id="rId4" Type="http://schemas.openxmlformats.org/officeDocument/2006/relationships/notesSlide" Target="../notesSlides/notesSlide22.xml"/><Relationship Id="rId9" Type="http://schemas.openxmlformats.org/officeDocument/2006/relationships/hyperlink" Target="https://www.malaysia-students.com/2014/06/self-reflection-good-grades-so-what.html"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Junior_Paramedics" TargetMode="External"/><Relationship Id="rId3" Type="http://schemas.openxmlformats.org/officeDocument/2006/relationships/slideLayout" Target="../slideLayouts/slideLayout22.xml"/><Relationship Id="rId7" Type="http://schemas.openxmlformats.org/officeDocument/2006/relationships/image" Target="../media/image2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creativecommons.org/licenses/by-nc/3.0/" TargetMode="External"/><Relationship Id="rId5" Type="http://schemas.openxmlformats.org/officeDocument/2006/relationships/hyperlink" Target="https://vimeo.com/202138882" TargetMode="External"/><Relationship Id="rId10" Type="http://schemas.openxmlformats.org/officeDocument/2006/relationships/image" Target="../media/image9.png"/><Relationship Id="rId4" Type="http://schemas.openxmlformats.org/officeDocument/2006/relationships/notesSlide" Target="../notesSlides/notesSlide23.xml"/><Relationship Id="rId9" Type="http://schemas.openxmlformats.org/officeDocument/2006/relationships/hyperlink" Target="https://creativecommons.org/licenses/by-sa/3.0/" TargetMode="Externa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9.png"/><Relationship Id="rId2" Type="http://schemas.microsoft.com/office/2007/relationships/media" Target="../media/media24.m4a"/><Relationship Id="rId1" Type="http://schemas.openxmlformats.org/officeDocument/2006/relationships/video" Target="https://www.youtube.com/embed/wqAOiIQpaBY?feature=oembed" TargetMode="External"/><Relationship Id="rId6" Type="http://schemas.openxmlformats.org/officeDocument/2006/relationships/image" Target="../media/image29.jpeg"/><Relationship Id="rId5" Type="http://schemas.openxmlformats.org/officeDocument/2006/relationships/notesSlide" Target="../notesSlides/notesSlide24.xml"/><Relationship Id="rId4"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2.xml"/><Relationship Id="rId7" Type="http://schemas.openxmlformats.org/officeDocument/2006/relationships/hyperlink" Target="https://creativecommons.org/licenses/by-sa/3.0/"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www.thebluediamondgallery.com/handwriting/q/question.html" TargetMode="External"/><Relationship Id="rId5" Type="http://schemas.openxmlformats.org/officeDocument/2006/relationships/image" Target="../media/image30.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2.xml"/><Relationship Id="rId7" Type="http://schemas.openxmlformats.org/officeDocument/2006/relationships/hyperlink" Target="https://nam03.safelinks.protection.outlook.com/?url=https%3A%2F%2Fcreate.kahoot.it%2Fshare%2Fhealthcare-careers%2Fc8c9e138-040b-4c19-915f-d239e7b732af&amp;data=02%7C01%7C%7Cc5670df69363487e795e08d82dc11c9c%7C8ffc5ea6dcec475495d8337958ecb2fc%7C0%7C0%7C637309654732222003&amp;sdata=H5UwzSVPvGAHNFiOpE1%2BjPDLfgXlipS2i35Cy%2BxxNmY%3D&amp;reserved=0"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creativecommons.org/licenses/by-nc-nd/3.0/" TargetMode="External"/><Relationship Id="rId5" Type="http://schemas.openxmlformats.org/officeDocument/2006/relationships/hyperlink" Target="https://historytech.wordpress.com/2013/11/12/kahoot-equals-easy-fun-gamified-assessment/" TargetMode="Externa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8" Type="http://schemas.openxmlformats.org/officeDocument/2006/relationships/hyperlink" Target="http://kidocs.org/2015/04/all-about-that-medstar-base/" TargetMode="External"/><Relationship Id="rId3" Type="http://schemas.openxmlformats.org/officeDocument/2006/relationships/image" Target="../media/image3.png"/><Relationship Id="rId7" Type="http://schemas.openxmlformats.org/officeDocument/2006/relationships/hyperlink" Target="https://docs.google.com/forms/d/e/1FAIpQLSfon72xhPX10PnyMmqHf7YVsCEKBlElM_CfXxakT_PXmMp9nA/viewform?usp=sf_link"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hyperlink" Target="http://capreform.eu/eurobarometer-food-security-survey/" TargetMode="External"/><Relationship Id="rId5" Type="http://schemas.openxmlformats.org/officeDocument/2006/relationships/image" Target="../media/image32.jpg"/><Relationship Id="rId10" Type="http://schemas.openxmlformats.org/officeDocument/2006/relationships/hyperlink" Target="https://creativecommons.org/licenses/by-sa/3.0/" TargetMode="External"/><Relationship Id="rId4" Type="http://schemas.openxmlformats.org/officeDocument/2006/relationships/image" Target="../media/image4.png"/><Relationship Id="rId9" Type="http://schemas.openxmlformats.org/officeDocument/2006/relationships/hyperlink" Target="https://creativecommons.org/licenses/by-nc-sa/3.0/"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0.xml"/><Relationship Id="rId7" Type="http://schemas.openxmlformats.org/officeDocument/2006/relationships/hyperlink" Target="mailto:carmenb@samhealth.org"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mailto:pgutierrez@samhealth.org" TargetMode="External"/><Relationship Id="rId5" Type="http://schemas.openxmlformats.org/officeDocument/2006/relationships/hyperlink" Target="mailto:Jlabahn@samhealth.org" TargetMode="External"/><Relationship Id="rId4" Type="http://schemas.openxmlformats.org/officeDocument/2006/relationships/hyperlink" Target="mailto:shdougherty@samhealth.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collegegrad.com/careers/emts-and-paramedics/" TargetMode="External"/><Relationship Id="rId2" Type="http://schemas.openxmlformats.org/officeDocument/2006/relationships/hyperlink" Target="https://explorehealthcareers.org/career/allied-health-professions/emergency-medical-technician-paramedic/" TargetMode="External"/><Relationship Id="rId1" Type="http://schemas.openxmlformats.org/officeDocument/2006/relationships/slideLayout" Target="../slideLayouts/slideLayout20.xml"/><Relationship Id="rId4" Type="http://schemas.openxmlformats.org/officeDocument/2006/relationships/hyperlink" Target="https://www.jems.com/2013/10/08/birth-ems-history-paramedic/"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0.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9.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0.xml"/><Relationship Id="rId7" Type="http://schemas.openxmlformats.org/officeDocument/2006/relationships/image" Target="../media/image11.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0.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rawpixel.com/image/440986/paramedics-transporting-astronauts" TargetMode="External"/><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inuvikphil.wordpress.com/category/fire-and-ambulance/" TargetMode="External"/><Relationship Id="rId3" Type="http://schemas.openxmlformats.org/officeDocument/2006/relationships/slideLayout" Target="../slideLayouts/slideLayout20.xml"/><Relationship Id="rId7" Type="http://schemas.openxmlformats.org/officeDocument/2006/relationships/image" Target="../media/image14.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notesSlide" Target="../notesSlides/notesSlide7.xml"/><Relationship Id="rId9" Type="http://schemas.openxmlformats.org/officeDocument/2006/relationships/hyperlink" Target="https://creativecommons.org/licenses/by-nc/3.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0.xml"/><Relationship Id="rId7" Type="http://schemas.openxmlformats.org/officeDocument/2006/relationships/hyperlink" Target="https://creativecommons.org/licenses/by-nc-nd/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trauma.memorialhermann.org/life-flight/photo-gallery/" TargetMode="External"/><Relationship Id="rId5" Type="http://schemas.openxmlformats.org/officeDocument/2006/relationships/image" Target="../media/image15.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0.xml"/><Relationship Id="rId7" Type="http://schemas.openxmlformats.org/officeDocument/2006/relationships/diagramLayout" Target="../diagrams/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Data" Target="../diagrams/data3.xml"/><Relationship Id="rId11" Type="http://schemas.openxmlformats.org/officeDocument/2006/relationships/image" Target="../media/image9.png"/><Relationship Id="rId5" Type="http://schemas.openxmlformats.org/officeDocument/2006/relationships/image" Target="../media/image16.png"/><Relationship Id="rId10" Type="http://schemas.microsoft.com/office/2007/relationships/diagramDrawing" Target="../diagrams/drawing3.xml"/><Relationship Id="rId4" Type="http://schemas.openxmlformats.org/officeDocument/2006/relationships/notesSlide" Target="../notesSlides/notesSlide9.xml"/><Relationship Id="rId9"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1755C732-3264-4614-8316-41F754837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10">
            <a:extLst>
              <a:ext uri="{FF2B5EF4-FFF2-40B4-BE49-F238E27FC236}">
                <a16:creationId xmlns:a16="http://schemas.microsoft.com/office/drawing/2014/main" id="{59C7C6ED-4EA1-4532-A820-59A8ADEEE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2" name="Picture 11">
              <a:extLst>
                <a:ext uri="{FF2B5EF4-FFF2-40B4-BE49-F238E27FC236}">
                  <a16:creationId xmlns:a16="http://schemas.microsoft.com/office/drawing/2014/main" id="{3A197BB7-B689-4B37-8BE2-FC23F6ED64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E93E4556-7891-471E-B9B7-A38508C759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6F9C6176-D87B-4D8F-8BC3-FE6DF55C4E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B838BA48-DDFB-46B3-9EF6-031C91D279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Subtitle 2">
            <a:extLst>
              <a:ext uri="{FF2B5EF4-FFF2-40B4-BE49-F238E27FC236}">
                <a16:creationId xmlns:a16="http://schemas.microsoft.com/office/drawing/2014/main" id="{10CEFC9F-3D7E-4861-8099-05A931B923B3}"/>
              </a:ext>
            </a:extLst>
          </p:cNvPr>
          <p:cNvSpPr>
            <a:spLocks noGrp="1"/>
          </p:cNvSpPr>
          <p:nvPr>
            <p:ph type="subTitle" idx="1"/>
          </p:nvPr>
        </p:nvSpPr>
        <p:spPr>
          <a:xfrm>
            <a:off x="1298448" y="4360787"/>
            <a:ext cx="9603727" cy="1568589"/>
          </a:xfrm>
        </p:spPr>
        <p:txBody>
          <a:bodyPr>
            <a:normAutofit/>
          </a:bodyPr>
          <a:lstStyle/>
          <a:p>
            <a:pPr>
              <a:lnSpc>
                <a:spcPct val="90000"/>
              </a:lnSpc>
            </a:pPr>
            <a:r>
              <a:rPr lang="en-US" sz="3200" b="1" dirty="0">
                <a:solidFill>
                  <a:srgbClr val="000000"/>
                </a:solidFill>
              </a:rPr>
              <a:t> CAREERS IN </a:t>
            </a:r>
          </a:p>
          <a:p>
            <a:pPr>
              <a:lnSpc>
                <a:spcPct val="90000"/>
              </a:lnSpc>
            </a:pPr>
            <a:r>
              <a:rPr lang="en-US" sz="3200" b="1" dirty="0">
                <a:solidFill>
                  <a:srgbClr val="000000"/>
                </a:solidFill>
              </a:rPr>
              <a:t>EMERGENCY MEDICAL SERVICE</a:t>
            </a:r>
          </a:p>
          <a:p>
            <a:pPr>
              <a:lnSpc>
                <a:spcPct val="90000"/>
              </a:lnSpc>
            </a:pPr>
            <a:r>
              <a:rPr lang="en-US" sz="2000" dirty="0">
                <a:solidFill>
                  <a:srgbClr val="000000"/>
                </a:solidFill>
              </a:rPr>
              <a:t>By Julia Labahn</a:t>
            </a:r>
          </a:p>
        </p:txBody>
      </p:sp>
      <p:sp>
        <p:nvSpPr>
          <p:cNvPr id="23" name="Rectangle 16">
            <a:extLst>
              <a:ext uri="{FF2B5EF4-FFF2-40B4-BE49-F238E27FC236}">
                <a16:creationId xmlns:a16="http://schemas.microsoft.com/office/drawing/2014/main" id="{4AD786D6-2C42-45AF-888B-F2038C4D0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9999652"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1" descr="PACIFIC_AHEC_-SLCH-CMYK">
            <a:extLst>
              <a:ext uri="{FF2B5EF4-FFF2-40B4-BE49-F238E27FC236}">
                <a16:creationId xmlns:a16="http://schemas.microsoft.com/office/drawing/2014/main" id="{AAAC2ABA-7C45-4FF7-BE1A-47DDA3E033A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412683" y="1525101"/>
            <a:ext cx="9372997" cy="22260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18">
            <a:extLst>
              <a:ext uri="{FF2B5EF4-FFF2-40B4-BE49-F238E27FC236}">
                <a16:creationId xmlns:a16="http://schemas.microsoft.com/office/drawing/2014/main" id="{B8D6659D-FA60-4C6D-A9F6-063E294AA1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8448" y="5501254"/>
            <a:ext cx="9603727" cy="0"/>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FA20B5D8-D61B-422C-83DD-823CD5BAD3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8662253"/>
      </p:ext>
    </p:extLst>
  </p:cSld>
  <p:clrMapOvr>
    <a:masterClrMapping/>
  </p:clrMapOvr>
  <mc:AlternateContent xmlns:mc="http://schemas.openxmlformats.org/markup-compatibility/2006" xmlns:p14="http://schemas.microsoft.com/office/powerpoint/2010/main">
    <mc:Choice Requires="p14">
      <p:transition spd="slow" p14:dur="2000" advTm="34653"/>
    </mc:Choice>
    <mc:Fallback xmlns="">
      <p:transition spd="slow" advTm="34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67D537-2E3B-4FA8-95C1-D7E02265D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C4DC467-7891-443B-84EA-66A43A3AC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bg1"/>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5" name="Picture 4" descr="A picture containing drawing&#10;&#10;Description automatically generated">
            <a:extLst>
              <a:ext uri="{FF2B5EF4-FFF2-40B4-BE49-F238E27FC236}">
                <a16:creationId xmlns:a16="http://schemas.microsoft.com/office/drawing/2014/main" id="{3FEC5EE4-A410-49E0-8D32-865F5058F49A}"/>
              </a:ext>
            </a:extLst>
          </p:cNvPr>
          <p:cNvPicPr>
            <a:picLocks noChangeAspect="1"/>
          </p:cNvPicPr>
          <p:nvPr/>
        </p:nvPicPr>
        <p:blipFill rotWithShape="1">
          <a:blip r:embed="rId5">
            <a:duotone>
              <a:schemeClr val="bg2">
                <a:shade val="45000"/>
                <a:satMod val="135000"/>
              </a:schemeClr>
              <a:prstClr val="white"/>
            </a:duotone>
            <a:alphaModFix amt="35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511" r="4887" b="-1"/>
          <a:stretch/>
        </p:blipFill>
        <p:spPr>
          <a:xfrm>
            <a:off x="493217" y="488137"/>
            <a:ext cx="11227442" cy="5883295"/>
          </a:xfrm>
          <a:prstGeom prst="rect">
            <a:avLst/>
          </a:prstGeom>
        </p:spPr>
      </p:pic>
      <p:sp>
        <p:nvSpPr>
          <p:cNvPr id="15" name="Rectangle 14">
            <a:extLst>
              <a:ext uri="{FF2B5EF4-FFF2-40B4-BE49-F238E27FC236}">
                <a16:creationId xmlns:a16="http://schemas.microsoft.com/office/drawing/2014/main" id="{C4CA33FD-D0C5-4C9F-B64A-AC7E224E1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accent1"/>
            </a:solidFill>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C3DF514-27FB-4930-BFE6-F0D7610DD74B}"/>
              </a:ext>
            </a:extLst>
          </p:cNvPr>
          <p:cNvSpPr>
            <a:spLocks noGrp="1"/>
          </p:cNvSpPr>
          <p:nvPr>
            <p:ph type="title"/>
          </p:nvPr>
        </p:nvSpPr>
        <p:spPr>
          <a:xfrm>
            <a:off x="1295402" y="982132"/>
            <a:ext cx="9601196" cy="1303867"/>
          </a:xfrm>
        </p:spPr>
        <p:txBody>
          <a:bodyPr>
            <a:normAutofit/>
          </a:bodyPr>
          <a:lstStyle/>
          <a:p>
            <a:pPr>
              <a:lnSpc>
                <a:spcPct val="90000"/>
              </a:lnSpc>
            </a:pPr>
            <a:r>
              <a:rPr lang="en-US" sz="3200" b="1" dirty="0"/>
              <a:t>EMERGENCY MEDICAL RESPONDER (EMR)</a:t>
            </a:r>
          </a:p>
        </p:txBody>
      </p:sp>
      <p:cxnSp>
        <p:nvCxnSpPr>
          <p:cNvPr id="17" name="Straight Connector 16">
            <a:extLst>
              <a:ext uri="{FF2B5EF4-FFF2-40B4-BE49-F238E27FC236}">
                <a16:creationId xmlns:a16="http://schemas.microsoft.com/office/drawing/2014/main" id="{E8F5A80F-0E52-4137-B9D0-92B0AA8113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65139F4B-2CBD-4156-92F1-B6A65F08F4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20" name="Rounded Rectangle 20">
              <a:extLst>
                <a:ext uri="{FF2B5EF4-FFF2-40B4-BE49-F238E27FC236}">
                  <a16:creationId xmlns:a16="http://schemas.microsoft.com/office/drawing/2014/main" id="{318D8D75-47F8-4373-86E7-D5DBA8913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21" name="Picture 20">
              <a:extLst>
                <a:ext uri="{FF2B5EF4-FFF2-40B4-BE49-F238E27FC236}">
                  <a16:creationId xmlns:a16="http://schemas.microsoft.com/office/drawing/2014/main" id="{AD772C03-6ACE-4F15-86B6-E8FF88CE897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2" name="Rounded Rectangle 22">
              <a:extLst>
                <a:ext uri="{FF2B5EF4-FFF2-40B4-BE49-F238E27FC236}">
                  <a16:creationId xmlns:a16="http://schemas.microsoft.com/office/drawing/2014/main" id="{DD5AF6AF-C4BA-4392-8ECA-EBE15C3477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23" name="Picture 22">
              <a:extLst>
                <a:ext uri="{FF2B5EF4-FFF2-40B4-BE49-F238E27FC236}">
                  <a16:creationId xmlns:a16="http://schemas.microsoft.com/office/drawing/2014/main" id="{1770AC5D-09DC-4A21-A963-F058C60A8D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3" name="Content Placeholder 2">
            <a:extLst>
              <a:ext uri="{FF2B5EF4-FFF2-40B4-BE49-F238E27FC236}">
                <a16:creationId xmlns:a16="http://schemas.microsoft.com/office/drawing/2014/main" id="{2D777AB7-7584-44B8-9197-F9390B5C2899}"/>
              </a:ext>
            </a:extLst>
          </p:cNvPr>
          <p:cNvSpPr>
            <a:spLocks noGrp="1"/>
          </p:cNvSpPr>
          <p:nvPr>
            <p:ph sz="quarter" idx="13"/>
          </p:nvPr>
        </p:nvSpPr>
        <p:spPr>
          <a:xfrm>
            <a:off x="1295401" y="2556932"/>
            <a:ext cx="9601196" cy="3318936"/>
          </a:xfrm>
        </p:spPr>
        <p:txBody>
          <a:bodyPr>
            <a:normAutofit/>
          </a:bodyPr>
          <a:lstStyle/>
          <a:p>
            <a:pPr marL="0" indent="0">
              <a:buNone/>
            </a:pPr>
            <a:r>
              <a:rPr lang="en-US" sz="3600" dirty="0"/>
              <a:t>Trained professionals</a:t>
            </a:r>
          </a:p>
          <a:p>
            <a:pPr marL="0" indent="0">
              <a:buNone/>
            </a:pPr>
            <a:r>
              <a:rPr lang="en-US" sz="3600" dirty="0"/>
              <a:t>May provide immediate lifesaving interventions</a:t>
            </a:r>
          </a:p>
          <a:p>
            <a:pPr marL="0" indent="0">
              <a:buNone/>
            </a:pPr>
            <a:r>
              <a:rPr lang="en-US" sz="3600" dirty="0"/>
              <a:t>Provide basic care</a:t>
            </a:r>
          </a:p>
          <a:p>
            <a:pPr marL="0" indent="0">
              <a:buNone/>
            </a:pPr>
            <a:endParaRPr lang="en-US" sz="3600" dirty="0"/>
          </a:p>
        </p:txBody>
      </p:sp>
      <p:sp>
        <p:nvSpPr>
          <p:cNvPr id="6" name="TextBox 5">
            <a:extLst>
              <a:ext uri="{FF2B5EF4-FFF2-40B4-BE49-F238E27FC236}">
                <a16:creationId xmlns:a16="http://schemas.microsoft.com/office/drawing/2014/main" id="{241973B7-813D-4FFD-9ED7-5D3326980497}"/>
              </a:ext>
            </a:extLst>
          </p:cNvPr>
          <p:cNvSpPr txBox="1"/>
          <p:nvPr/>
        </p:nvSpPr>
        <p:spPr>
          <a:xfrm>
            <a:off x="9227668" y="6171377"/>
            <a:ext cx="2492991"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hlinkClick r:id="rId6" tooltip="https://arkansasgopwing.blogspot.com/2016/10/everysecondcounts-for-first-responders.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rPr>
              <a:t> by Unknown Author is licensed under </a:t>
            </a:r>
            <a:r>
              <a:rPr kumimoji="0" lang="en-US" sz="700" b="0" i="0" u="none" strike="noStrike" kern="1200" cap="none" spc="0" normalizeH="0" baseline="0" noProof="0" dirty="0">
                <a:ln>
                  <a:noFill/>
                </a:ln>
                <a:solidFill>
                  <a:srgbClr val="FFFFFF"/>
                </a:solidFill>
                <a:effectLst/>
                <a:uLnTx/>
                <a:uFillTx/>
                <a:hlinkClick r:id="rId8"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dirty="0">
              <a:ln>
                <a:noFill/>
              </a:ln>
              <a:solidFill>
                <a:srgbClr val="FFFFFF"/>
              </a:solidFill>
              <a:effectLst/>
              <a:uLnTx/>
              <a:uFillTx/>
            </a:endParaRPr>
          </a:p>
        </p:txBody>
      </p:sp>
      <p:pic>
        <p:nvPicPr>
          <p:cNvPr id="8" name="Audio 7">
            <a:hlinkClick r:id="" action="ppaction://media"/>
            <a:extLst>
              <a:ext uri="{FF2B5EF4-FFF2-40B4-BE49-F238E27FC236}">
                <a16:creationId xmlns:a16="http://schemas.microsoft.com/office/drawing/2014/main" id="{9DC4F00F-46E6-46CA-AAF1-1552463288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822819"/>
      </p:ext>
    </p:extLst>
  </p:cSld>
  <p:clrMapOvr>
    <a:masterClrMapping/>
  </p:clrMapOvr>
  <mc:AlternateContent xmlns:mc="http://schemas.openxmlformats.org/markup-compatibility/2006" xmlns:p14="http://schemas.microsoft.com/office/powerpoint/2010/main">
    <mc:Choice Requires="p14">
      <p:transition spd="slow" p14:dur="2000" advTm="27052"/>
    </mc:Choice>
    <mc:Fallback xmlns="">
      <p:transition spd="slow" advTm="27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grpSp>
        <p:nvGrpSpPr>
          <p:cNvPr id="23" name="Group 12">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BC3DF514-27FB-4930-BFE6-F0D7610DD74B}"/>
              </a:ext>
            </a:extLst>
          </p:cNvPr>
          <p:cNvSpPr>
            <a:spLocks noGrp="1"/>
          </p:cNvSpPr>
          <p:nvPr>
            <p:ph type="title"/>
          </p:nvPr>
        </p:nvSpPr>
        <p:spPr>
          <a:xfrm>
            <a:off x="7535825" y="982132"/>
            <a:ext cx="3360772" cy="1303867"/>
          </a:xfrm>
        </p:spPr>
        <p:txBody>
          <a:bodyPr>
            <a:noAutofit/>
          </a:bodyPr>
          <a:lstStyle/>
          <a:p>
            <a:pPr>
              <a:lnSpc>
                <a:spcPct val="90000"/>
              </a:lnSpc>
            </a:pPr>
            <a:r>
              <a:rPr lang="en-US" sz="2800" b="1" dirty="0"/>
              <a:t>EMERGENCY MEDICAL TECHNICIAN (EMT) BASIC</a:t>
            </a:r>
          </a:p>
        </p:txBody>
      </p:sp>
      <p:sp>
        <p:nvSpPr>
          <p:cNvPr id="24" name="Rectangle 18">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5" name="Picture 4" descr="A picture containing drawing&#10;&#10;Description automatically generated">
            <a:extLst>
              <a:ext uri="{FF2B5EF4-FFF2-40B4-BE49-F238E27FC236}">
                <a16:creationId xmlns:a16="http://schemas.microsoft.com/office/drawing/2014/main" id="{3FEC5EE4-A410-49E0-8D32-865F5058F49A}"/>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6481" r="17856" b="1"/>
          <a:stretch/>
        </p:blipFill>
        <p:spPr>
          <a:xfrm>
            <a:off x="1412683" y="1410208"/>
            <a:ext cx="5278777" cy="3858780"/>
          </a:xfrm>
          <a:prstGeom prst="rect">
            <a:avLst/>
          </a:prstGeom>
        </p:spPr>
      </p:pic>
      <p:cxnSp>
        <p:nvCxnSpPr>
          <p:cNvPr id="21" name="Straight Connector 20">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D777AB7-7584-44B8-9197-F9390B5C2899}"/>
              </a:ext>
            </a:extLst>
          </p:cNvPr>
          <p:cNvSpPr>
            <a:spLocks noGrp="1"/>
          </p:cNvSpPr>
          <p:nvPr>
            <p:ph sz="quarter" idx="13"/>
          </p:nvPr>
        </p:nvSpPr>
        <p:spPr>
          <a:xfrm>
            <a:off x="7535824" y="2556932"/>
            <a:ext cx="3360771" cy="3318936"/>
          </a:xfrm>
        </p:spPr>
        <p:txBody>
          <a:bodyPr>
            <a:normAutofit/>
          </a:bodyPr>
          <a:lstStyle/>
          <a:p>
            <a:pPr marL="0" indent="0">
              <a:lnSpc>
                <a:spcPct val="90000"/>
              </a:lnSpc>
              <a:buNone/>
            </a:pPr>
            <a:r>
              <a:rPr lang="en-US" sz="2000" dirty="0"/>
              <a:t>Care for patients at the scene of an incident &amp; while taking patients by ambulance to a hospital.</a:t>
            </a:r>
          </a:p>
          <a:p>
            <a:pPr marL="0" indent="0">
              <a:lnSpc>
                <a:spcPct val="90000"/>
              </a:lnSpc>
              <a:buNone/>
            </a:pPr>
            <a:r>
              <a:rPr lang="en-US" sz="2000" dirty="0"/>
              <a:t>Assess a patients condition </a:t>
            </a:r>
          </a:p>
          <a:p>
            <a:pPr marL="0" indent="0">
              <a:lnSpc>
                <a:spcPct val="90000"/>
              </a:lnSpc>
              <a:buNone/>
            </a:pPr>
            <a:r>
              <a:rPr lang="en-US" sz="2000" dirty="0"/>
              <a:t>Manage respiratory, cardiac, and trauma emergencies.</a:t>
            </a:r>
          </a:p>
        </p:txBody>
      </p:sp>
      <p:sp>
        <p:nvSpPr>
          <p:cNvPr id="6" name="TextBox 5">
            <a:extLst>
              <a:ext uri="{FF2B5EF4-FFF2-40B4-BE49-F238E27FC236}">
                <a16:creationId xmlns:a16="http://schemas.microsoft.com/office/drawing/2014/main" id="{241973B7-813D-4FFD-9ED7-5D3326980497}"/>
              </a:ext>
            </a:extLst>
          </p:cNvPr>
          <p:cNvSpPr txBox="1"/>
          <p:nvPr/>
        </p:nvSpPr>
        <p:spPr>
          <a:xfrm>
            <a:off x="4542339" y="5676434"/>
            <a:ext cx="24929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8" tooltip="https://arkansasgopwing.blogspot.com/2016/10/everysecondcounts-for-first-responders.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9"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pic>
        <p:nvPicPr>
          <p:cNvPr id="11" name="Audio 10">
            <a:hlinkClick r:id="" action="ppaction://media"/>
            <a:extLst>
              <a:ext uri="{FF2B5EF4-FFF2-40B4-BE49-F238E27FC236}">
                <a16:creationId xmlns:a16="http://schemas.microsoft.com/office/drawing/2014/main" id="{FB5FE331-D7BC-448B-9EE1-B4DF82226E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8064462"/>
      </p:ext>
    </p:extLst>
  </p:cSld>
  <p:clrMapOvr>
    <a:masterClrMapping/>
  </p:clrMapOvr>
  <mc:AlternateContent xmlns:mc="http://schemas.openxmlformats.org/markup-compatibility/2006" xmlns:p14="http://schemas.microsoft.com/office/powerpoint/2010/main">
    <mc:Choice Requires="p14">
      <p:transition spd="slow" p14:dur="2000" advTm="80306"/>
    </mc:Choice>
    <mc:Fallback xmlns="">
      <p:transition spd="slow" advTm="80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0000">
              <a:schemeClr val="accent2">
                <a:lumMod val="60000"/>
                <a:lumOff val="40000"/>
              </a:schemeClr>
            </a:gs>
            <a:gs pos="83000">
              <a:schemeClr val="accent1">
                <a:lumMod val="45000"/>
                <a:lumOff val="55000"/>
              </a:schemeClr>
            </a:gs>
            <a:gs pos="100000">
              <a:schemeClr val="accent1">
                <a:lumMod val="30000"/>
                <a:lumOff val="70000"/>
              </a:schemeClr>
            </a:gs>
          </a:gsLst>
          <a:lin ang="1200000" scaled="0"/>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grpSp>
        <p:nvGrpSpPr>
          <p:cNvPr id="26" name="Group 25">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7" name="Picture 26">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9" name="Rectangle 27">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9" name="Picture 28">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0" name="Picture 29">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FA8B7D9-264C-40CD-B525-2778A45E2082}"/>
              </a:ext>
            </a:extLst>
          </p:cNvPr>
          <p:cNvSpPr>
            <a:spLocks noGrp="1"/>
          </p:cNvSpPr>
          <p:nvPr>
            <p:ph type="title"/>
          </p:nvPr>
        </p:nvSpPr>
        <p:spPr>
          <a:xfrm>
            <a:off x="1295402" y="982132"/>
            <a:ext cx="3660056" cy="1416717"/>
          </a:xfrm>
        </p:spPr>
        <p:txBody>
          <a:bodyPr anchor="b">
            <a:noAutofit/>
          </a:bodyPr>
          <a:lstStyle/>
          <a:p>
            <a:pPr>
              <a:lnSpc>
                <a:spcPct val="90000"/>
              </a:lnSpc>
            </a:pPr>
            <a:r>
              <a:rPr lang="en-US" sz="2400" b="1" dirty="0">
                <a:solidFill>
                  <a:srgbClr val="262626"/>
                </a:solidFill>
              </a:rPr>
              <a:t>ADVANCED EMERGENCY TECHNICIAN (EMT)</a:t>
            </a:r>
            <a:br>
              <a:rPr lang="en-US" sz="2400" b="1" dirty="0">
                <a:solidFill>
                  <a:srgbClr val="262626"/>
                </a:solidFill>
              </a:rPr>
            </a:br>
            <a:r>
              <a:rPr lang="en-US" sz="2400" b="1" dirty="0">
                <a:solidFill>
                  <a:srgbClr val="262626"/>
                </a:solidFill>
              </a:rPr>
              <a:t>Also known as an EMT - Intermediate</a:t>
            </a:r>
          </a:p>
        </p:txBody>
      </p:sp>
      <p:cxnSp>
        <p:nvCxnSpPr>
          <p:cNvPr id="32" name="Straight Connector 31">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A4B97DDC-5DA2-48B9-B7CD-D073B70340F0}"/>
              </a:ext>
            </a:extLst>
          </p:cNvPr>
          <p:cNvSpPr>
            <a:spLocks noGrp="1"/>
          </p:cNvSpPr>
          <p:nvPr>
            <p:ph sz="quarter" idx="13"/>
          </p:nvPr>
        </p:nvSpPr>
        <p:spPr>
          <a:xfrm>
            <a:off x="1295401" y="2493774"/>
            <a:ext cx="3660057" cy="3382094"/>
          </a:xfrm>
        </p:spPr>
        <p:txBody>
          <a:bodyPr>
            <a:normAutofit/>
          </a:bodyPr>
          <a:lstStyle/>
          <a:p>
            <a:pPr marL="0" indent="0">
              <a:buNone/>
            </a:pPr>
            <a:r>
              <a:rPr lang="en-US" dirty="0">
                <a:solidFill>
                  <a:srgbClr val="262626"/>
                </a:solidFill>
              </a:rPr>
              <a:t>Completed the requirements for the EMT level &amp; course in more advanced medical procedures, such as administering intravenous fluids &amp; some medications.</a:t>
            </a:r>
          </a:p>
        </p:txBody>
      </p:sp>
      <p:pic>
        <p:nvPicPr>
          <p:cNvPr id="5" name="Picture 4" descr="A group of people riding on the back of a truck&#10;&#10;Description automatically generated">
            <a:extLst>
              <a:ext uri="{FF2B5EF4-FFF2-40B4-BE49-F238E27FC236}">
                <a16:creationId xmlns:a16="http://schemas.microsoft.com/office/drawing/2014/main" id="{CEAEBE18-86DF-4BAA-8A94-D024867F162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418668" y="1261723"/>
            <a:ext cx="5469466" cy="4334551"/>
          </a:xfrm>
          <a:prstGeom prst="rect">
            <a:avLst/>
          </a:prstGeom>
          <a:ln w="57150" cmpd="thickThin">
            <a:solidFill>
              <a:srgbClr val="7F7F7F"/>
            </a:solidFill>
            <a:miter lim="800000"/>
          </a:ln>
        </p:spPr>
      </p:pic>
      <p:sp>
        <p:nvSpPr>
          <p:cNvPr id="6" name="TextBox 5">
            <a:extLst>
              <a:ext uri="{FF2B5EF4-FFF2-40B4-BE49-F238E27FC236}">
                <a16:creationId xmlns:a16="http://schemas.microsoft.com/office/drawing/2014/main" id="{997058A4-1978-4363-AA8F-AAE088A1D341}"/>
              </a:ext>
            </a:extLst>
          </p:cNvPr>
          <p:cNvSpPr txBox="1"/>
          <p:nvPr/>
        </p:nvSpPr>
        <p:spPr>
          <a:xfrm>
            <a:off x="8550635" y="5396219"/>
            <a:ext cx="2337499"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8" tooltip="https://commons.wikimedia.org/wiki/File:USCG_EMT.JPG">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9"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pic>
        <p:nvPicPr>
          <p:cNvPr id="8" name="Audio 7">
            <a:hlinkClick r:id="" action="ppaction://media"/>
            <a:extLst>
              <a:ext uri="{FF2B5EF4-FFF2-40B4-BE49-F238E27FC236}">
                <a16:creationId xmlns:a16="http://schemas.microsoft.com/office/drawing/2014/main" id="{926D3A38-D5E2-4F53-9099-734A27D482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8144653"/>
      </p:ext>
    </p:extLst>
  </p:cSld>
  <p:clrMapOvr>
    <a:masterClrMapping/>
  </p:clrMapOvr>
  <mc:AlternateContent xmlns:mc="http://schemas.openxmlformats.org/markup-compatibility/2006" xmlns:p14="http://schemas.microsoft.com/office/powerpoint/2010/main">
    <mc:Choice Requires="p14">
      <p:transition spd="slow" p14:dur="2000" advTm="27893"/>
    </mc:Choice>
    <mc:Fallback xmlns="">
      <p:transition spd="slow" advTm="2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grpSp>
        <p:nvGrpSpPr>
          <p:cNvPr id="15" name="Group 14">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6" name="Picture 15">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BC3DF514-27FB-4930-BFE6-F0D7610DD74B}"/>
              </a:ext>
            </a:extLst>
          </p:cNvPr>
          <p:cNvSpPr>
            <a:spLocks noGrp="1"/>
          </p:cNvSpPr>
          <p:nvPr>
            <p:ph type="title"/>
          </p:nvPr>
        </p:nvSpPr>
        <p:spPr>
          <a:xfrm>
            <a:off x="6094412" y="982132"/>
            <a:ext cx="4802185" cy="1303867"/>
          </a:xfrm>
        </p:spPr>
        <p:txBody>
          <a:bodyPr>
            <a:normAutofit/>
          </a:bodyPr>
          <a:lstStyle/>
          <a:p>
            <a:r>
              <a:rPr lang="en-US" sz="3200" b="1" dirty="0"/>
              <a:t>PARAMEDIC</a:t>
            </a:r>
          </a:p>
        </p:txBody>
      </p:sp>
      <p:sp>
        <p:nvSpPr>
          <p:cNvPr id="21" name="Rectangle 20">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7" name="Picture 6" descr="A group of people in a room&#10;&#10;Description automatically generated">
            <a:extLst>
              <a:ext uri="{FF2B5EF4-FFF2-40B4-BE49-F238E27FC236}">
                <a16:creationId xmlns:a16="http://schemas.microsoft.com/office/drawing/2014/main" id="{4529047F-A23F-41EC-9EA9-A80AFBFF6321}"/>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5683" r="17507" b="2"/>
          <a:stretch/>
        </p:blipFill>
        <p:spPr>
          <a:xfrm>
            <a:off x="1412683" y="1410208"/>
            <a:ext cx="3876801" cy="3858780"/>
          </a:xfrm>
          <a:prstGeom prst="rect">
            <a:avLst/>
          </a:prstGeom>
        </p:spPr>
      </p:pic>
      <p:cxnSp>
        <p:nvCxnSpPr>
          <p:cNvPr id="23" name="Straight Connector 22">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D777AB7-7584-44B8-9197-F9390B5C2899}"/>
              </a:ext>
            </a:extLst>
          </p:cNvPr>
          <p:cNvSpPr>
            <a:spLocks noGrp="1"/>
          </p:cNvSpPr>
          <p:nvPr>
            <p:ph sz="quarter" idx="13"/>
          </p:nvPr>
        </p:nvSpPr>
        <p:spPr>
          <a:xfrm>
            <a:off x="6094412" y="2398862"/>
            <a:ext cx="4802184" cy="3477006"/>
          </a:xfrm>
        </p:spPr>
        <p:txBody>
          <a:bodyPr>
            <a:noAutofit/>
          </a:bodyPr>
          <a:lstStyle/>
          <a:p>
            <a:pPr marL="0" indent="0">
              <a:buNone/>
            </a:pPr>
            <a:r>
              <a:rPr lang="en-US" sz="2800" dirty="0"/>
              <a:t>Provides more extensive pre-hospital care than do EMT’s.</a:t>
            </a:r>
          </a:p>
          <a:p>
            <a:pPr marL="0" indent="0">
              <a:buNone/>
            </a:pPr>
            <a:r>
              <a:rPr lang="en-US" sz="2800" dirty="0"/>
              <a:t>Can give medications orally &amp; intravenously, interpret electrocardiograms (EKG’s) &amp; other monitoring equipment.</a:t>
            </a:r>
          </a:p>
        </p:txBody>
      </p:sp>
      <p:sp>
        <p:nvSpPr>
          <p:cNvPr id="8" name="TextBox 7">
            <a:extLst>
              <a:ext uri="{FF2B5EF4-FFF2-40B4-BE49-F238E27FC236}">
                <a16:creationId xmlns:a16="http://schemas.microsoft.com/office/drawing/2014/main" id="{D63C47CE-E990-4E7B-B9C9-2620A8F4C64F}"/>
              </a:ext>
            </a:extLst>
          </p:cNvPr>
          <p:cNvSpPr txBox="1"/>
          <p:nvPr/>
        </p:nvSpPr>
        <p:spPr>
          <a:xfrm>
            <a:off x="3102668" y="5068933"/>
            <a:ext cx="21868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8" tooltip="http://roguemedic.com/2013/02/powerful-union-keeps-promoting-the-myth-that-more-medics-mean-better-patient-car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9"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pic>
        <p:nvPicPr>
          <p:cNvPr id="5" name="Audio 4">
            <a:hlinkClick r:id="" action="ppaction://media"/>
            <a:extLst>
              <a:ext uri="{FF2B5EF4-FFF2-40B4-BE49-F238E27FC236}">
                <a16:creationId xmlns:a16="http://schemas.microsoft.com/office/drawing/2014/main" id="{528E7BBD-7268-4342-BB3E-BCD9607E2B1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5960032"/>
      </p:ext>
    </p:extLst>
  </p:cSld>
  <p:clrMapOvr>
    <a:masterClrMapping/>
  </p:clrMapOvr>
  <mc:AlternateContent xmlns:mc="http://schemas.openxmlformats.org/markup-compatibility/2006" xmlns:p14="http://schemas.microsoft.com/office/powerpoint/2010/main">
    <mc:Choice Requires="p14">
      <p:transition spd="slow" p14:dur="2000" advTm="46100"/>
    </mc:Choice>
    <mc:Fallback xmlns="">
      <p:transition spd="slow" advTm="4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grpSp>
        <p:nvGrpSpPr>
          <p:cNvPr id="17" name="Group 16">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8" name="Picture 17">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 name="Rectangle 18">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 name="Picture 20">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BC3DF514-27FB-4930-BFE6-F0D7610DD74B}"/>
              </a:ext>
            </a:extLst>
          </p:cNvPr>
          <p:cNvSpPr>
            <a:spLocks noGrp="1"/>
          </p:cNvSpPr>
          <p:nvPr>
            <p:ph type="title"/>
          </p:nvPr>
        </p:nvSpPr>
        <p:spPr>
          <a:xfrm>
            <a:off x="7535825" y="982132"/>
            <a:ext cx="3360772" cy="1303867"/>
          </a:xfrm>
        </p:spPr>
        <p:txBody>
          <a:bodyPr>
            <a:normAutofit/>
          </a:bodyPr>
          <a:lstStyle/>
          <a:p>
            <a:pPr>
              <a:lnSpc>
                <a:spcPct val="90000"/>
              </a:lnSpc>
            </a:pPr>
            <a:r>
              <a:rPr lang="en-US" sz="3200" b="1" dirty="0"/>
              <a:t>FIREFIGHTER PARAMEDIC</a:t>
            </a:r>
          </a:p>
        </p:txBody>
      </p:sp>
      <p:sp>
        <p:nvSpPr>
          <p:cNvPr id="23" name="Rectangle 22">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10" name="Picture 9" descr="A person wearing a uniform&#10;&#10;Description automatically generated">
            <a:extLst>
              <a:ext uri="{FF2B5EF4-FFF2-40B4-BE49-F238E27FC236}">
                <a16:creationId xmlns:a16="http://schemas.microsoft.com/office/drawing/2014/main" id="{DDA4964F-9874-4AAD-988C-03BE909FD46C}"/>
              </a:ext>
            </a:extLst>
          </p:cNvPr>
          <p:cNvPicPr>
            <a:picLocks noChangeAspect="1"/>
          </p:cNvPicPr>
          <p:nvPr/>
        </p:nvPicPr>
        <p:blipFill rotWithShape="1">
          <a:blip r:embed="rId7">
            <a:extLst>
              <a:ext uri="{28A0092B-C50C-407E-A947-70E740481C1C}">
                <a14:useLocalDpi xmlns:a14="http://schemas.microsoft.com/office/drawing/2010/main" val="0"/>
              </a:ext>
            </a:extLst>
          </a:blip>
          <a:srcRect l="34695" r="20503" b="-1"/>
          <a:stretch/>
        </p:blipFill>
        <p:spPr>
          <a:xfrm>
            <a:off x="1412683" y="1410208"/>
            <a:ext cx="5278777" cy="3858780"/>
          </a:xfrm>
          <a:prstGeom prst="rect">
            <a:avLst/>
          </a:prstGeom>
        </p:spPr>
      </p:pic>
      <p:cxnSp>
        <p:nvCxnSpPr>
          <p:cNvPr id="25" name="Straight Connector 24">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D777AB7-7584-44B8-9197-F9390B5C2899}"/>
              </a:ext>
            </a:extLst>
          </p:cNvPr>
          <p:cNvSpPr>
            <a:spLocks noGrp="1"/>
          </p:cNvSpPr>
          <p:nvPr>
            <p:ph sz="quarter" idx="13"/>
          </p:nvPr>
        </p:nvSpPr>
        <p:spPr>
          <a:xfrm>
            <a:off x="7535824" y="2556932"/>
            <a:ext cx="3360771" cy="3318936"/>
          </a:xfrm>
        </p:spPr>
        <p:txBody>
          <a:bodyPr>
            <a:normAutofit/>
          </a:bodyPr>
          <a:lstStyle/>
          <a:p>
            <a:pPr marL="0" indent="0">
              <a:buNone/>
            </a:pPr>
            <a:r>
              <a:rPr lang="en-US" dirty="0"/>
              <a:t>Firefighter Paramedics work out of a firetruck, also known as a “ladder”, or a fire department ambulance.</a:t>
            </a:r>
          </a:p>
        </p:txBody>
      </p:sp>
      <p:pic>
        <p:nvPicPr>
          <p:cNvPr id="8" name="Audio 7">
            <a:hlinkClick r:id="" action="ppaction://media"/>
            <a:extLst>
              <a:ext uri="{FF2B5EF4-FFF2-40B4-BE49-F238E27FC236}">
                <a16:creationId xmlns:a16="http://schemas.microsoft.com/office/drawing/2014/main" id="{3544C100-C254-49F2-8192-8F0D9D1A0E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346148"/>
      </p:ext>
    </p:extLst>
  </p:cSld>
  <p:clrMapOvr>
    <a:masterClrMapping/>
  </p:clrMapOvr>
  <mc:AlternateContent xmlns:mc="http://schemas.openxmlformats.org/markup-compatibility/2006" xmlns:p14="http://schemas.microsoft.com/office/powerpoint/2010/main">
    <mc:Choice Requires="p14">
      <p:transition spd="slow" p14:dur="2000" advTm="15863"/>
    </mc:Choice>
    <mc:Fallback xmlns="">
      <p:transition spd="slow" advTm="15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70E44-F33C-4986-87EC-D655402F9B7A}"/>
              </a:ext>
            </a:extLst>
          </p:cNvPr>
          <p:cNvSpPr>
            <a:spLocks noGrp="1"/>
          </p:cNvSpPr>
          <p:nvPr>
            <p:ph type="title"/>
          </p:nvPr>
        </p:nvSpPr>
        <p:spPr>
          <a:xfrm>
            <a:off x="1295402" y="982133"/>
            <a:ext cx="9601196" cy="551246"/>
          </a:xfrm>
        </p:spPr>
        <p:txBody>
          <a:bodyPr>
            <a:noAutofit/>
          </a:bodyPr>
          <a:lstStyle/>
          <a:p>
            <a:r>
              <a:rPr lang="en-US" sz="3200" b="1" dirty="0"/>
              <a:t>FIREFIGHTER PARAMEDIC RESCUE VIDEO</a:t>
            </a:r>
          </a:p>
        </p:txBody>
      </p:sp>
      <p:pic>
        <p:nvPicPr>
          <p:cNvPr id="4" name="Online Media 3" title="Live Rescue: Stranded Hiker Saved From Canyon (Season 1) | A&amp;E">
            <a:hlinkClick r:id="" action="ppaction://media"/>
            <a:extLst>
              <a:ext uri="{FF2B5EF4-FFF2-40B4-BE49-F238E27FC236}">
                <a16:creationId xmlns:a16="http://schemas.microsoft.com/office/drawing/2014/main" id="{757D80DD-C8A0-40C3-A516-5C2D60AE5908}"/>
              </a:ext>
            </a:extLst>
          </p:cNvPr>
          <p:cNvPicPr>
            <a:picLocks noGrp="1" noRot="1" noChangeAspect="1"/>
          </p:cNvPicPr>
          <p:nvPr>
            <p:ph sz="quarter" idx="13"/>
            <a:videoFile r:link="rId1"/>
          </p:nvPr>
        </p:nvPicPr>
        <p:blipFill>
          <a:blip r:embed="rId6"/>
          <a:stretch>
            <a:fillRect/>
          </a:stretch>
        </p:blipFill>
        <p:spPr>
          <a:xfrm>
            <a:off x="2610363" y="1954055"/>
            <a:ext cx="6971274" cy="3921812"/>
          </a:xfrm>
          <a:prstGeom prst="rect">
            <a:avLst/>
          </a:prstGeom>
        </p:spPr>
      </p:pic>
      <p:pic>
        <p:nvPicPr>
          <p:cNvPr id="9" name="Audio 8">
            <a:hlinkClick r:id="" action="ppaction://media"/>
            <a:extLst>
              <a:ext uri="{FF2B5EF4-FFF2-40B4-BE49-F238E27FC236}">
                <a16:creationId xmlns:a16="http://schemas.microsoft.com/office/drawing/2014/main" id="{6FE6D50F-B0EF-4ED3-8D5A-DD9AEA8EA9C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8923612"/>
      </p:ext>
    </p:extLst>
  </p:cSld>
  <p:clrMapOvr>
    <a:masterClrMapping/>
  </p:clrMapOvr>
  <mc:AlternateContent xmlns:mc="http://schemas.openxmlformats.org/markup-compatibility/2006" xmlns:p14="http://schemas.microsoft.com/office/powerpoint/2010/main">
    <mc:Choice Requires="p14">
      <p:transition spd="slow" p14:dur="2000" advTm="23118"/>
    </mc:Choice>
    <mc:Fallback xmlns="">
      <p:transition spd="slow" advTm="2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5F01BD1-E3CB-4562-A77C-00A3ED246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grpSp>
        <p:nvGrpSpPr>
          <p:cNvPr id="48" name="Group 47">
            <a:extLst>
              <a:ext uri="{FF2B5EF4-FFF2-40B4-BE49-F238E27FC236}">
                <a16:creationId xmlns:a16="http://schemas.microsoft.com/office/drawing/2014/main" id="{492030E9-8BC2-4840-8C6B-991B68C51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9" name="Picture 48">
              <a:extLst>
                <a:ext uri="{FF2B5EF4-FFF2-40B4-BE49-F238E27FC236}">
                  <a16:creationId xmlns:a16="http://schemas.microsoft.com/office/drawing/2014/main" id="{651493CA-1EAE-4C5B-9C46-8437DD51C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0" name="Rectangle 49">
              <a:extLst>
                <a:ext uri="{FF2B5EF4-FFF2-40B4-BE49-F238E27FC236}">
                  <a16:creationId xmlns:a16="http://schemas.microsoft.com/office/drawing/2014/main" id="{81B01891-F01D-4D0D-A631-E29F0EA8E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1" name="Picture 50">
              <a:extLst>
                <a:ext uri="{FF2B5EF4-FFF2-40B4-BE49-F238E27FC236}">
                  <a16:creationId xmlns:a16="http://schemas.microsoft.com/office/drawing/2014/main" id="{38B1DE3F-E4E6-4E5E-9213-CB6C7AA92C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2" name="Picture 51">
              <a:extLst>
                <a:ext uri="{FF2B5EF4-FFF2-40B4-BE49-F238E27FC236}">
                  <a16:creationId xmlns:a16="http://schemas.microsoft.com/office/drawing/2014/main" id="{8AFE6BB3-9290-46EA-8067-AA9277C708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FA8B7D9-264C-40CD-B525-2778A45E2082}"/>
              </a:ext>
            </a:extLst>
          </p:cNvPr>
          <p:cNvSpPr>
            <a:spLocks noGrp="1"/>
          </p:cNvSpPr>
          <p:nvPr>
            <p:ph type="title"/>
          </p:nvPr>
        </p:nvSpPr>
        <p:spPr>
          <a:xfrm>
            <a:off x="4626508" y="982132"/>
            <a:ext cx="6270090" cy="1303867"/>
          </a:xfrm>
        </p:spPr>
        <p:txBody>
          <a:bodyPr>
            <a:normAutofit/>
          </a:bodyPr>
          <a:lstStyle/>
          <a:p>
            <a:pPr>
              <a:lnSpc>
                <a:spcPct val="90000"/>
              </a:lnSpc>
            </a:pPr>
            <a:r>
              <a:rPr lang="en-US" sz="3200" b="1" dirty="0">
                <a:solidFill>
                  <a:srgbClr val="262626"/>
                </a:solidFill>
              </a:rPr>
              <a:t>EMT/PARAMEDIC LARGEST EMPLOYERS</a:t>
            </a:r>
          </a:p>
        </p:txBody>
      </p:sp>
      <p:sp>
        <p:nvSpPr>
          <p:cNvPr id="54" name="Rectangle 53">
            <a:extLst>
              <a:ext uri="{FF2B5EF4-FFF2-40B4-BE49-F238E27FC236}">
                <a16:creationId xmlns:a16="http://schemas.microsoft.com/office/drawing/2014/main" id="{75325209-1BB3-4A1C-97C2-17DCDC165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41" name="Graphic 40" descr="Ambulance">
            <a:extLst>
              <a:ext uri="{FF2B5EF4-FFF2-40B4-BE49-F238E27FC236}">
                <a16:creationId xmlns:a16="http://schemas.microsoft.com/office/drawing/2014/main" id="{CA76D530-4657-4973-82E5-8643372286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12683" y="2122701"/>
            <a:ext cx="2433793" cy="2433793"/>
          </a:xfrm>
          <a:prstGeom prst="rect">
            <a:avLst/>
          </a:prstGeom>
        </p:spPr>
      </p:pic>
      <p:cxnSp>
        <p:nvCxnSpPr>
          <p:cNvPr id="56" name="Straight Connector 55">
            <a:extLst>
              <a:ext uri="{FF2B5EF4-FFF2-40B4-BE49-F238E27FC236}">
                <a16:creationId xmlns:a16="http://schemas.microsoft.com/office/drawing/2014/main" id="{043EE5F5-AF73-46E3-90B6-27EEFDAC35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A4B97DDC-5DA2-48B9-B7CD-D073B70340F0}"/>
              </a:ext>
            </a:extLst>
          </p:cNvPr>
          <p:cNvSpPr>
            <a:spLocks noGrp="1"/>
          </p:cNvSpPr>
          <p:nvPr>
            <p:ph sz="quarter" idx="13"/>
          </p:nvPr>
        </p:nvSpPr>
        <p:spPr>
          <a:xfrm>
            <a:off x="4636482" y="2556932"/>
            <a:ext cx="6260114" cy="3318936"/>
          </a:xfrm>
        </p:spPr>
        <p:txBody>
          <a:bodyPr>
            <a:normAutofit lnSpcReduction="10000"/>
          </a:bodyPr>
          <a:lstStyle/>
          <a:p>
            <a:pPr marL="0" indent="0">
              <a:lnSpc>
                <a:spcPct val="90000"/>
              </a:lnSpc>
              <a:buNone/>
            </a:pPr>
            <a:r>
              <a:rPr lang="en-US" sz="2200" dirty="0">
                <a:solidFill>
                  <a:srgbClr val="262626"/>
                </a:solidFill>
              </a:rPr>
              <a:t>EMT’s &amp; Paramedics largest employers are:</a:t>
            </a:r>
          </a:p>
          <a:p>
            <a:pPr marL="457200" lvl="1" indent="0">
              <a:lnSpc>
                <a:spcPct val="90000"/>
              </a:lnSpc>
              <a:buNone/>
            </a:pPr>
            <a:r>
              <a:rPr lang="en-US" sz="2400" dirty="0">
                <a:solidFill>
                  <a:srgbClr val="262626"/>
                </a:solidFill>
              </a:rPr>
              <a:t>Ambulance Services 47%</a:t>
            </a:r>
          </a:p>
          <a:p>
            <a:pPr marL="457200" lvl="1" indent="0">
              <a:lnSpc>
                <a:spcPct val="90000"/>
              </a:lnSpc>
              <a:buNone/>
            </a:pPr>
            <a:r>
              <a:rPr lang="en-US" sz="2400" dirty="0">
                <a:solidFill>
                  <a:srgbClr val="262626"/>
                </a:solidFill>
              </a:rPr>
              <a:t>Local government, excluding education &amp; hospitals 27%</a:t>
            </a:r>
          </a:p>
          <a:p>
            <a:pPr marL="457200" lvl="1" indent="0">
              <a:lnSpc>
                <a:spcPct val="90000"/>
              </a:lnSpc>
              <a:buNone/>
            </a:pPr>
            <a:r>
              <a:rPr lang="en-US" sz="2400" dirty="0">
                <a:solidFill>
                  <a:srgbClr val="262626"/>
                </a:solidFill>
              </a:rPr>
              <a:t>Hospitals, state, local &amp; private 19%</a:t>
            </a:r>
          </a:p>
          <a:p>
            <a:pPr lvl="1">
              <a:lnSpc>
                <a:spcPct val="90000"/>
              </a:lnSpc>
            </a:pPr>
            <a:endParaRPr lang="en-US" sz="2400" dirty="0">
              <a:solidFill>
                <a:srgbClr val="262626"/>
              </a:solidFill>
            </a:endParaRPr>
          </a:p>
          <a:p>
            <a:pPr marL="457200" lvl="1" indent="0">
              <a:lnSpc>
                <a:spcPct val="90000"/>
              </a:lnSpc>
              <a:buNone/>
            </a:pPr>
            <a:r>
              <a:rPr lang="en-US" sz="2400" dirty="0">
                <a:solidFill>
                  <a:srgbClr val="262626"/>
                </a:solidFill>
              </a:rPr>
              <a:t>(These %’s exclude volunteers who do not receive pay.)</a:t>
            </a:r>
          </a:p>
        </p:txBody>
      </p:sp>
      <p:pic>
        <p:nvPicPr>
          <p:cNvPr id="4" name="Audio 3">
            <a:hlinkClick r:id="" action="ppaction://media"/>
            <a:extLst>
              <a:ext uri="{FF2B5EF4-FFF2-40B4-BE49-F238E27FC236}">
                <a16:creationId xmlns:a16="http://schemas.microsoft.com/office/drawing/2014/main" id="{DE149A1E-B78B-440B-892E-246FDCA4534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2914861"/>
      </p:ext>
    </p:extLst>
  </p:cSld>
  <p:clrMapOvr>
    <a:masterClrMapping/>
  </p:clrMapOvr>
  <mc:AlternateContent xmlns:mc="http://schemas.openxmlformats.org/markup-compatibility/2006" xmlns:p14="http://schemas.microsoft.com/office/powerpoint/2010/main">
    <mc:Choice Requires="p14">
      <p:transition spd="slow" p14:dur="2000" advTm="25607"/>
    </mc:Choice>
    <mc:Fallback xmlns="">
      <p:transition spd="slow" advTm="25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F65F-728B-4255-90BB-5F8503A7A636}"/>
              </a:ext>
            </a:extLst>
          </p:cNvPr>
          <p:cNvSpPr>
            <a:spLocks noGrp="1"/>
          </p:cNvSpPr>
          <p:nvPr>
            <p:ph type="title"/>
          </p:nvPr>
        </p:nvSpPr>
        <p:spPr>
          <a:xfrm>
            <a:off x="1384495" y="1210733"/>
            <a:ext cx="9601196" cy="1216854"/>
          </a:xfrm>
        </p:spPr>
        <p:txBody>
          <a:bodyPr>
            <a:normAutofit/>
          </a:bodyPr>
          <a:lstStyle/>
          <a:p>
            <a:pPr>
              <a:lnSpc>
                <a:spcPct val="90000"/>
              </a:lnSpc>
            </a:pPr>
            <a:r>
              <a:rPr lang="en-US" sz="3200" b="1" dirty="0">
                <a:solidFill>
                  <a:srgbClr val="262626"/>
                </a:solidFill>
              </a:rPr>
              <a:t>SCHOOLS &amp; PROGRAMS IN OREGON</a:t>
            </a:r>
            <a:br>
              <a:rPr lang="en-US" sz="4100" dirty="0">
                <a:solidFill>
                  <a:srgbClr val="262626"/>
                </a:solidFill>
              </a:rPr>
            </a:br>
            <a:endParaRPr lang="en-US" sz="4100" dirty="0">
              <a:solidFill>
                <a:srgbClr val="262626"/>
              </a:solidFill>
            </a:endParaRPr>
          </a:p>
        </p:txBody>
      </p:sp>
      <p:graphicFrame>
        <p:nvGraphicFramePr>
          <p:cNvPr id="30" name="Content Placeholder 2">
            <a:extLst>
              <a:ext uri="{FF2B5EF4-FFF2-40B4-BE49-F238E27FC236}">
                <a16:creationId xmlns:a16="http://schemas.microsoft.com/office/drawing/2014/main" id="{2D991655-7922-4B18-9EE5-802D2D59C45E}"/>
              </a:ext>
            </a:extLst>
          </p:cNvPr>
          <p:cNvGraphicFramePr>
            <a:graphicFrameLocks noGrp="1"/>
          </p:cNvGraphicFramePr>
          <p:nvPr>
            <p:ph sz="quarter" idx="13"/>
            <p:extLst>
              <p:ext uri="{D42A27DB-BD31-4B8C-83A1-F6EECF244321}">
                <p14:modId xmlns:p14="http://schemas.microsoft.com/office/powerpoint/2010/main" val="2680699427"/>
              </p:ext>
            </p:extLst>
          </p:nvPr>
        </p:nvGraphicFramePr>
        <p:xfrm>
          <a:off x="1295400" y="2427588"/>
          <a:ext cx="9601197" cy="32196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2D9D5D8A-3BAB-41AC-941A-A31B856DA36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9265601"/>
      </p:ext>
    </p:extLst>
  </p:cSld>
  <p:clrMapOvr>
    <a:masterClrMapping/>
  </p:clrMapOvr>
  <mc:AlternateContent xmlns:mc="http://schemas.openxmlformats.org/markup-compatibility/2006" xmlns:p14="http://schemas.microsoft.com/office/powerpoint/2010/main">
    <mc:Choice Requires="p14">
      <p:transition spd="slow" p14:dur="2000" advTm="22300"/>
    </mc:Choice>
    <mc:Fallback xmlns="">
      <p:transition spd="slow" advTm="2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5383A-E7EF-4526-984A-DD5EE63E542C}"/>
              </a:ext>
            </a:extLst>
          </p:cNvPr>
          <p:cNvSpPr>
            <a:spLocks noGrp="1"/>
          </p:cNvSpPr>
          <p:nvPr>
            <p:ph type="title"/>
          </p:nvPr>
        </p:nvSpPr>
        <p:spPr>
          <a:xfrm>
            <a:off x="436098" y="365125"/>
            <a:ext cx="11282290" cy="1325563"/>
          </a:xfrm>
        </p:spPr>
        <p:txBody>
          <a:bodyPr>
            <a:normAutofit/>
          </a:bodyPr>
          <a:lstStyle/>
          <a:p>
            <a:pPr algn="ctr"/>
            <a:r>
              <a:rPr lang="en-US" sz="3200" b="1" dirty="0"/>
              <a:t>EMS/EMT/PARAMEDIC PROGRAMS IN OREGON</a:t>
            </a:r>
          </a:p>
        </p:txBody>
      </p:sp>
      <p:pic>
        <p:nvPicPr>
          <p:cNvPr id="4" name="Online Media 3" title="Emergency Medical Technology">
            <a:hlinkClick r:id="" action="ppaction://media"/>
            <a:extLst>
              <a:ext uri="{FF2B5EF4-FFF2-40B4-BE49-F238E27FC236}">
                <a16:creationId xmlns:a16="http://schemas.microsoft.com/office/drawing/2014/main" id="{F160D499-1BD6-4E07-8184-3041DE31CCEF}"/>
              </a:ext>
            </a:extLst>
          </p:cNvPr>
          <p:cNvPicPr>
            <a:picLocks noGrp="1" noRot="1" noChangeAspect="1"/>
          </p:cNvPicPr>
          <p:nvPr>
            <p:ph sz="quarter" idx="13"/>
            <a:videoFile r:link="rId1"/>
          </p:nvPr>
        </p:nvPicPr>
        <p:blipFill>
          <a:blip r:embed="rId6"/>
          <a:stretch>
            <a:fillRect/>
          </a:stretch>
        </p:blipFill>
        <p:spPr>
          <a:xfrm>
            <a:off x="2528131" y="1843096"/>
            <a:ext cx="6812817" cy="3832210"/>
          </a:xfrm>
          <a:prstGeom prst="rect">
            <a:avLst/>
          </a:prstGeom>
        </p:spPr>
      </p:pic>
      <p:pic>
        <p:nvPicPr>
          <p:cNvPr id="3" name="Audio 2">
            <a:hlinkClick r:id="" action="ppaction://media"/>
            <a:extLst>
              <a:ext uri="{FF2B5EF4-FFF2-40B4-BE49-F238E27FC236}">
                <a16:creationId xmlns:a16="http://schemas.microsoft.com/office/drawing/2014/main" id="{44F68E4E-E114-4351-83B9-5417AABCB9E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4393175"/>
      </p:ext>
    </p:extLst>
  </p:cSld>
  <p:clrMapOvr>
    <a:masterClrMapping/>
  </p:clrMapOvr>
  <mc:AlternateContent xmlns:mc="http://schemas.openxmlformats.org/markup-compatibility/2006" xmlns:p14="http://schemas.microsoft.com/office/powerpoint/2010/main">
    <mc:Choice Requires="p14">
      <p:transition spd="slow" p14:dur="2000" advTm="12187"/>
    </mc:Choice>
    <mc:Fallback xmlns="">
      <p:transition spd="slow" advTm="12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B00E-2A6A-4831-845B-9952FBD5A7B6}"/>
              </a:ext>
            </a:extLst>
          </p:cNvPr>
          <p:cNvSpPr>
            <a:spLocks noGrp="1"/>
          </p:cNvSpPr>
          <p:nvPr>
            <p:ph type="title"/>
          </p:nvPr>
        </p:nvSpPr>
        <p:spPr>
          <a:xfrm>
            <a:off x="914400" y="2360766"/>
            <a:ext cx="2897945" cy="1479714"/>
          </a:xfrm>
        </p:spPr>
        <p:txBody>
          <a:bodyPr>
            <a:normAutofit fontScale="90000"/>
          </a:bodyPr>
          <a:lstStyle/>
          <a:p>
            <a:pPr algn="l"/>
            <a:r>
              <a:rPr lang="en-US" b="1" dirty="0"/>
              <a:t>L</a:t>
            </a:r>
            <a:r>
              <a:rPr lang="en-US" sz="3600" b="1" dirty="0"/>
              <a:t>ET’S WATCH A HEALTH &amp; SAFETY </a:t>
            </a:r>
            <a:br>
              <a:rPr lang="en-US" sz="3600" b="1" dirty="0"/>
            </a:br>
            <a:r>
              <a:rPr lang="en-US" sz="3600" b="1" dirty="0"/>
              <a:t>AWARENESS VIDEO</a:t>
            </a:r>
          </a:p>
        </p:txBody>
      </p:sp>
      <p:pic>
        <p:nvPicPr>
          <p:cNvPr id="4" name="Online Media 3" title="Thinkin' 'Bout Me (Toronto Paramedic Safety Rap)">
            <a:hlinkClick r:id="" action="ppaction://media"/>
            <a:extLst>
              <a:ext uri="{FF2B5EF4-FFF2-40B4-BE49-F238E27FC236}">
                <a16:creationId xmlns:a16="http://schemas.microsoft.com/office/drawing/2014/main" id="{DF5FE41E-4F14-44BF-98A6-90AF39223B02}"/>
              </a:ext>
            </a:extLst>
          </p:cNvPr>
          <p:cNvPicPr>
            <a:picLocks noGrp="1" noRot="1" noChangeAspect="1"/>
          </p:cNvPicPr>
          <p:nvPr>
            <p:ph sz="quarter" idx="13"/>
            <a:videoFile r:link="rId1"/>
          </p:nvPr>
        </p:nvPicPr>
        <p:blipFill>
          <a:blip r:embed="rId6"/>
          <a:stretch>
            <a:fillRect/>
          </a:stretch>
        </p:blipFill>
        <p:spPr>
          <a:xfrm>
            <a:off x="3601329" y="1259397"/>
            <a:ext cx="7502201" cy="4220494"/>
          </a:xfrm>
          <a:prstGeom prst="rect">
            <a:avLst/>
          </a:prstGeom>
        </p:spPr>
      </p:pic>
      <p:pic>
        <p:nvPicPr>
          <p:cNvPr id="8" name="Audio 7">
            <a:hlinkClick r:id="" action="ppaction://media"/>
            <a:extLst>
              <a:ext uri="{FF2B5EF4-FFF2-40B4-BE49-F238E27FC236}">
                <a16:creationId xmlns:a16="http://schemas.microsoft.com/office/drawing/2014/main" id="{54D44280-F04C-43D1-9F50-7346384F77B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5560146"/>
      </p:ext>
    </p:extLst>
  </p:cSld>
  <p:clrMapOvr>
    <a:masterClrMapping/>
  </p:clrMapOvr>
  <mc:AlternateContent xmlns:mc="http://schemas.openxmlformats.org/markup-compatibility/2006" xmlns:p14="http://schemas.microsoft.com/office/powerpoint/2010/main">
    <mc:Choice Requires="p14">
      <p:transition spd="slow" p14:dur="2000" advTm="28280"/>
    </mc:Choice>
    <mc:Fallback xmlns="">
      <p:transition spd="slow" advTm="28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23" name="Rectangle 22">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25" name="Rectangle 24">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06B67FE-9317-4A34-A32E-E8507FB43572}"/>
              </a:ext>
            </a:extLst>
          </p:cNvPr>
          <p:cNvSpPr>
            <a:spLocks noGrp="1"/>
          </p:cNvSpPr>
          <p:nvPr>
            <p:ph type="title"/>
          </p:nvPr>
        </p:nvSpPr>
        <p:spPr>
          <a:xfrm>
            <a:off x="956603" y="1055077"/>
            <a:ext cx="2890779" cy="4794578"/>
          </a:xfrm>
        </p:spPr>
        <p:txBody>
          <a:bodyPr>
            <a:normAutofit/>
          </a:bodyPr>
          <a:lstStyle/>
          <a:p>
            <a:r>
              <a:rPr lang="en-US" sz="3200" b="1" dirty="0">
                <a:solidFill>
                  <a:srgbClr val="262626"/>
                </a:solidFill>
              </a:rPr>
              <a:t>OVERVIEW</a:t>
            </a:r>
          </a:p>
        </p:txBody>
      </p:sp>
      <p:sp useBgFill="1">
        <p:nvSpPr>
          <p:cNvPr id="27" name="Rectangle 26">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graphicFrame>
        <p:nvGraphicFramePr>
          <p:cNvPr id="5" name="Content Placeholder 2">
            <a:extLst>
              <a:ext uri="{FF2B5EF4-FFF2-40B4-BE49-F238E27FC236}">
                <a16:creationId xmlns:a16="http://schemas.microsoft.com/office/drawing/2014/main" id="{48202A00-1A2F-4597-AF73-E64100058A46}"/>
              </a:ext>
            </a:extLst>
          </p:cNvPr>
          <p:cNvGraphicFramePr>
            <a:graphicFrameLocks noGrp="1"/>
          </p:cNvGraphicFramePr>
          <p:nvPr>
            <p:ph sz="quarter" idx="13"/>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hlinkClick r:id="" action="ppaction://media"/>
            <a:extLst>
              <a:ext uri="{FF2B5EF4-FFF2-40B4-BE49-F238E27FC236}">
                <a16:creationId xmlns:a16="http://schemas.microsoft.com/office/drawing/2014/main" id="{1330EDDF-7DAB-4869-B765-96A029DE119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6095611"/>
      </p:ext>
    </p:extLst>
  </p:cSld>
  <p:clrMapOvr>
    <a:masterClrMapping/>
  </p:clrMapOvr>
  <mc:AlternateContent xmlns:mc="http://schemas.openxmlformats.org/markup-compatibility/2006" xmlns:p14="http://schemas.microsoft.com/office/powerpoint/2010/main">
    <mc:Choice Requires="p14">
      <p:transition spd="slow" p14:dur="2000" advTm="22408"/>
    </mc:Choice>
    <mc:Fallback xmlns="">
      <p:transition spd="slow" advTm="22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DD5A93D2-6C80-4A27-B52E-D9963E7BAFA7}"/>
              </a:ext>
            </a:extLst>
          </p:cNvPr>
          <p:cNvSpPr>
            <a:spLocks noGrp="1"/>
          </p:cNvSpPr>
          <p:nvPr>
            <p:ph type="title"/>
          </p:nvPr>
        </p:nvSpPr>
        <p:spPr>
          <a:xfrm>
            <a:off x="804421" y="796374"/>
            <a:ext cx="10583158" cy="880027"/>
          </a:xfrm>
        </p:spPr>
        <p:txBody>
          <a:bodyPr>
            <a:noAutofit/>
          </a:bodyPr>
          <a:lstStyle/>
          <a:p>
            <a:pPr>
              <a:lnSpc>
                <a:spcPct val="90000"/>
              </a:lnSpc>
            </a:pPr>
            <a:r>
              <a:rPr lang="en-US" sz="3200" b="1" dirty="0">
                <a:solidFill>
                  <a:srgbClr val="FFFFFF"/>
                </a:solidFill>
              </a:rPr>
              <a:t>INJURIES &amp; ILLNESSES FACTS FOR EMT’S &amp; PARAMEDICS</a:t>
            </a:r>
            <a:endParaRPr lang="en-US" sz="3200" dirty="0">
              <a:solidFill>
                <a:srgbClr val="FFFFFF"/>
              </a:solidFill>
            </a:endParaRP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3" name="Content Placeholder 2">
            <a:extLst>
              <a:ext uri="{FF2B5EF4-FFF2-40B4-BE49-F238E27FC236}">
                <a16:creationId xmlns:a16="http://schemas.microsoft.com/office/drawing/2014/main" id="{8FEECEEC-BF2F-4E1A-99E2-8B534C27164E}"/>
              </a:ext>
            </a:extLst>
          </p:cNvPr>
          <p:cNvSpPr>
            <a:spLocks noGrp="1"/>
          </p:cNvSpPr>
          <p:nvPr>
            <p:ph sz="quarter" idx="13"/>
          </p:nvPr>
        </p:nvSpPr>
        <p:spPr>
          <a:xfrm>
            <a:off x="1295401" y="2612256"/>
            <a:ext cx="9601196" cy="3901086"/>
          </a:xfrm>
        </p:spPr>
        <p:txBody>
          <a:bodyPr>
            <a:normAutofit/>
          </a:bodyPr>
          <a:lstStyle/>
          <a:p>
            <a:pPr marL="0" indent="0">
              <a:buNone/>
            </a:pPr>
            <a:r>
              <a:rPr lang="en-US" sz="3200" dirty="0"/>
              <a:t>High rate of illness &amp; injury</a:t>
            </a:r>
          </a:p>
          <a:p>
            <a:pPr marL="0" indent="0">
              <a:buNone/>
            </a:pPr>
            <a:r>
              <a:rPr lang="en-US" sz="3200" dirty="0"/>
              <a:t>Perform a large amount of: kneeling, bending, and lifting while caring for and moving patients</a:t>
            </a:r>
          </a:p>
          <a:p>
            <a:pPr marL="0" indent="0">
              <a:buNone/>
            </a:pPr>
            <a:r>
              <a:rPr lang="en-US" sz="3200" dirty="0"/>
              <a:t>May be exposed to contagious diseases, viruses, &amp; toxic chemicals</a:t>
            </a:r>
            <a:endParaRPr lang="en-US" sz="2800"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25AA8656-45E0-495E-A389-343B90021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6086620"/>
      </p:ext>
    </p:extLst>
  </p:cSld>
  <p:clrMapOvr>
    <a:masterClrMapping/>
  </p:clrMapOvr>
  <mc:AlternateContent xmlns:mc="http://schemas.openxmlformats.org/markup-compatibility/2006" xmlns:p14="http://schemas.microsoft.com/office/powerpoint/2010/main">
    <mc:Choice Requires="p14">
      <p:transition spd="slow" p14:dur="2000" advTm="32386"/>
    </mc:Choice>
    <mc:Fallback xmlns="">
      <p:transition spd="slow" advTm="3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0" name="Content Placeholder 2">
            <a:extLst>
              <a:ext uri="{FF2B5EF4-FFF2-40B4-BE49-F238E27FC236}">
                <a16:creationId xmlns:a16="http://schemas.microsoft.com/office/drawing/2014/main" id="{A4AE68C4-8FB2-4564-AA7D-E0BF358E7B81}"/>
              </a:ext>
            </a:extLst>
          </p:cNvPr>
          <p:cNvSpPr>
            <a:spLocks noGrp="1"/>
          </p:cNvSpPr>
          <p:nvPr>
            <p:ph sz="quarter" idx="13"/>
          </p:nvPr>
        </p:nvSpPr>
        <p:spPr>
          <a:xfrm>
            <a:off x="616645" y="823024"/>
            <a:ext cx="10510900" cy="1300690"/>
          </a:xfrm>
        </p:spPr>
        <p:txBody>
          <a:bodyPr anchor="t">
            <a:normAutofit/>
          </a:bodyPr>
          <a:lstStyle/>
          <a:p>
            <a:pPr marL="0" indent="0" algn="ctr">
              <a:spcBef>
                <a:spcPts val="0"/>
              </a:spcBef>
              <a:spcAft>
                <a:spcPts val="0"/>
              </a:spcAft>
              <a:buNone/>
            </a:pPr>
            <a:r>
              <a:rPr lang="en-US" sz="3200" b="1" dirty="0">
                <a:solidFill>
                  <a:schemeClr val="bg2"/>
                </a:solidFill>
                <a:latin typeface="+mj-lt"/>
              </a:rPr>
              <a:t>INTERVIEW WITH A PROFESSIONAL </a:t>
            </a:r>
          </a:p>
          <a:p>
            <a:pPr marL="0" indent="0" algn="ctr">
              <a:spcBef>
                <a:spcPts val="0"/>
              </a:spcBef>
              <a:spcAft>
                <a:spcPts val="0"/>
              </a:spcAft>
              <a:buNone/>
            </a:pPr>
            <a:r>
              <a:rPr lang="en-US" sz="3200" b="1" dirty="0">
                <a:solidFill>
                  <a:schemeClr val="bg2"/>
                </a:solidFill>
                <a:latin typeface="+mj-lt"/>
              </a:rPr>
              <a:t>PARAMEDIC FIREFIGHTER</a:t>
            </a:r>
            <a:r>
              <a:rPr lang="en-US" dirty="0"/>
              <a:t>!</a:t>
            </a:r>
          </a:p>
        </p:txBody>
      </p:sp>
      <p:pic>
        <p:nvPicPr>
          <p:cNvPr id="3" name="Online Media 2" title="Albany Fire Department - EMT">
            <a:hlinkClick r:id="" action="ppaction://media"/>
            <a:extLst>
              <a:ext uri="{FF2B5EF4-FFF2-40B4-BE49-F238E27FC236}">
                <a16:creationId xmlns:a16="http://schemas.microsoft.com/office/drawing/2014/main" id="{09FBB76C-CDDA-45B7-B005-95A01308D23E}"/>
              </a:ext>
            </a:extLst>
          </p:cNvPr>
          <p:cNvPicPr>
            <a:picLocks noRot="1" noChangeAspect="1"/>
          </p:cNvPicPr>
          <p:nvPr>
            <a:videoFile r:link="rId1"/>
          </p:nvPr>
        </p:nvPicPr>
        <p:blipFill>
          <a:blip r:embed="rId6"/>
          <a:stretch>
            <a:fillRect/>
          </a:stretch>
        </p:blipFill>
        <p:spPr>
          <a:xfrm>
            <a:off x="2395415" y="1961941"/>
            <a:ext cx="7240954" cy="4073036"/>
          </a:xfrm>
          <a:prstGeom prst="rect">
            <a:avLst/>
          </a:prstGeom>
        </p:spPr>
      </p:pic>
      <p:pic>
        <p:nvPicPr>
          <p:cNvPr id="2" name="Audio 1">
            <a:hlinkClick r:id="" action="ppaction://media"/>
            <a:extLst>
              <a:ext uri="{FF2B5EF4-FFF2-40B4-BE49-F238E27FC236}">
                <a16:creationId xmlns:a16="http://schemas.microsoft.com/office/drawing/2014/main" id="{9760F923-554F-4013-A113-B09ADF87E7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890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414"/>
    </mc:Choice>
    <mc:Fallback xmlns="">
      <p:transition spd="slow" advTm="8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F277-5C02-40F8-AC47-6370AF6A97F0}"/>
              </a:ext>
            </a:extLst>
          </p:cNvPr>
          <p:cNvSpPr>
            <a:spLocks noGrp="1"/>
          </p:cNvSpPr>
          <p:nvPr>
            <p:ph type="title"/>
          </p:nvPr>
        </p:nvSpPr>
        <p:spPr/>
        <p:txBody>
          <a:bodyPr>
            <a:normAutofit/>
          </a:bodyPr>
          <a:lstStyle/>
          <a:p>
            <a:r>
              <a:rPr lang="en-US" sz="3200" dirty="0">
                <a:solidFill>
                  <a:schemeClr val="bg1"/>
                </a:solidFill>
                <a:effectLst/>
                <a:latin typeface="Garamond" panose="02020404030301010803" pitchFamily="18" charset="0"/>
              </a:rPr>
              <a:t>GPA, VOLUNTEERING, &amp; CLUBS</a:t>
            </a:r>
          </a:p>
        </p:txBody>
      </p:sp>
      <p:pic>
        <p:nvPicPr>
          <p:cNvPr id="5" name="Content Placeholder 4" descr="A group of people posing for a photo&#10;&#10;Description automatically generated">
            <a:extLst>
              <a:ext uri="{FF2B5EF4-FFF2-40B4-BE49-F238E27FC236}">
                <a16:creationId xmlns:a16="http://schemas.microsoft.com/office/drawing/2014/main" id="{00E27DC0-5987-4841-8F78-E1F83346C9BA}"/>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253431" y="1511096"/>
            <a:ext cx="8570684" cy="4288590"/>
          </a:xfrm>
        </p:spPr>
      </p:pic>
      <p:sp>
        <p:nvSpPr>
          <p:cNvPr id="6" name="TextBox 5">
            <a:extLst>
              <a:ext uri="{FF2B5EF4-FFF2-40B4-BE49-F238E27FC236}">
                <a16:creationId xmlns:a16="http://schemas.microsoft.com/office/drawing/2014/main" id="{E465581B-D158-4632-9600-5BB5FFE041B8}"/>
              </a:ext>
            </a:extLst>
          </p:cNvPr>
          <p:cNvSpPr txBox="1"/>
          <p:nvPr/>
        </p:nvSpPr>
        <p:spPr>
          <a:xfrm>
            <a:off x="8173330" y="5799686"/>
            <a:ext cx="608193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Book Antiqua"/>
                <a:ea typeface="+mn-ea"/>
                <a:cs typeface="+mn-cs"/>
                <a:hlinkClick r:id="rId6" tooltip="https://www.actuaries.digital/2017/10/20/young-people-and-volunteering/"/>
              </a:rPr>
              <a:t>This Photo</a:t>
            </a:r>
            <a:r>
              <a:rPr kumimoji="0" lang="en-US" sz="900" b="0" i="0" u="none" strike="noStrike" kern="1200" cap="none" spc="0" normalizeH="0" baseline="0" noProof="0" dirty="0">
                <a:ln>
                  <a:noFill/>
                </a:ln>
                <a:solidFill>
                  <a:prstClr val="white"/>
                </a:solidFill>
                <a:effectLst/>
                <a:uLnTx/>
                <a:uFillTx/>
                <a:latin typeface="Book Antiqua"/>
                <a:ea typeface="+mn-ea"/>
                <a:cs typeface="+mn-cs"/>
              </a:rPr>
              <a:t> by Unknown Author is licensed under </a:t>
            </a:r>
            <a:r>
              <a:rPr kumimoji="0" lang="en-US" sz="900" b="0" i="0" u="none" strike="noStrike" kern="1200" cap="none" spc="0" normalizeH="0" baseline="0" noProof="0" dirty="0">
                <a:ln>
                  <a:noFill/>
                </a:ln>
                <a:solidFill>
                  <a:prstClr val="white"/>
                </a:solidFill>
                <a:effectLst/>
                <a:uLnTx/>
                <a:uFillTx/>
                <a:latin typeface="Book Antiqua"/>
                <a:ea typeface="+mn-ea"/>
                <a:cs typeface="+mn-cs"/>
                <a:hlinkClick r:id="rId7" tooltip="https://creativecommons.org/licenses/by-nc-nd/3.0/"/>
              </a:rPr>
              <a:t>CC BY-NC-ND</a:t>
            </a:r>
            <a:endParaRPr kumimoji="0" lang="en-US" sz="900" b="0" i="0" u="none" strike="noStrike" kern="1200" cap="none" spc="0" normalizeH="0" baseline="0" noProof="0" dirty="0">
              <a:ln>
                <a:noFill/>
              </a:ln>
              <a:solidFill>
                <a:prstClr val="white"/>
              </a:solidFill>
              <a:effectLst/>
              <a:uLnTx/>
              <a:uFillTx/>
              <a:latin typeface="Book Antiqua"/>
              <a:ea typeface="+mn-ea"/>
              <a:cs typeface="+mn-cs"/>
            </a:endParaRPr>
          </a:p>
        </p:txBody>
      </p:sp>
      <p:pic>
        <p:nvPicPr>
          <p:cNvPr id="8" name="Picture 7" descr="A close up of text on a white background&#10;&#10;Description automatically generated">
            <a:extLst>
              <a:ext uri="{FF2B5EF4-FFF2-40B4-BE49-F238E27FC236}">
                <a16:creationId xmlns:a16="http://schemas.microsoft.com/office/drawing/2014/main" id="{02735E07-69EF-4CA8-9B3B-BDCFAE4B9B6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67885" y="2170598"/>
            <a:ext cx="2425944" cy="2516803"/>
          </a:xfrm>
          <a:prstGeom prst="rect">
            <a:avLst/>
          </a:prstGeom>
        </p:spPr>
      </p:pic>
      <p:sp>
        <p:nvSpPr>
          <p:cNvPr id="9" name="TextBox 8">
            <a:extLst>
              <a:ext uri="{FF2B5EF4-FFF2-40B4-BE49-F238E27FC236}">
                <a16:creationId xmlns:a16="http://schemas.microsoft.com/office/drawing/2014/main" id="{01890982-082B-4C04-91FF-27F77B0E5D7E}"/>
              </a:ext>
            </a:extLst>
          </p:cNvPr>
          <p:cNvSpPr txBox="1"/>
          <p:nvPr/>
        </p:nvSpPr>
        <p:spPr>
          <a:xfrm>
            <a:off x="367885" y="4687401"/>
            <a:ext cx="24259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Book Antiqua"/>
                <a:ea typeface="+mn-ea"/>
                <a:cs typeface="+mn-cs"/>
                <a:hlinkClick r:id="rId9" tooltip="https://www.malaysia-students.com/2014/06/self-reflection-good-grades-so-what.html"/>
              </a:rPr>
              <a:t>This Photo</a:t>
            </a:r>
            <a:r>
              <a:rPr kumimoji="0" lang="en-US" sz="900" b="0" i="0" u="none" strike="noStrike" kern="1200" cap="none" spc="0" normalizeH="0" baseline="0" noProof="0" dirty="0">
                <a:ln>
                  <a:noFill/>
                </a:ln>
                <a:solidFill>
                  <a:prstClr val="white"/>
                </a:solidFill>
                <a:effectLst/>
                <a:uLnTx/>
                <a:uFillTx/>
                <a:latin typeface="Book Antiqua"/>
                <a:ea typeface="+mn-ea"/>
                <a:cs typeface="+mn-cs"/>
              </a:rPr>
              <a:t> by Unknown Author is licensed under </a:t>
            </a:r>
            <a:r>
              <a:rPr kumimoji="0" lang="en-US" sz="900" b="0" i="0" u="none" strike="noStrike" kern="1200" cap="none" spc="0" normalizeH="0" baseline="0" noProof="0" dirty="0">
                <a:ln>
                  <a:noFill/>
                </a:ln>
                <a:solidFill>
                  <a:prstClr val="white"/>
                </a:solidFill>
                <a:effectLst/>
                <a:uLnTx/>
                <a:uFillTx/>
                <a:latin typeface="Book Antiqua"/>
                <a:ea typeface="+mn-ea"/>
                <a:cs typeface="+mn-cs"/>
                <a:hlinkClick r:id="rId10" tooltip="https://creativecommons.org/licenses/by-nc-sa/3.0/"/>
              </a:rPr>
              <a:t>CC BY-SA-NC</a:t>
            </a:r>
            <a:endParaRPr kumimoji="0" lang="en-US" sz="900" b="0" i="0" u="none" strike="noStrike" kern="1200" cap="none" spc="0" normalizeH="0" baseline="0" noProof="0" dirty="0">
              <a:ln>
                <a:noFill/>
              </a:ln>
              <a:solidFill>
                <a:prstClr val="white"/>
              </a:solidFill>
              <a:effectLst/>
              <a:uLnTx/>
              <a:uFillTx/>
              <a:latin typeface="Book Antiqua"/>
              <a:ea typeface="+mn-ea"/>
              <a:cs typeface="+mn-cs"/>
            </a:endParaRPr>
          </a:p>
        </p:txBody>
      </p:sp>
      <p:pic>
        <p:nvPicPr>
          <p:cNvPr id="3" name="Audio 2">
            <a:hlinkClick r:id="" action="ppaction://media"/>
            <a:extLst>
              <a:ext uri="{FF2B5EF4-FFF2-40B4-BE49-F238E27FC236}">
                <a16:creationId xmlns:a16="http://schemas.microsoft.com/office/drawing/2014/main" id="{DE9A4FDC-A391-4A95-96DE-382FECEAD7D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5870575"/>
      </p:ext>
    </p:extLst>
  </p:cSld>
  <p:clrMapOvr>
    <a:masterClrMapping/>
  </p:clrMapOvr>
  <mc:AlternateContent xmlns:mc="http://schemas.openxmlformats.org/markup-compatibility/2006" xmlns:p14="http://schemas.microsoft.com/office/powerpoint/2010/main">
    <mc:Choice Requires="p14">
      <p:transition spd="slow" p14:dur="2000" advTm="105120"/>
    </mc:Choice>
    <mc:Fallback xmlns="">
      <p:transition spd="slow" advTm="10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E2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67F1C-8F12-4297-8E56-6BE5EE16B90A}"/>
              </a:ext>
            </a:extLst>
          </p:cNvPr>
          <p:cNvSpPr>
            <a:spLocks noGrp="1"/>
          </p:cNvSpPr>
          <p:nvPr>
            <p:ph type="title"/>
          </p:nvPr>
        </p:nvSpPr>
        <p:spPr>
          <a:xfrm>
            <a:off x="609600" y="274638"/>
            <a:ext cx="10972800" cy="1133412"/>
          </a:xfrm>
        </p:spPr>
        <p:txBody>
          <a:bodyPr>
            <a:normAutofit/>
          </a:bodyPr>
          <a:lstStyle/>
          <a:p>
            <a:r>
              <a:rPr lang="en-US" sz="3200" dirty="0">
                <a:solidFill>
                  <a:schemeClr val="bg1"/>
                </a:solidFill>
                <a:effectLst/>
                <a:latin typeface="Garamond" panose="02020404030301010803" pitchFamily="18" charset="0"/>
              </a:rPr>
              <a:t>VOLUNTEER FIREFIGHTER/EMS OPPORTUNITIES</a:t>
            </a:r>
          </a:p>
        </p:txBody>
      </p:sp>
      <p:sp>
        <p:nvSpPr>
          <p:cNvPr id="3" name="Content Placeholder 2">
            <a:extLst>
              <a:ext uri="{FF2B5EF4-FFF2-40B4-BE49-F238E27FC236}">
                <a16:creationId xmlns:a16="http://schemas.microsoft.com/office/drawing/2014/main" id="{6F079355-FA46-476B-8F73-6B648DE5C2E2}"/>
              </a:ext>
            </a:extLst>
          </p:cNvPr>
          <p:cNvSpPr>
            <a:spLocks noGrp="1"/>
          </p:cNvSpPr>
          <p:nvPr>
            <p:ph idx="1"/>
          </p:nvPr>
        </p:nvSpPr>
        <p:spPr>
          <a:xfrm>
            <a:off x="858128" y="2025748"/>
            <a:ext cx="5688039" cy="3601328"/>
          </a:xfrm>
        </p:spPr>
        <p:txBody>
          <a:bodyPr>
            <a:noAutofit/>
          </a:bodyPr>
          <a:lstStyle/>
          <a:p>
            <a:pPr marL="137160" indent="0">
              <a:buNone/>
            </a:pPr>
            <a:r>
              <a:rPr lang="en-US" dirty="0">
                <a:solidFill>
                  <a:schemeClr val="bg1"/>
                </a:solidFill>
              </a:rPr>
              <a:t>AUMSVILLE RURAL FIRE DIST</a:t>
            </a:r>
          </a:p>
          <a:p>
            <a:pPr marL="137160" indent="0">
              <a:buNone/>
            </a:pPr>
            <a:r>
              <a:rPr lang="en-US" dirty="0">
                <a:solidFill>
                  <a:schemeClr val="bg1"/>
                </a:solidFill>
              </a:rPr>
              <a:t>CORVALLIS FIRE DEPT</a:t>
            </a:r>
          </a:p>
          <a:p>
            <a:pPr marL="137160" indent="0">
              <a:buNone/>
            </a:pPr>
            <a:r>
              <a:rPr lang="en-US" dirty="0">
                <a:solidFill>
                  <a:schemeClr val="bg1"/>
                </a:solidFill>
              </a:rPr>
              <a:t>HARRISBURG FIRE DEPT</a:t>
            </a:r>
          </a:p>
          <a:p>
            <a:pPr marL="137160" indent="0">
              <a:buNone/>
            </a:pPr>
            <a:r>
              <a:rPr lang="en-US" dirty="0">
                <a:solidFill>
                  <a:schemeClr val="bg1"/>
                </a:solidFill>
              </a:rPr>
              <a:t>JUNCTION CITY FIRE DEPT</a:t>
            </a:r>
          </a:p>
          <a:p>
            <a:pPr marL="137160" indent="0">
              <a:buNone/>
            </a:pPr>
            <a:r>
              <a:rPr lang="en-US" dirty="0">
                <a:solidFill>
                  <a:schemeClr val="bg1"/>
                </a:solidFill>
              </a:rPr>
              <a:t>PHILOMATH FIRE &amp; RESCUE</a:t>
            </a:r>
          </a:p>
          <a:p>
            <a:pPr marL="137160" indent="0">
              <a:buNone/>
            </a:pPr>
            <a:r>
              <a:rPr lang="en-US" dirty="0">
                <a:solidFill>
                  <a:schemeClr val="bg1"/>
                </a:solidFill>
              </a:rPr>
              <a:t>STAYTON FIRE DIST</a:t>
            </a:r>
          </a:p>
        </p:txBody>
      </p:sp>
      <p:sp>
        <p:nvSpPr>
          <p:cNvPr id="7" name="TextBox 6">
            <a:extLst>
              <a:ext uri="{FF2B5EF4-FFF2-40B4-BE49-F238E27FC236}">
                <a16:creationId xmlns:a16="http://schemas.microsoft.com/office/drawing/2014/main" id="{386C58A8-4070-40E2-ACA7-E9D43970DA49}"/>
              </a:ext>
            </a:extLst>
          </p:cNvPr>
          <p:cNvSpPr txBox="1"/>
          <p:nvPr/>
        </p:nvSpPr>
        <p:spPr>
          <a:xfrm>
            <a:off x="0" y="7001944"/>
            <a:ext cx="579588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Book Antiqua"/>
                <a:ea typeface="+mn-ea"/>
                <a:cs typeface="+mn-cs"/>
                <a:hlinkClick r:id="rId5" tooltip="https://vimeo.com/202138882"/>
              </a:rPr>
              <a:t>This Photo</a:t>
            </a:r>
            <a:r>
              <a:rPr kumimoji="0" lang="en-US" sz="900" b="0" i="0" u="none" strike="noStrike" kern="1200" cap="none" spc="0" normalizeH="0" baseline="0" noProof="0" dirty="0">
                <a:ln>
                  <a:noFill/>
                </a:ln>
                <a:solidFill>
                  <a:prstClr val="white"/>
                </a:solidFill>
                <a:effectLst/>
                <a:uLnTx/>
                <a:uFillTx/>
                <a:latin typeface="Book Antiqua"/>
                <a:ea typeface="+mn-ea"/>
                <a:cs typeface="+mn-cs"/>
              </a:rPr>
              <a:t> by Unknown Author is licensed under </a:t>
            </a:r>
            <a:r>
              <a:rPr kumimoji="0" lang="en-US" sz="900" b="0" i="0" u="none" strike="noStrike" kern="1200" cap="none" spc="0" normalizeH="0" baseline="0" noProof="0" dirty="0">
                <a:ln>
                  <a:noFill/>
                </a:ln>
                <a:solidFill>
                  <a:prstClr val="white"/>
                </a:solidFill>
                <a:effectLst/>
                <a:uLnTx/>
                <a:uFillTx/>
                <a:latin typeface="Book Antiqua"/>
                <a:ea typeface="+mn-ea"/>
                <a:cs typeface="+mn-cs"/>
                <a:hlinkClick r:id="rId6" tooltip="https://creativecommons.org/licenses/by-nc/3.0/"/>
              </a:rPr>
              <a:t>CC BY-NC</a:t>
            </a:r>
            <a:endParaRPr kumimoji="0" lang="en-US" sz="900" b="0" i="0" u="none" strike="noStrike" kern="1200" cap="none" spc="0" normalizeH="0" baseline="0" noProof="0" dirty="0">
              <a:ln>
                <a:noFill/>
              </a:ln>
              <a:solidFill>
                <a:prstClr val="white"/>
              </a:solidFill>
              <a:effectLst/>
              <a:uLnTx/>
              <a:uFillTx/>
              <a:latin typeface="Book Antiqua"/>
              <a:ea typeface="+mn-ea"/>
              <a:cs typeface="+mn-cs"/>
            </a:endParaRPr>
          </a:p>
        </p:txBody>
      </p:sp>
      <p:pic>
        <p:nvPicPr>
          <p:cNvPr id="9" name="Picture 8" descr="A group of people holding a sign&#10;&#10;Description automatically generated">
            <a:extLst>
              <a:ext uri="{FF2B5EF4-FFF2-40B4-BE49-F238E27FC236}">
                <a16:creationId xmlns:a16="http://schemas.microsoft.com/office/drawing/2014/main" id="{0475FE28-7084-49A4-8464-2AD5965F926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546167" y="1768073"/>
            <a:ext cx="5419764" cy="3030958"/>
          </a:xfrm>
          <a:prstGeom prst="rect">
            <a:avLst/>
          </a:prstGeom>
        </p:spPr>
      </p:pic>
      <p:sp>
        <p:nvSpPr>
          <p:cNvPr id="10" name="TextBox 9">
            <a:extLst>
              <a:ext uri="{FF2B5EF4-FFF2-40B4-BE49-F238E27FC236}">
                <a16:creationId xmlns:a16="http://schemas.microsoft.com/office/drawing/2014/main" id="{E727D555-409E-45F5-A070-73D0CE046FF7}"/>
              </a:ext>
            </a:extLst>
          </p:cNvPr>
          <p:cNvSpPr txBox="1"/>
          <p:nvPr/>
        </p:nvSpPr>
        <p:spPr>
          <a:xfrm>
            <a:off x="6546167" y="4799031"/>
            <a:ext cx="4019048" cy="230832"/>
          </a:xfrm>
          <a:prstGeom prst="rect">
            <a:avLst/>
          </a:prstGeom>
          <a:gradFill>
            <a:gsLst>
              <a:gs pos="0">
                <a:schemeClr val="accent3">
                  <a:lumMod val="60000"/>
                  <a:lumOff val="40000"/>
                </a:schemeClr>
              </a:gs>
              <a:gs pos="46000">
                <a:schemeClr val="accent3">
                  <a:lumMod val="95000"/>
                  <a:lumOff val="5000"/>
                </a:schemeClr>
              </a:gs>
              <a:gs pos="100000">
                <a:schemeClr val="accent3">
                  <a:lumMod val="60000"/>
                </a:schemeClr>
              </a:gs>
            </a:gsLst>
            <a:path path="circle">
              <a:fillToRect l="50000" t="130000" r="50000" b="-30000"/>
            </a:path>
          </a:gradFill>
          <a:effectLst>
            <a:glow rad="127000">
              <a:srgbClr val="A0E3E6"/>
            </a:glow>
            <a:innerShdw blurRad="63500" dist="50800" dir="13500000">
              <a:schemeClr val="accent3">
                <a:alpha val="50000"/>
              </a:schemeClr>
            </a:innerShdw>
            <a:softEdge rad="317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Book Antiqua"/>
                <a:ea typeface="+mn-ea"/>
                <a:cs typeface="+mn-cs"/>
                <a:hlinkClick r:id="rId8" tooltip="https://en.wikipedia.org/wiki/Junior_Paramedics"/>
              </a:rPr>
              <a:t>This Photo</a:t>
            </a:r>
            <a:r>
              <a:rPr kumimoji="0" lang="en-US" sz="900" b="0" i="0" u="none" strike="noStrike" kern="1200" cap="none" spc="0" normalizeH="0" baseline="0" noProof="0" dirty="0">
                <a:ln>
                  <a:noFill/>
                </a:ln>
                <a:solidFill>
                  <a:prstClr val="white"/>
                </a:solidFill>
                <a:effectLst/>
                <a:uLnTx/>
                <a:uFillTx/>
                <a:latin typeface="Book Antiqua"/>
                <a:ea typeface="+mn-ea"/>
                <a:cs typeface="+mn-cs"/>
              </a:rPr>
              <a:t> by Unknown Author is licensed under </a:t>
            </a:r>
            <a:r>
              <a:rPr kumimoji="0" lang="en-US" sz="900" b="0" i="0" u="none" strike="noStrike" kern="1200" cap="none" spc="0" normalizeH="0" baseline="0" noProof="0" dirty="0">
                <a:ln>
                  <a:noFill/>
                </a:ln>
                <a:solidFill>
                  <a:prstClr val="white"/>
                </a:solidFill>
                <a:effectLst/>
                <a:uLnTx/>
                <a:uFillTx/>
                <a:latin typeface="Book Antiqua"/>
                <a:ea typeface="+mn-ea"/>
                <a:cs typeface="+mn-cs"/>
                <a:hlinkClick r:id="rId9" tooltip="https://creativecommons.org/licenses/by-sa/3.0/"/>
              </a:rPr>
              <a:t>CC BY-SA</a:t>
            </a:r>
            <a:endParaRPr kumimoji="0" lang="en-US" sz="900" b="0" i="0" u="none" strike="noStrike" kern="1200" cap="none" spc="0" normalizeH="0" baseline="0" noProof="0" dirty="0">
              <a:ln>
                <a:noFill/>
              </a:ln>
              <a:solidFill>
                <a:prstClr val="white"/>
              </a:solidFill>
              <a:effectLst/>
              <a:uLnTx/>
              <a:uFillTx/>
              <a:latin typeface="Book Antiqua"/>
              <a:ea typeface="+mn-ea"/>
              <a:cs typeface="+mn-cs"/>
            </a:endParaRPr>
          </a:p>
        </p:txBody>
      </p:sp>
      <p:pic>
        <p:nvPicPr>
          <p:cNvPr id="6" name="Audio 5">
            <a:hlinkClick r:id="" action="ppaction://media"/>
            <a:extLst>
              <a:ext uri="{FF2B5EF4-FFF2-40B4-BE49-F238E27FC236}">
                <a16:creationId xmlns:a16="http://schemas.microsoft.com/office/drawing/2014/main" id="{77819D69-87B9-4876-A71E-76AF2050F0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84348"/>
      </p:ext>
    </p:extLst>
  </p:cSld>
  <p:clrMapOvr>
    <a:masterClrMapping/>
  </p:clrMapOvr>
  <mc:AlternateContent xmlns:mc="http://schemas.openxmlformats.org/markup-compatibility/2006" xmlns:p14="http://schemas.microsoft.com/office/powerpoint/2010/main">
    <mc:Choice Requires="p14">
      <p:transition spd="slow" p14:dur="2000" advTm="27729"/>
    </mc:Choice>
    <mc:Fallback xmlns="">
      <p:transition spd="slow" advTm="27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2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EBD2A-7A18-4D99-B1CE-4F8D7AA6D3B5}"/>
              </a:ext>
            </a:extLst>
          </p:cNvPr>
          <p:cNvSpPr>
            <a:spLocks noGrp="1"/>
          </p:cNvSpPr>
          <p:nvPr>
            <p:ph type="title"/>
          </p:nvPr>
        </p:nvSpPr>
        <p:spPr/>
        <p:txBody>
          <a:bodyPr>
            <a:normAutofit/>
          </a:bodyPr>
          <a:lstStyle/>
          <a:p>
            <a:r>
              <a:rPr lang="en-US" sz="3200" dirty="0">
                <a:solidFill>
                  <a:schemeClr val="bg1"/>
                </a:solidFill>
                <a:effectLst/>
                <a:latin typeface="Garamond" panose="02020404030301010803" pitchFamily="18" charset="0"/>
              </a:rPr>
              <a:t>VOLUNTEERS &amp; INTERNS IN EMS!</a:t>
            </a:r>
          </a:p>
        </p:txBody>
      </p:sp>
      <p:pic>
        <p:nvPicPr>
          <p:cNvPr id="4" name="Online Media 3" title="Corvallis Fire Department Volunteer Program">
            <a:hlinkClick r:id="" action="ppaction://media"/>
            <a:extLst>
              <a:ext uri="{FF2B5EF4-FFF2-40B4-BE49-F238E27FC236}">
                <a16:creationId xmlns:a16="http://schemas.microsoft.com/office/drawing/2014/main" id="{18683E85-DF62-49FB-8987-EFE12DFF6885}"/>
              </a:ext>
            </a:extLst>
          </p:cNvPr>
          <p:cNvPicPr>
            <a:picLocks noGrp="1" noRot="1" noChangeAspect="1"/>
          </p:cNvPicPr>
          <p:nvPr>
            <p:ph idx="1"/>
            <a:videoFile r:link="rId1"/>
          </p:nvPr>
        </p:nvPicPr>
        <p:blipFill>
          <a:blip r:embed="rId6"/>
          <a:stretch>
            <a:fillRect/>
          </a:stretch>
        </p:blipFill>
        <p:spPr>
          <a:xfrm>
            <a:off x="1911350" y="1600200"/>
            <a:ext cx="8370888" cy="4708525"/>
          </a:xfrm>
          <a:prstGeom prst="rect">
            <a:avLst/>
          </a:prstGeom>
        </p:spPr>
      </p:pic>
      <p:pic>
        <p:nvPicPr>
          <p:cNvPr id="3" name="Audio 2">
            <a:hlinkClick r:id="" action="ppaction://media"/>
            <a:extLst>
              <a:ext uri="{FF2B5EF4-FFF2-40B4-BE49-F238E27FC236}">
                <a16:creationId xmlns:a16="http://schemas.microsoft.com/office/drawing/2014/main" id="{3FF975F1-F297-409C-B346-7AEB9518C00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65725931"/>
      </p:ext>
    </p:extLst>
  </p:cSld>
  <p:clrMapOvr>
    <a:masterClrMapping/>
  </p:clrMapOvr>
  <mc:AlternateContent xmlns:mc="http://schemas.openxmlformats.org/markup-compatibility/2006" xmlns:p14="http://schemas.microsoft.com/office/powerpoint/2010/main">
    <mc:Choice Requires="p14">
      <p:transition spd="slow" p14:dur="2000" advTm="9008"/>
    </mc:Choice>
    <mc:Fallback xmlns="">
      <p:transition spd="slow" advTm="9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C444-0474-4F05-AF72-76B1D5C9AA40}"/>
              </a:ext>
            </a:extLst>
          </p:cNvPr>
          <p:cNvSpPr>
            <a:spLocks noGrp="1"/>
          </p:cNvSpPr>
          <p:nvPr>
            <p:ph type="title"/>
          </p:nvPr>
        </p:nvSpPr>
        <p:spPr>
          <a:xfrm>
            <a:off x="609600" y="403632"/>
            <a:ext cx="10972800" cy="1143000"/>
          </a:xfrm>
        </p:spPr>
        <p:txBody>
          <a:bodyPr>
            <a:normAutofit/>
          </a:bodyPr>
          <a:lstStyle/>
          <a:p>
            <a:r>
              <a:rPr lang="en-US" sz="3200" dirty="0">
                <a:solidFill>
                  <a:schemeClr val="bg1"/>
                </a:solidFill>
                <a:effectLst/>
                <a:latin typeface="Garamond" panose="02020404030301010803" pitchFamily="18" charset="0"/>
              </a:rPr>
              <a:t>NOW IS THE TIME TO ASK ANY QUESTIONS</a:t>
            </a:r>
          </a:p>
        </p:txBody>
      </p:sp>
      <p:pic>
        <p:nvPicPr>
          <p:cNvPr id="4" name="Picture 3" descr="A picture containing food&#10;&#10;Description automatically generated">
            <a:extLst>
              <a:ext uri="{FF2B5EF4-FFF2-40B4-BE49-F238E27FC236}">
                <a16:creationId xmlns:a16="http://schemas.microsoft.com/office/drawing/2014/main" id="{2A0ADF06-75DF-42F7-8290-6B4A302A8FB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54637" y="1792081"/>
            <a:ext cx="7082725" cy="4721817"/>
          </a:xfrm>
          <a:prstGeom prst="rect">
            <a:avLst/>
          </a:prstGeom>
        </p:spPr>
      </p:pic>
      <p:sp>
        <p:nvSpPr>
          <p:cNvPr id="5" name="TextBox 4">
            <a:extLst>
              <a:ext uri="{FF2B5EF4-FFF2-40B4-BE49-F238E27FC236}">
                <a16:creationId xmlns:a16="http://schemas.microsoft.com/office/drawing/2014/main" id="{115CF05B-F4ED-45AE-A339-5244E248A89D}"/>
              </a:ext>
            </a:extLst>
          </p:cNvPr>
          <p:cNvSpPr txBox="1"/>
          <p:nvPr/>
        </p:nvSpPr>
        <p:spPr>
          <a:xfrm>
            <a:off x="2554637" y="6454368"/>
            <a:ext cx="671916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Book Antiqua"/>
                <a:ea typeface="+mn-ea"/>
                <a:cs typeface="+mn-cs"/>
                <a:hlinkClick r:id="rId6" tooltip="http://www.thebluediamondgallery.com/handwriting/q/question.html"/>
              </a:rPr>
              <a:t>This Photo</a:t>
            </a:r>
            <a:r>
              <a:rPr kumimoji="0" lang="en-US" sz="900" b="0" i="0" u="none" strike="noStrike" kern="1200" cap="none" spc="0" normalizeH="0" baseline="0" noProof="0" dirty="0">
                <a:ln>
                  <a:noFill/>
                </a:ln>
                <a:solidFill>
                  <a:prstClr val="white"/>
                </a:solidFill>
                <a:effectLst/>
                <a:uLnTx/>
                <a:uFillTx/>
                <a:latin typeface="Book Antiqua"/>
                <a:ea typeface="+mn-ea"/>
                <a:cs typeface="+mn-cs"/>
              </a:rPr>
              <a:t> by Unknown Author is licensed under </a:t>
            </a:r>
            <a:r>
              <a:rPr kumimoji="0" lang="en-US" sz="900" b="0" i="0" u="none" strike="noStrike" kern="1200" cap="none" spc="0" normalizeH="0" baseline="0" noProof="0" dirty="0">
                <a:ln>
                  <a:noFill/>
                </a:ln>
                <a:solidFill>
                  <a:prstClr val="white"/>
                </a:solidFill>
                <a:effectLst/>
                <a:uLnTx/>
                <a:uFillTx/>
                <a:latin typeface="Book Antiqua"/>
                <a:ea typeface="+mn-ea"/>
                <a:cs typeface="+mn-cs"/>
                <a:hlinkClick r:id="rId7" tooltip="https://creativecommons.org/licenses/by-sa/3.0/"/>
              </a:rPr>
              <a:t>CC BY-SA</a:t>
            </a:r>
            <a:endParaRPr kumimoji="0" lang="en-US" sz="900" b="0" i="0" u="none" strike="noStrike" kern="1200" cap="none" spc="0" normalizeH="0" baseline="0" noProof="0" dirty="0">
              <a:ln>
                <a:noFill/>
              </a:ln>
              <a:solidFill>
                <a:prstClr val="white"/>
              </a:solidFill>
              <a:effectLst/>
              <a:uLnTx/>
              <a:uFillTx/>
              <a:latin typeface="Book Antiqua"/>
              <a:ea typeface="+mn-ea"/>
              <a:cs typeface="+mn-cs"/>
            </a:endParaRPr>
          </a:p>
        </p:txBody>
      </p:sp>
      <p:pic>
        <p:nvPicPr>
          <p:cNvPr id="8" name="Audio 7">
            <a:hlinkClick r:id="" action="ppaction://media"/>
            <a:extLst>
              <a:ext uri="{FF2B5EF4-FFF2-40B4-BE49-F238E27FC236}">
                <a16:creationId xmlns:a16="http://schemas.microsoft.com/office/drawing/2014/main" id="{6EB28A80-5915-493E-8253-2780EBEB2C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0539999"/>
      </p:ext>
    </p:extLst>
  </p:cSld>
  <p:clrMapOvr>
    <a:masterClrMapping/>
  </p:clrMapOvr>
  <mc:AlternateContent xmlns:mc="http://schemas.openxmlformats.org/markup-compatibility/2006" xmlns:p14="http://schemas.microsoft.com/office/powerpoint/2010/main">
    <mc:Choice Requires="p14">
      <p:transition spd="slow" p14:dur="2000" advTm="7477"/>
    </mc:Choice>
    <mc:Fallback xmlns="">
      <p:transition spd="slow" advTm="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D1943-DB00-4C6D-B9E8-052028482846}"/>
              </a:ext>
            </a:extLst>
          </p:cNvPr>
          <p:cNvSpPr>
            <a:spLocks noGrp="1"/>
          </p:cNvSpPr>
          <p:nvPr>
            <p:ph type="title"/>
          </p:nvPr>
        </p:nvSpPr>
        <p:spPr/>
        <p:txBody>
          <a:bodyPr>
            <a:normAutofit/>
          </a:bodyPr>
          <a:lstStyle/>
          <a:p>
            <a:r>
              <a:rPr lang="en-US" sz="3200" dirty="0">
                <a:solidFill>
                  <a:schemeClr val="bg1"/>
                </a:solidFill>
                <a:effectLst/>
                <a:latin typeface="Garamond" panose="02020404030301010803" pitchFamily="18" charset="0"/>
              </a:rPr>
              <a:t>TEST YOUR KNOWLEDGE!</a:t>
            </a:r>
          </a:p>
        </p:txBody>
      </p:sp>
      <p:sp>
        <p:nvSpPr>
          <p:cNvPr id="3" name="Content Placeholder 2">
            <a:extLst>
              <a:ext uri="{FF2B5EF4-FFF2-40B4-BE49-F238E27FC236}">
                <a16:creationId xmlns:a16="http://schemas.microsoft.com/office/drawing/2014/main" id="{9F8B33F2-9E49-450F-8166-51212FB172B3}"/>
              </a:ext>
            </a:extLst>
          </p:cNvPr>
          <p:cNvSpPr>
            <a:spLocks noGrp="1"/>
          </p:cNvSpPr>
          <p:nvPr>
            <p:ph idx="1"/>
          </p:nvPr>
        </p:nvSpPr>
        <p:spPr>
          <a:xfrm>
            <a:off x="609600" y="1600200"/>
            <a:ext cx="4114802" cy="4709160"/>
          </a:xfrm>
        </p:spPr>
        <p:txBody>
          <a:bodyPr/>
          <a:lstStyle/>
          <a:p>
            <a:pPr marL="137160" indent="0">
              <a:buNone/>
            </a:pPr>
            <a:r>
              <a:rPr lang="en-US" dirty="0">
                <a:solidFill>
                  <a:schemeClr val="bg1"/>
                </a:solidFill>
              </a:rPr>
              <a:t>LET’S PLAY KAHOOT!</a:t>
            </a:r>
          </a:p>
          <a:p>
            <a:pPr marL="137160" indent="0">
              <a:buNone/>
            </a:pPr>
            <a:r>
              <a:rPr lang="en-US" dirty="0">
                <a:solidFill>
                  <a:schemeClr val="bg1"/>
                </a:solidFill>
              </a:rPr>
              <a:t>PLEASE ENTER THE PIN GIVEN TO ENTER THE GAME</a:t>
            </a:r>
          </a:p>
          <a:p>
            <a:pPr marL="137160" indent="0">
              <a:buNone/>
            </a:pPr>
            <a:r>
              <a:rPr lang="en-US" dirty="0">
                <a:solidFill>
                  <a:schemeClr val="bg1"/>
                </a:solidFill>
              </a:rPr>
              <a:t>WHEN PROMPTED, LET’S BEGIN TO PLAY</a:t>
            </a:r>
          </a:p>
        </p:txBody>
      </p:sp>
      <p:pic>
        <p:nvPicPr>
          <p:cNvPr id="4" name="Picture 3" descr="A picture containing drawing, baseball&#10;&#10;Description automatically generated">
            <a:extLst>
              <a:ext uri="{FF2B5EF4-FFF2-40B4-BE49-F238E27FC236}">
                <a16:creationId xmlns:a16="http://schemas.microsoft.com/office/drawing/2014/main" id="{57C1712F-EF68-43ED-AC55-B7CD9F9EB1A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1346" r="16566"/>
          <a:stretch/>
        </p:blipFill>
        <p:spPr>
          <a:xfrm>
            <a:off x="5224876" y="1425722"/>
            <a:ext cx="5469466" cy="4893735"/>
          </a:xfrm>
          <a:prstGeom prst="rect">
            <a:avLst/>
          </a:prstGeom>
          <a:ln w="57150" cmpd="thickThin">
            <a:solidFill>
              <a:schemeClr val="tx1">
                <a:lumMod val="50000"/>
                <a:lumOff val="50000"/>
              </a:schemeClr>
            </a:solidFill>
            <a:miter lim="800000"/>
          </a:ln>
        </p:spPr>
      </p:pic>
      <p:sp>
        <p:nvSpPr>
          <p:cNvPr id="5" name="TextBox 4">
            <a:extLst>
              <a:ext uri="{FF2B5EF4-FFF2-40B4-BE49-F238E27FC236}">
                <a16:creationId xmlns:a16="http://schemas.microsoft.com/office/drawing/2014/main" id="{C8E86161-3629-4996-A3FE-B53D4057BCFE}"/>
              </a:ext>
            </a:extLst>
          </p:cNvPr>
          <p:cNvSpPr txBox="1"/>
          <p:nvPr/>
        </p:nvSpPr>
        <p:spPr>
          <a:xfrm>
            <a:off x="5224876" y="6483334"/>
            <a:ext cx="2526653"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Book Antiqua"/>
                <a:ea typeface="+mn-ea"/>
                <a:cs typeface="+mn-cs"/>
                <a:hlinkClick r:id="rId5" tooltip="https://historytech.wordpress.com/2013/11/12/kahoot-equals-easy-fun-gamified-assessment/">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Book Antiqua"/>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Book Antiqua"/>
                <a:ea typeface="+mn-ea"/>
                <a:cs typeface="+mn-cs"/>
                <a:hlinkClick r:id="rId6"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dirty="0">
              <a:ln>
                <a:noFill/>
              </a:ln>
              <a:solidFill>
                <a:srgbClr val="FFFFFF"/>
              </a:solidFill>
              <a:effectLst/>
              <a:uLnTx/>
              <a:uFillTx/>
              <a:latin typeface="Book Antiqua"/>
              <a:ea typeface="+mn-ea"/>
              <a:cs typeface="+mn-cs"/>
            </a:endParaRPr>
          </a:p>
        </p:txBody>
      </p:sp>
      <p:sp>
        <p:nvSpPr>
          <p:cNvPr id="6" name="Rectangle 5">
            <a:extLst>
              <a:ext uri="{FF2B5EF4-FFF2-40B4-BE49-F238E27FC236}">
                <a16:creationId xmlns:a16="http://schemas.microsoft.com/office/drawing/2014/main" id="{4E35C975-A7E6-4F2F-B43A-35C0B32946D0}"/>
              </a:ext>
            </a:extLst>
          </p:cNvPr>
          <p:cNvSpPr/>
          <p:nvPr/>
        </p:nvSpPr>
        <p:spPr>
          <a:xfrm>
            <a:off x="815926" y="5421802"/>
            <a:ext cx="390847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hlinkClick r:id="rId7"/>
              </a:rPr>
              <a:t>https://create.kahoot.it/share/healthcare-careers/c8c9e138-040b-4c19-915f-d239e7b732af</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pic>
        <p:nvPicPr>
          <p:cNvPr id="10" name="Audio 9">
            <a:hlinkClick r:id="" action="ppaction://media"/>
            <a:extLst>
              <a:ext uri="{FF2B5EF4-FFF2-40B4-BE49-F238E27FC236}">
                <a16:creationId xmlns:a16="http://schemas.microsoft.com/office/drawing/2014/main" id="{576917B0-87F0-44B5-9414-879C608A55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053460"/>
      </p:ext>
    </p:extLst>
  </p:cSld>
  <p:clrMapOvr>
    <a:masterClrMapping/>
  </p:clrMapOvr>
  <mc:AlternateContent xmlns:mc="http://schemas.openxmlformats.org/markup-compatibility/2006" xmlns:p14="http://schemas.microsoft.com/office/powerpoint/2010/main">
    <mc:Choice Requires="p14">
      <p:transition spd="slow" p14:dur="2000" advTm="12775"/>
    </mc:Choice>
    <mc:Fallback xmlns="">
      <p:transition spd="slow" advTm="12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62" name="Picture 61">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3" name="Rectangle 62">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4" name="Picture 63">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5" name="Picture 64">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67" name="Rectangle 66">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sign&#10;&#10;Description automatically generated">
            <a:extLst>
              <a:ext uri="{FF2B5EF4-FFF2-40B4-BE49-F238E27FC236}">
                <a16:creationId xmlns:a16="http://schemas.microsoft.com/office/drawing/2014/main" id="{193BE8A9-8CF5-4958-B321-FB546B36B57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12683" y="1914328"/>
            <a:ext cx="5278777" cy="2850539"/>
          </a:xfrm>
          <a:prstGeom prst="rect">
            <a:avLst/>
          </a:prstGeom>
        </p:spPr>
      </p:pic>
      <p:cxnSp>
        <p:nvCxnSpPr>
          <p:cNvPr id="69" name="Straight Connector 68">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40" name="Content Placeholder 2">
            <a:extLst>
              <a:ext uri="{FF2B5EF4-FFF2-40B4-BE49-F238E27FC236}">
                <a16:creationId xmlns:a16="http://schemas.microsoft.com/office/drawing/2014/main" id="{A4AE68C4-8FB2-4564-AA7D-E0BF358E7B81}"/>
              </a:ext>
            </a:extLst>
          </p:cNvPr>
          <p:cNvSpPr>
            <a:spLocks noGrp="1"/>
          </p:cNvSpPr>
          <p:nvPr>
            <p:ph sz="quarter" idx="13"/>
          </p:nvPr>
        </p:nvSpPr>
        <p:spPr>
          <a:xfrm>
            <a:off x="7535824" y="1360764"/>
            <a:ext cx="3360771" cy="4515104"/>
          </a:xfrm>
        </p:spPr>
        <p:txBody>
          <a:bodyPr>
            <a:normAutofit/>
          </a:bodyPr>
          <a:lstStyle/>
          <a:p>
            <a:pPr marL="0" indent="0">
              <a:buNone/>
            </a:pPr>
            <a:r>
              <a:rPr lang="en-US" sz="3200" dirty="0">
                <a:solidFill>
                  <a:srgbClr val="262626"/>
                </a:solidFill>
              </a:rPr>
              <a:t>PLEASE TAKE THIS POST-PRESENTATION SURVEY</a:t>
            </a:r>
            <a:endParaRPr lang="en-US" sz="3200" dirty="0">
              <a:solidFill>
                <a:srgbClr val="262626"/>
              </a:solidFill>
              <a:hlinkClick r:id="rId7"/>
            </a:endParaRPr>
          </a:p>
          <a:p>
            <a:pPr marL="0" indent="0">
              <a:buNone/>
            </a:pPr>
            <a:r>
              <a:rPr lang="en-US" sz="2200" dirty="0">
                <a:solidFill>
                  <a:srgbClr val="262626"/>
                </a:solidFill>
                <a:hlinkClick r:id="rId7"/>
              </a:rPr>
              <a:t>https://docs.google.com/forms/d/e/1FAIpQLSfon72xhPX10PnyMmqHf7YVsCEKBlElM_CfXxakT_PXmMp9nA/viewform?usp=sf_link</a:t>
            </a:r>
            <a:endParaRPr lang="en-US" sz="2200" dirty="0">
              <a:solidFill>
                <a:srgbClr val="262626"/>
              </a:solidFill>
            </a:endParaRPr>
          </a:p>
          <a:p>
            <a:pPr marL="0" indent="0">
              <a:buNone/>
            </a:pPr>
            <a:endParaRPr lang="en-US" sz="2200" dirty="0">
              <a:solidFill>
                <a:srgbClr val="262626"/>
              </a:solidFill>
            </a:endParaRPr>
          </a:p>
          <a:p>
            <a:pPr marL="0" indent="0">
              <a:buNone/>
            </a:pPr>
            <a:endParaRPr lang="en-US" sz="2200" dirty="0">
              <a:solidFill>
                <a:srgbClr val="262626"/>
              </a:solidFill>
            </a:endParaRPr>
          </a:p>
        </p:txBody>
      </p:sp>
      <p:sp>
        <p:nvSpPr>
          <p:cNvPr id="7" name="TextBox 6">
            <a:extLst>
              <a:ext uri="{FF2B5EF4-FFF2-40B4-BE49-F238E27FC236}">
                <a16:creationId xmlns:a16="http://schemas.microsoft.com/office/drawing/2014/main" id="{8D69B12B-902D-49C2-B60C-7EBE0904EC07}"/>
              </a:ext>
            </a:extLst>
          </p:cNvPr>
          <p:cNvSpPr txBox="1"/>
          <p:nvPr/>
        </p:nvSpPr>
        <p:spPr>
          <a:xfrm>
            <a:off x="9699009" y="6870700"/>
            <a:ext cx="2492991"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hlinkClick r:id="rId8" tooltip="http://kidocs.org/2015/04/all-about-that-medstar-bas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rPr>
              <a:t> by Unknown Author is licensed under </a:t>
            </a:r>
            <a:r>
              <a:rPr kumimoji="0" lang="en-US" sz="700" b="0" i="0" u="none" strike="noStrike" kern="1200" cap="none" spc="0" normalizeH="0" baseline="0" noProof="0" dirty="0">
                <a:ln>
                  <a:noFill/>
                </a:ln>
                <a:solidFill>
                  <a:srgbClr val="FFFFFF"/>
                </a:solidFill>
                <a:effectLst/>
                <a:uLnTx/>
                <a:uFillTx/>
                <a:hlinkClick r:id="rId9"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dirty="0">
              <a:ln>
                <a:noFill/>
              </a:ln>
              <a:solidFill>
                <a:srgbClr val="FFFFFF"/>
              </a:solidFill>
              <a:effectLst/>
              <a:uLnTx/>
              <a:uFillTx/>
            </a:endParaRPr>
          </a:p>
        </p:txBody>
      </p:sp>
      <p:sp>
        <p:nvSpPr>
          <p:cNvPr id="4" name="TextBox 3">
            <a:extLst>
              <a:ext uri="{FF2B5EF4-FFF2-40B4-BE49-F238E27FC236}">
                <a16:creationId xmlns:a16="http://schemas.microsoft.com/office/drawing/2014/main" id="{A71E6EFB-9B92-4A22-B65F-F7BAD35C169C}"/>
              </a:ext>
            </a:extLst>
          </p:cNvPr>
          <p:cNvSpPr txBox="1"/>
          <p:nvPr/>
        </p:nvSpPr>
        <p:spPr>
          <a:xfrm>
            <a:off x="4353961" y="4564812"/>
            <a:ext cx="2337499"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capreform.eu/eurobarometer-food-security-survey/">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560926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C418-357D-441B-A817-81C880B90DE8}"/>
              </a:ext>
            </a:extLst>
          </p:cNvPr>
          <p:cNvSpPr>
            <a:spLocks noGrp="1"/>
          </p:cNvSpPr>
          <p:nvPr>
            <p:ph type="title"/>
          </p:nvPr>
        </p:nvSpPr>
        <p:spPr>
          <a:xfrm>
            <a:off x="1295402" y="982133"/>
            <a:ext cx="9601196" cy="1081264"/>
          </a:xfrm>
        </p:spPr>
        <p:txBody>
          <a:bodyPr>
            <a:normAutofit/>
          </a:bodyPr>
          <a:lstStyle/>
          <a:p>
            <a:r>
              <a:rPr lang="en-US" sz="3200" b="1" dirty="0"/>
              <a:t>Thank you for viewing this presentation about EMS/Paramedic Careers!</a:t>
            </a:r>
          </a:p>
        </p:txBody>
      </p:sp>
      <p:sp>
        <p:nvSpPr>
          <p:cNvPr id="3" name="Content Placeholder 2">
            <a:extLst>
              <a:ext uri="{FF2B5EF4-FFF2-40B4-BE49-F238E27FC236}">
                <a16:creationId xmlns:a16="http://schemas.microsoft.com/office/drawing/2014/main" id="{2D913174-1463-4A3B-923F-099469B7D9E3}"/>
              </a:ext>
            </a:extLst>
          </p:cNvPr>
          <p:cNvSpPr>
            <a:spLocks noGrp="1"/>
          </p:cNvSpPr>
          <p:nvPr>
            <p:ph sz="quarter" idx="13"/>
          </p:nvPr>
        </p:nvSpPr>
        <p:spPr/>
        <p:txBody>
          <a:bodyPr>
            <a:normAutofit fontScale="62500" lnSpcReduction="20000"/>
          </a:bodyPr>
          <a:lstStyle/>
          <a:p>
            <a:pPr marL="0" indent="0" algn="ctr">
              <a:buNone/>
            </a:pPr>
            <a:r>
              <a:rPr lang="en-US" dirty="0"/>
              <a:t>Please feel free to contact OPAHEC with any questions or comments.</a:t>
            </a:r>
          </a:p>
          <a:p>
            <a:pPr marL="0" indent="0" algn="ctr">
              <a:buNone/>
            </a:pPr>
            <a:endParaRPr lang="en-US" dirty="0"/>
          </a:p>
          <a:p>
            <a:pPr algn="ctr"/>
            <a:r>
              <a:rPr lang="en-US" dirty="0"/>
              <a:t>Shellene Dougherty, Executive Director</a:t>
            </a:r>
          </a:p>
          <a:p>
            <a:pPr algn="ctr"/>
            <a:r>
              <a:rPr lang="en-US" dirty="0">
                <a:hlinkClick r:id="rId4"/>
              </a:rPr>
              <a:t>shdougherty@samhealth.org</a:t>
            </a:r>
            <a:endParaRPr lang="en-US" dirty="0"/>
          </a:p>
          <a:p>
            <a:pPr algn="ctr"/>
            <a:r>
              <a:rPr lang="en-US" dirty="0"/>
              <a:t>Julia Labahn, Education Coordinator</a:t>
            </a:r>
          </a:p>
          <a:p>
            <a:pPr algn="ctr"/>
            <a:r>
              <a:rPr lang="en-US" dirty="0">
                <a:hlinkClick r:id="rId5"/>
              </a:rPr>
              <a:t>Jlabahn@samhealth.org</a:t>
            </a:r>
            <a:endParaRPr lang="en-US" dirty="0"/>
          </a:p>
          <a:p>
            <a:pPr algn="ctr"/>
            <a:r>
              <a:rPr lang="en-US" dirty="0"/>
              <a:t>Petra Gutierrez, Education Coordinator</a:t>
            </a:r>
          </a:p>
          <a:p>
            <a:pPr algn="ctr"/>
            <a:r>
              <a:rPr lang="en-US" dirty="0">
                <a:hlinkClick r:id="rId6"/>
              </a:rPr>
              <a:t>pgutierrez@samhealth.org</a:t>
            </a:r>
            <a:endParaRPr lang="en-US" dirty="0"/>
          </a:p>
          <a:p>
            <a:pPr algn="ctr"/>
            <a:r>
              <a:rPr lang="en-US" dirty="0"/>
              <a:t>Carmen Boone, Education Coordinator</a:t>
            </a:r>
          </a:p>
          <a:p>
            <a:pPr algn="ctr"/>
            <a:r>
              <a:rPr lang="en-US" dirty="0">
                <a:hlinkClick r:id="rId7"/>
              </a:rPr>
              <a:t>carmenb@samhealth.org</a:t>
            </a:r>
            <a:endParaRPr lang="en-US" dirty="0"/>
          </a:p>
          <a:p>
            <a:pPr marL="0" indent="0">
              <a:buNone/>
            </a:pPr>
            <a:endParaRPr lang="en-US" dirty="0"/>
          </a:p>
        </p:txBody>
      </p:sp>
      <p:pic>
        <p:nvPicPr>
          <p:cNvPr id="8" name="Audio 7">
            <a:hlinkClick r:id="" action="ppaction://media"/>
            <a:extLst>
              <a:ext uri="{FF2B5EF4-FFF2-40B4-BE49-F238E27FC236}">
                <a16:creationId xmlns:a16="http://schemas.microsoft.com/office/drawing/2014/main" id="{805C77B6-9934-466C-A289-ECF2F1D3AD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7394478"/>
      </p:ext>
    </p:extLst>
  </p:cSld>
  <p:clrMapOvr>
    <a:masterClrMapping/>
  </p:clrMapOvr>
  <mc:AlternateContent xmlns:mc="http://schemas.openxmlformats.org/markup-compatibility/2006" xmlns:p14="http://schemas.microsoft.com/office/powerpoint/2010/main">
    <mc:Choice Requires="p14">
      <p:transition spd="slow" p14:dur="2000" advTm="14791"/>
    </mc:Choice>
    <mc:Fallback xmlns="">
      <p:transition spd="slow" advTm="14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DFDE2A-2EE0-4B8B-B214-0F6E6C7485DA}"/>
              </a:ext>
            </a:extLst>
          </p:cNvPr>
          <p:cNvSpPr>
            <a:spLocks noGrp="1"/>
          </p:cNvSpPr>
          <p:nvPr>
            <p:ph type="title"/>
          </p:nvPr>
        </p:nvSpPr>
        <p:spPr>
          <a:xfrm>
            <a:off x="804421" y="796374"/>
            <a:ext cx="10583158" cy="880027"/>
          </a:xfrm>
        </p:spPr>
        <p:txBody>
          <a:bodyPr>
            <a:normAutofit/>
          </a:bodyPr>
          <a:lstStyle/>
          <a:p>
            <a:r>
              <a:rPr lang="en-US" dirty="0">
                <a:solidFill>
                  <a:srgbClr val="FFFFFF"/>
                </a:solidFill>
              </a:rPr>
              <a:t>REFERENCES:</a:t>
            </a:r>
          </a:p>
        </p:txBody>
      </p:sp>
      <p:sp>
        <p:nvSpPr>
          <p:cNvPr id="38" name="Rectangle 37">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B4A1241B-E877-4B1E-BEE6-B3592825F63C}"/>
              </a:ext>
            </a:extLst>
          </p:cNvPr>
          <p:cNvSpPr>
            <a:spLocks noGrp="1"/>
          </p:cNvSpPr>
          <p:nvPr>
            <p:ph sz="quarter" idx="13"/>
          </p:nvPr>
        </p:nvSpPr>
        <p:spPr>
          <a:xfrm>
            <a:off x="1295401" y="2612256"/>
            <a:ext cx="9601196" cy="3263612"/>
          </a:xfrm>
        </p:spPr>
        <p:txBody>
          <a:bodyPr>
            <a:normAutofit/>
          </a:bodyPr>
          <a:lstStyle/>
          <a:p>
            <a:pPr>
              <a:lnSpc>
                <a:spcPct val="90000"/>
              </a:lnSpc>
            </a:pPr>
            <a:r>
              <a:rPr lang="en-US" dirty="0"/>
              <a:t>Emergency Medical Technician. (n.d.). Retrieved June 29, 2020, from </a:t>
            </a:r>
            <a:r>
              <a:rPr lang="en-US" dirty="0">
                <a:hlinkClick r:id="rId2"/>
              </a:rPr>
              <a:t>https://explorehealthcareers.org/career/allied-health-professions/emergency-medical-technician-paramedic/</a:t>
            </a:r>
            <a:endParaRPr lang="en-US" dirty="0"/>
          </a:p>
          <a:p>
            <a:pPr>
              <a:lnSpc>
                <a:spcPct val="90000"/>
              </a:lnSpc>
            </a:pPr>
            <a:r>
              <a:rPr lang="en-US" dirty="0"/>
              <a:t>CollegeGrad. (n.d.). Retrieved June 29, 2020, from </a:t>
            </a:r>
            <a:r>
              <a:rPr lang="en-US" dirty="0">
                <a:hlinkClick r:id="rId3"/>
              </a:rPr>
              <a:t>https://collegegrad.com/careers/emts-and-paramedics/</a:t>
            </a:r>
            <a:endParaRPr lang="en-US" dirty="0"/>
          </a:p>
          <a:p>
            <a:pPr>
              <a:lnSpc>
                <a:spcPct val="90000"/>
              </a:lnSpc>
            </a:pPr>
            <a:r>
              <a:rPr lang="en-US" dirty="0"/>
              <a:t>Jeff. (2019, September 02). Birth of EMS: The History of the Paramedic. Retrieved June 29, 2020, from </a:t>
            </a:r>
            <a:r>
              <a:rPr lang="en-US" dirty="0">
                <a:hlinkClick r:id="rId4"/>
              </a:rPr>
              <a:t>https://www.jems.com/2013/10/08/birth-ems-history-paramedic/</a:t>
            </a:r>
            <a:endParaRPr lang="en-US" dirty="0"/>
          </a:p>
          <a:p>
            <a:pPr marL="0" indent="0">
              <a:lnSpc>
                <a:spcPct val="90000"/>
              </a:lnSpc>
              <a:buNone/>
            </a:pPr>
            <a:endParaRPr lang="en-US" dirty="0"/>
          </a:p>
          <a:p>
            <a:pPr>
              <a:lnSpc>
                <a:spcPct val="90000"/>
              </a:lnSpc>
            </a:pPr>
            <a:endParaRPr lang="en-US" dirty="0"/>
          </a:p>
          <a:p>
            <a:pPr>
              <a:lnSpc>
                <a:spcPct val="90000"/>
              </a:lnSpc>
            </a:pPr>
            <a:endParaRPr lang="en-US" dirty="0"/>
          </a:p>
          <a:p>
            <a:pPr>
              <a:lnSpc>
                <a:spcPct val="90000"/>
              </a:lnSpc>
            </a:pPr>
            <a:endParaRPr lang="en-US" dirty="0">
              <a:latin typeface="Times New Roman" panose="02020603050405020304" pitchFamily="18" charset="0"/>
            </a:endParaRP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latin typeface="Arial" panose="020B0604020202020204" pitchFamily="34" charset="0"/>
              <a:cs typeface="Arial" panose="020B0604020202020204" pitchFamily="34" charset="0"/>
            </a:endParaRP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8712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B67FE-9317-4A34-A32E-E8507FB43572}"/>
              </a:ext>
            </a:extLst>
          </p:cNvPr>
          <p:cNvSpPr>
            <a:spLocks noGrp="1"/>
          </p:cNvSpPr>
          <p:nvPr>
            <p:ph type="title"/>
          </p:nvPr>
        </p:nvSpPr>
        <p:spPr>
          <a:xfrm>
            <a:off x="1295402" y="982132"/>
            <a:ext cx="9601196" cy="1303867"/>
          </a:xfrm>
        </p:spPr>
        <p:txBody>
          <a:bodyPr>
            <a:normAutofit/>
          </a:bodyPr>
          <a:lstStyle/>
          <a:p>
            <a:pPr>
              <a:lnSpc>
                <a:spcPct val="90000"/>
              </a:lnSpc>
            </a:pPr>
            <a:r>
              <a:rPr lang="en-US" sz="3200" b="1" dirty="0">
                <a:solidFill>
                  <a:srgbClr val="262626"/>
                </a:solidFill>
              </a:rPr>
              <a:t>OBJECTIVES</a:t>
            </a:r>
            <a:br>
              <a:rPr lang="en-US" sz="2800" dirty="0">
                <a:solidFill>
                  <a:srgbClr val="262626"/>
                </a:solidFill>
              </a:rPr>
            </a:br>
            <a:r>
              <a:rPr lang="en-US" sz="2400" dirty="0">
                <a:solidFill>
                  <a:srgbClr val="262626"/>
                </a:solidFill>
                <a:latin typeface="+mn-lt"/>
                <a:cs typeface="Arial" panose="020B0604020202020204" pitchFamily="34" charset="0"/>
              </a:rPr>
              <a:t>After viewing this presentation students will be able to:</a:t>
            </a:r>
            <a:endParaRPr lang="en-US" sz="2400" dirty="0">
              <a:solidFill>
                <a:srgbClr val="262626"/>
              </a:solidFill>
              <a:latin typeface="+mn-lt"/>
            </a:endParaRPr>
          </a:p>
        </p:txBody>
      </p:sp>
      <p:graphicFrame>
        <p:nvGraphicFramePr>
          <p:cNvPr id="5" name="Content Placeholder 2">
            <a:extLst>
              <a:ext uri="{FF2B5EF4-FFF2-40B4-BE49-F238E27FC236}">
                <a16:creationId xmlns:a16="http://schemas.microsoft.com/office/drawing/2014/main" id="{21F44E61-1B57-4939-A624-4D610E98DE7E}"/>
              </a:ext>
            </a:extLst>
          </p:cNvPr>
          <p:cNvGraphicFramePr>
            <a:graphicFrameLocks noGrp="1"/>
          </p:cNvGraphicFramePr>
          <p:nvPr>
            <p:ph sz="quarter" idx="13"/>
            <p:extLst>
              <p:ext uri="{D42A27DB-BD31-4B8C-83A1-F6EECF244321}">
                <p14:modId xmlns:p14="http://schemas.microsoft.com/office/powerpoint/2010/main" val="2875921413"/>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AC6CE70E-625F-4093-BBB4-794BA3236A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2686910"/>
      </p:ext>
    </p:extLst>
  </p:cSld>
  <p:clrMapOvr>
    <a:masterClrMapping/>
  </p:clrMapOvr>
  <mc:AlternateContent xmlns:mc="http://schemas.openxmlformats.org/markup-compatibility/2006" xmlns:p14="http://schemas.microsoft.com/office/powerpoint/2010/main">
    <mc:Choice Requires="p14">
      <p:transition spd="slow" p14:dur="2000" advTm="25238"/>
    </mc:Choice>
    <mc:Fallback xmlns="">
      <p:transition spd="slow" advTm="25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5" name="Picture 14">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8" name="Picture 17">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0" name="Straight Connector 19">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5" name="Content Placeholder 4" descr="A person standing in front of a car&#10;&#10;Description automatically generated">
            <a:extLst>
              <a:ext uri="{FF2B5EF4-FFF2-40B4-BE49-F238E27FC236}">
                <a16:creationId xmlns:a16="http://schemas.microsoft.com/office/drawing/2014/main" id="{73F0652F-D23E-4765-8F95-7CFA02A5FA92}"/>
              </a:ext>
            </a:extLst>
          </p:cNvPr>
          <p:cNvPicPr>
            <a:picLocks noChangeAspect="1"/>
          </p:cNvPicPr>
          <p:nvPr/>
        </p:nvPicPr>
        <p:blipFill rotWithShape="1">
          <a:blip r:embed="rId7">
            <a:alphaModFix amt="50000"/>
            <a:extLst>
              <a:ext uri="{28A0092B-C50C-407E-A947-70E740481C1C}">
                <a14:useLocalDpi xmlns:a14="http://schemas.microsoft.com/office/drawing/2010/main" val="0"/>
              </a:ext>
            </a:extLst>
          </a:blip>
          <a:srcRect t="17619" b="10266"/>
          <a:stretch/>
        </p:blipFill>
        <p:spPr>
          <a:xfrm>
            <a:off x="20" y="10"/>
            <a:ext cx="12191980" cy="6857990"/>
          </a:xfrm>
          <a:prstGeom prst="rect">
            <a:avLst/>
          </a:prstGeom>
        </p:spPr>
      </p:pic>
      <p:sp>
        <p:nvSpPr>
          <p:cNvPr id="2" name="Title 1">
            <a:extLst>
              <a:ext uri="{FF2B5EF4-FFF2-40B4-BE49-F238E27FC236}">
                <a16:creationId xmlns:a16="http://schemas.microsoft.com/office/drawing/2014/main" id="{DA34B21B-1B3B-4766-B1E2-006712A3AD8C}"/>
              </a:ext>
            </a:extLst>
          </p:cNvPr>
          <p:cNvSpPr>
            <a:spLocks noGrp="1"/>
          </p:cNvSpPr>
          <p:nvPr>
            <p:ph type="title"/>
          </p:nvPr>
        </p:nvSpPr>
        <p:spPr>
          <a:xfrm>
            <a:off x="2692398" y="1871131"/>
            <a:ext cx="6815669" cy="1515533"/>
          </a:xfrm>
        </p:spPr>
        <p:txBody>
          <a:bodyPr vert="horz" lIns="91440" tIns="45720" rIns="91440" bIns="45720" rtlCol="0" anchor="b">
            <a:normAutofit/>
          </a:bodyPr>
          <a:lstStyle/>
          <a:p>
            <a:pPr>
              <a:lnSpc>
                <a:spcPct val="90000"/>
              </a:lnSpc>
            </a:pPr>
            <a:r>
              <a:rPr lang="en-US" sz="4000" b="1" dirty="0">
                <a:solidFill>
                  <a:srgbClr val="FFFFFF"/>
                </a:solidFill>
              </a:rPr>
              <a:t>HISTORY</a:t>
            </a:r>
            <a:r>
              <a:rPr lang="en-US" sz="4600" dirty="0">
                <a:solidFill>
                  <a:srgbClr val="FFFFFF"/>
                </a:solidFill>
              </a:rPr>
              <a:t> </a:t>
            </a:r>
            <a:br>
              <a:rPr lang="en-US" sz="4600" dirty="0">
                <a:solidFill>
                  <a:srgbClr val="FFFFFF"/>
                </a:solidFill>
              </a:rPr>
            </a:br>
            <a:r>
              <a:rPr lang="en-US" sz="2400" dirty="0">
                <a:solidFill>
                  <a:srgbClr val="FFFFFF"/>
                </a:solidFill>
                <a:latin typeface="+mn-lt"/>
              </a:rPr>
              <a:t>The birth of modern EMS</a:t>
            </a:r>
          </a:p>
        </p:txBody>
      </p:sp>
      <p:sp>
        <p:nvSpPr>
          <p:cNvPr id="9" name="Content Placeholder 8">
            <a:extLst>
              <a:ext uri="{FF2B5EF4-FFF2-40B4-BE49-F238E27FC236}">
                <a16:creationId xmlns:a16="http://schemas.microsoft.com/office/drawing/2014/main" id="{3EC035C0-3981-4D19-B54C-CB3274223598}"/>
              </a:ext>
            </a:extLst>
          </p:cNvPr>
          <p:cNvSpPr>
            <a:spLocks noGrp="1"/>
          </p:cNvSpPr>
          <p:nvPr>
            <p:ph sz="quarter" idx="13"/>
          </p:nvPr>
        </p:nvSpPr>
        <p:spPr>
          <a:xfrm>
            <a:off x="2692398" y="3657597"/>
            <a:ext cx="6815669" cy="1320802"/>
          </a:xfrm>
        </p:spPr>
        <p:txBody>
          <a:bodyPr vert="horz" lIns="91440" tIns="45720" rIns="91440" bIns="45720" rtlCol="0" anchor="t">
            <a:normAutofit/>
          </a:bodyPr>
          <a:lstStyle/>
          <a:p>
            <a:pPr marL="0" indent="0" algn="ctr">
              <a:buNone/>
            </a:pPr>
            <a:r>
              <a:rPr lang="en-US" sz="2100" dirty="0">
                <a:solidFill>
                  <a:srgbClr val="FFFFFF"/>
                </a:solidFill>
              </a:rPr>
              <a:t>“The White Paper” made recommendations for prevention and management of accidental injuries.</a:t>
            </a:r>
          </a:p>
        </p:txBody>
      </p:sp>
      <p:cxnSp>
        <p:nvCxnSpPr>
          <p:cNvPr id="24" name="Straight Connector 23">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1E5CEF15-F9C1-481A-A44E-61CDFCBA34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07089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0447"/>
    </mc:Choice>
    <mc:Fallback xmlns="">
      <p:transition spd="slow" advTm="60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D67D537-2E3B-4FA8-95C1-D7E02265D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54" name="Rectangle 53">
            <a:extLst>
              <a:ext uri="{FF2B5EF4-FFF2-40B4-BE49-F238E27FC236}">
                <a16:creationId xmlns:a16="http://schemas.microsoft.com/office/drawing/2014/main" id="{AC4DC467-7891-443B-84EA-66A43A3AC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bg1"/>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10" name="Picture 9" descr="A picture containing person, man, outdoor, transport&#10;&#10;Description automatically generated">
            <a:extLst>
              <a:ext uri="{FF2B5EF4-FFF2-40B4-BE49-F238E27FC236}">
                <a16:creationId xmlns:a16="http://schemas.microsoft.com/office/drawing/2014/main" id="{473D30D2-F0D1-4771-91A1-254C8B9CF0ED}"/>
              </a:ext>
            </a:extLst>
          </p:cNvPr>
          <p:cNvPicPr>
            <a:picLocks noChangeAspect="1"/>
          </p:cNvPicPr>
          <p:nvPr/>
        </p:nvPicPr>
        <p:blipFill rotWithShape="1">
          <a:blip r:embed="rId5">
            <a:duotone>
              <a:schemeClr val="bg2">
                <a:shade val="45000"/>
                <a:satMod val="135000"/>
              </a:schemeClr>
              <a:prstClr val="white"/>
            </a:duotone>
            <a:alphaModFix amt="35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1" b="21498"/>
          <a:stretch/>
        </p:blipFill>
        <p:spPr>
          <a:xfrm>
            <a:off x="608012" y="609601"/>
            <a:ext cx="11227442" cy="5638800"/>
          </a:xfrm>
          <a:prstGeom prst="rect">
            <a:avLst/>
          </a:prstGeom>
        </p:spPr>
      </p:pic>
      <p:sp>
        <p:nvSpPr>
          <p:cNvPr id="56" name="Rectangle 55">
            <a:extLst>
              <a:ext uri="{FF2B5EF4-FFF2-40B4-BE49-F238E27FC236}">
                <a16:creationId xmlns:a16="http://schemas.microsoft.com/office/drawing/2014/main" id="{C4CA33FD-D0C5-4C9F-B64A-AC7E224E1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accent1"/>
            </a:solidFill>
            <a:miter lim="800000"/>
          </a:ln>
        </p:spPr>
        <p:style>
          <a:lnRef idx="1">
            <a:schemeClr val="accent1"/>
          </a:lnRef>
          <a:fillRef idx="3">
            <a:schemeClr val="accent1"/>
          </a:fillRef>
          <a:effectRef idx="2">
            <a:schemeClr val="accent1"/>
          </a:effectRef>
          <a:fontRef idx="minor">
            <a:schemeClr val="lt1"/>
          </a:fontRef>
        </p:style>
      </p:sp>
      <p:cxnSp>
        <p:nvCxnSpPr>
          <p:cNvPr id="58" name="Straight Connector 57">
            <a:extLst>
              <a:ext uri="{FF2B5EF4-FFF2-40B4-BE49-F238E27FC236}">
                <a16:creationId xmlns:a16="http://schemas.microsoft.com/office/drawing/2014/main" id="{E8F5A80F-0E52-4137-B9D0-92B0AA8113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60" name="Group 59">
            <a:extLst>
              <a:ext uri="{FF2B5EF4-FFF2-40B4-BE49-F238E27FC236}">
                <a16:creationId xmlns:a16="http://schemas.microsoft.com/office/drawing/2014/main" id="{65139F4B-2CBD-4156-92F1-B6A65F08F4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61" name="Rounded Rectangle 20">
              <a:extLst>
                <a:ext uri="{FF2B5EF4-FFF2-40B4-BE49-F238E27FC236}">
                  <a16:creationId xmlns:a16="http://schemas.microsoft.com/office/drawing/2014/main" id="{318D8D75-47F8-4373-86E7-D5DBA8913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67" name="Picture 61">
              <a:extLst>
                <a:ext uri="{FF2B5EF4-FFF2-40B4-BE49-F238E27FC236}">
                  <a16:creationId xmlns:a16="http://schemas.microsoft.com/office/drawing/2014/main" id="{AD772C03-6ACE-4F15-86B6-E8FF88CE897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68" name="Rounded Rectangle 22">
              <a:extLst>
                <a:ext uri="{FF2B5EF4-FFF2-40B4-BE49-F238E27FC236}">
                  <a16:creationId xmlns:a16="http://schemas.microsoft.com/office/drawing/2014/main" id="{DD5AF6AF-C4BA-4392-8ECA-EBE15C3477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69" name="Picture 63">
              <a:extLst>
                <a:ext uri="{FF2B5EF4-FFF2-40B4-BE49-F238E27FC236}">
                  <a16:creationId xmlns:a16="http://schemas.microsoft.com/office/drawing/2014/main" id="{1770AC5D-09DC-4A21-A963-F058C60A8D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11" name="TextBox 10">
            <a:extLst>
              <a:ext uri="{FF2B5EF4-FFF2-40B4-BE49-F238E27FC236}">
                <a16:creationId xmlns:a16="http://schemas.microsoft.com/office/drawing/2014/main" id="{4D54CBB4-5EDC-43FA-A5B5-73BEB1068E30}"/>
              </a:ext>
            </a:extLst>
          </p:cNvPr>
          <p:cNvSpPr txBox="1"/>
          <p:nvPr/>
        </p:nvSpPr>
        <p:spPr>
          <a:xfrm>
            <a:off x="1295401" y="2039815"/>
            <a:ext cx="9601196" cy="3836053"/>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90000"/>
              </a:lnSpc>
              <a:spcBef>
                <a:spcPct val="20000"/>
              </a:spcBef>
              <a:spcAft>
                <a:spcPts val="600"/>
              </a:spcAft>
              <a:buClr>
                <a:srgbClr val="83992A"/>
              </a:buClr>
              <a:buSzPct val="115000"/>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WHAT DO EMS/PARAMEDICS DO?</a:t>
            </a:r>
            <a:br>
              <a:rPr kumimoji="0" lang="en-US" sz="1300" b="1"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br>
            <a:endParaRPr kumimoji="0" lang="en-US" sz="20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endParaRPr>
          </a:p>
        </p:txBody>
      </p:sp>
      <p:sp>
        <p:nvSpPr>
          <p:cNvPr id="2" name="TextBox 1">
            <a:extLst>
              <a:ext uri="{FF2B5EF4-FFF2-40B4-BE49-F238E27FC236}">
                <a16:creationId xmlns:a16="http://schemas.microsoft.com/office/drawing/2014/main" id="{0F09065B-25D1-49E0-A6B3-82571DF66227}"/>
              </a:ext>
            </a:extLst>
          </p:cNvPr>
          <p:cNvSpPr txBox="1"/>
          <p:nvPr/>
        </p:nvSpPr>
        <p:spPr>
          <a:xfrm>
            <a:off x="1295402" y="2532184"/>
            <a:ext cx="6329288" cy="3046988"/>
          </a:xfrm>
          <a:prstGeom prst="rect">
            <a:avLst/>
          </a:prstGeom>
          <a:noFill/>
        </p:spPr>
        <p:txBody>
          <a:bodyPr wrap="square" rtlCol="0">
            <a:spAutoFit/>
          </a:bodyPr>
          <a:lstStyle/>
          <a:p>
            <a:pPr defTabSz="457200">
              <a:buClr>
                <a:schemeClr val="accent1"/>
              </a:buClr>
              <a:buSzPct val="115000"/>
            </a:pPr>
            <a:r>
              <a:rPr lang="en-US" sz="2400" dirty="0">
                <a:solidFill>
                  <a:prstClr val="black">
                    <a:lumMod val="85000"/>
                    <a:lumOff val="15000"/>
                  </a:prstClr>
                </a:solidFill>
              </a:rPr>
              <a:t>Respond to 911 calls</a:t>
            </a:r>
            <a:br>
              <a:rPr lang="en-US" sz="2400" dirty="0">
                <a:solidFill>
                  <a:prstClr val="black">
                    <a:lumMod val="85000"/>
                    <a:lumOff val="15000"/>
                  </a:prstClr>
                </a:solidFill>
              </a:rPr>
            </a:br>
            <a:r>
              <a:rPr lang="en-US" sz="2400" dirty="0">
                <a:solidFill>
                  <a:prstClr val="black">
                    <a:lumMod val="85000"/>
                    <a:lumOff val="15000"/>
                  </a:prstClr>
                </a:solidFill>
              </a:rPr>
              <a:t>Provide first aid</a:t>
            </a:r>
            <a:br>
              <a:rPr lang="en-US" sz="2400" dirty="0">
                <a:solidFill>
                  <a:prstClr val="black">
                    <a:lumMod val="85000"/>
                    <a:lumOff val="15000"/>
                  </a:prstClr>
                </a:solidFill>
              </a:rPr>
            </a:br>
            <a:r>
              <a:rPr lang="en-US" sz="2400" dirty="0">
                <a:solidFill>
                  <a:schemeClr val="tx1">
                    <a:lumMod val="85000"/>
                    <a:lumOff val="15000"/>
                  </a:schemeClr>
                </a:solidFill>
              </a:rPr>
              <a:t>Assess</a:t>
            </a:r>
            <a:br>
              <a:rPr lang="en-US" sz="2400" dirty="0">
                <a:solidFill>
                  <a:schemeClr val="tx1">
                    <a:lumMod val="85000"/>
                    <a:lumOff val="15000"/>
                  </a:schemeClr>
                </a:solidFill>
              </a:rPr>
            </a:br>
            <a:r>
              <a:rPr lang="en-US" sz="2400" dirty="0">
                <a:solidFill>
                  <a:schemeClr val="tx1">
                    <a:lumMod val="85000"/>
                    <a:lumOff val="15000"/>
                  </a:schemeClr>
                </a:solidFill>
              </a:rPr>
              <a:t>Transport </a:t>
            </a:r>
            <a:br>
              <a:rPr lang="en-US" sz="2400" dirty="0">
                <a:solidFill>
                  <a:schemeClr val="tx1">
                    <a:lumMod val="85000"/>
                    <a:lumOff val="15000"/>
                  </a:schemeClr>
                </a:solidFill>
              </a:rPr>
            </a:br>
            <a:r>
              <a:rPr lang="en-US" sz="2400" dirty="0">
                <a:solidFill>
                  <a:schemeClr val="tx1">
                    <a:lumMod val="85000"/>
                    <a:lumOff val="15000"/>
                  </a:schemeClr>
                </a:solidFill>
              </a:rPr>
              <a:t>Transfer</a:t>
            </a:r>
            <a:br>
              <a:rPr lang="en-US" sz="2400" dirty="0">
                <a:solidFill>
                  <a:schemeClr val="tx1">
                    <a:lumMod val="85000"/>
                    <a:lumOff val="15000"/>
                  </a:schemeClr>
                </a:solidFill>
              </a:rPr>
            </a:br>
            <a:r>
              <a:rPr lang="en-US" sz="2400" dirty="0">
                <a:solidFill>
                  <a:schemeClr val="tx1">
                    <a:lumMod val="85000"/>
                    <a:lumOff val="15000"/>
                  </a:schemeClr>
                </a:solidFill>
              </a:rPr>
              <a:t>Report</a:t>
            </a:r>
            <a:br>
              <a:rPr lang="en-US" sz="2400" dirty="0">
                <a:solidFill>
                  <a:schemeClr val="tx1">
                    <a:lumMod val="85000"/>
                    <a:lumOff val="15000"/>
                  </a:schemeClr>
                </a:solidFill>
              </a:rPr>
            </a:br>
            <a:r>
              <a:rPr lang="en-US" sz="2400" dirty="0">
                <a:solidFill>
                  <a:schemeClr val="tx1">
                    <a:lumMod val="85000"/>
                    <a:lumOff val="15000"/>
                  </a:schemeClr>
                </a:solidFill>
              </a:rPr>
              <a:t>Inventory</a:t>
            </a:r>
          </a:p>
          <a:p>
            <a:pPr defTabSz="457200">
              <a:buClr>
                <a:schemeClr val="accent1"/>
              </a:buClr>
              <a:buSzPct val="115000"/>
            </a:pPr>
            <a:r>
              <a:rPr lang="en-US" sz="2400" dirty="0">
                <a:solidFill>
                  <a:schemeClr val="tx1">
                    <a:lumMod val="85000"/>
                    <a:lumOff val="15000"/>
                  </a:schemeClr>
                </a:solidFill>
              </a:rPr>
              <a:t>Clean</a:t>
            </a:r>
          </a:p>
        </p:txBody>
      </p:sp>
      <p:pic>
        <p:nvPicPr>
          <p:cNvPr id="8" name="Audio 7">
            <a:hlinkClick r:id="" action="ppaction://media"/>
            <a:extLst>
              <a:ext uri="{FF2B5EF4-FFF2-40B4-BE49-F238E27FC236}">
                <a16:creationId xmlns:a16="http://schemas.microsoft.com/office/drawing/2014/main" id="{1821A1CB-DD08-41FE-8686-B6E25229FF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1416856"/>
      </p:ext>
    </p:extLst>
  </p:cSld>
  <p:clrMapOvr>
    <a:masterClrMapping/>
  </p:clrMapOvr>
  <mc:AlternateContent xmlns:mc="http://schemas.openxmlformats.org/markup-compatibility/2006" xmlns:p14="http://schemas.microsoft.com/office/powerpoint/2010/main">
    <mc:Choice Requires="p14">
      <p:transition spd="slow" p14:dur="2000" advTm="48904"/>
    </mc:Choice>
    <mc:Fallback xmlns="">
      <p:transition spd="slow" advTm="4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F65F-728B-4255-90BB-5F8503A7A636}"/>
              </a:ext>
            </a:extLst>
          </p:cNvPr>
          <p:cNvSpPr>
            <a:spLocks noGrp="1"/>
          </p:cNvSpPr>
          <p:nvPr>
            <p:ph type="title"/>
          </p:nvPr>
        </p:nvSpPr>
        <p:spPr>
          <a:xfrm>
            <a:off x="1295402" y="1304180"/>
            <a:ext cx="9601196" cy="981819"/>
          </a:xfrm>
        </p:spPr>
        <p:txBody>
          <a:bodyPr>
            <a:normAutofit fontScale="90000"/>
          </a:bodyPr>
          <a:lstStyle/>
          <a:p>
            <a:pPr>
              <a:lnSpc>
                <a:spcPct val="90000"/>
              </a:lnSpc>
            </a:pPr>
            <a:r>
              <a:rPr lang="en-US" sz="3600" b="1" dirty="0"/>
              <a:t>THE BEST REASONS TO WORK IN EMS</a:t>
            </a:r>
            <a:br>
              <a:rPr lang="en-US" sz="3700" dirty="0"/>
            </a:br>
            <a:endParaRPr lang="en-US" sz="3700" dirty="0"/>
          </a:p>
        </p:txBody>
      </p:sp>
      <p:pic>
        <p:nvPicPr>
          <p:cNvPr id="9" name="Picture 8" descr="A person wearing a uniform&#10;&#10;Description automatically generated">
            <a:extLst>
              <a:ext uri="{FF2B5EF4-FFF2-40B4-BE49-F238E27FC236}">
                <a16:creationId xmlns:a16="http://schemas.microsoft.com/office/drawing/2014/main" id="{FD1F6554-AAAC-4427-8E97-9F6DC07C235B}"/>
              </a:ext>
            </a:extLst>
          </p:cNvPr>
          <p:cNvPicPr>
            <a:picLocks noChangeAspect="1"/>
          </p:cNvPicPr>
          <p:nvPr/>
        </p:nvPicPr>
        <p:blipFill rotWithShape="1">
          <a:blip r:embed="rId5">
            <a:extLst>
              <a:ext uri="{28A0092B-C50C-407E-A947-70E740481C1C}">
                <a14:useLocalDpi xmlns:a14="http://schemas.microsoft.com/office/drawing/2010/main" val="0"/>
              </a:ext>
            </a:extLst>
          </a:blip>
          <a:srcRect l="44974" r="23573" b="1"/>
          <a:stretch/>
        </p:blipFill>
        <p:spPr>
          <a:xfrm>
            <a:off x="1434269" y="2701180"/>
            <a:ext cx="2739728" cy="2852640"/>
          </a:xfrm>
          <a:prstGeom prst="rect">
            <a:avLst/>
          </a:prstGeom>
          <a:ln w="57150" cmpd="thickThin">
            <a:solidFill>
              <a:schemeClr val="tx1">
                <a:lumMod val="50000"/>
                <a:lumOff val="50000"/>
              </a:schemeClr>
            </a:solidFill>
            <a:miter lim="800000"/>
          </a:ln>
        </p:spPr>
      </p:pic>
      <p:sp>
        <p:nvSpPr>
          <p:cNvPr id="3" name="Content Placeholder 2">
            <a:extLst>
              <a:ext uri="{FF2B5EF4-FFF2-40B4-BE49-F238E27FC236}">
                <a16:creationId xmlns:a16="http://schemas.microsoft.com/office/drawing/2014/main" id="{192ABC82-F58D-4ADD-BCED-BCB50646E260}"/>
              </a:ext>
            </a:extLst>
          </p:cNvPr>
          <p:cNvSpPr>
            <a:spLocks noGrp="1"/>
          </p:cNvSpPr>
          <p:nvPr>
            <p:ph sz="quarter" idx="13"/>
          </p:nvPr>
        </p:nvSpPr>
        <p:spPr>
          <a:xfrm>
            <a:off x="4639732" y="2556932"/>
            <a:ext cx="6256863" cy="3318936"/>
          </a:xfrm>
        </p:spPr>
        <p:txBody>
          <a:bodyPr>
            <a:normAutofit/>
          </a:bodyPr>
          <a:lstStyle/>
          <a:p>
            <a:pPr marL="0" indent="0">
              <a:buNone/>
            </a:pPr>
            <a:r>
              <a:rPr lang="en-US" dirty="0"/>
              <a:t>Every day is different</a:t>
            </a:r>
          </a:p>
          <a:p>
            <a:pPr marL="0" indent="0">
              <a:buNone/>
            </a:pPr>
            <a:r>
              <a:rPr lang="en-US" dirty="0"/>
              <a:t>In demand job</a:t>
            </a:r>
          </a:p>
          <a:p>
            <a:pPr marL="0" indent="0">
              <a:buNone/>
            </a:pPr>
            <a:r>
              <a:rPr lang="en-US" dirty="0"/>
              <a:t>Growth potential</a:t>
            </a:r>
          </a:p>
          <a:p>
            <a:pPr marL="0" indent="0">
              <a:buNone/>
            </a:pPr>
            <a:r>
              <a:rPr lang="en-US" dirty="0"/>
              <a:t>Work in diverse opportunities</a:t>
            </a:r>
          </a:p>
          <a:p>
            <a:pPr marL="0" indent="0">
              <a:buNone/>
            </a:pPr>
            <a:r>
              <a:rPr lang="en-US" dirty="0"/>
              <a:t>Help people</a:t>
            </a:r>
          </a:p>
          <a:p>
            <a:pPr marL="0" indent="0">
              <a:buNone/>
            </a:pPr>
            <a:r>
              <a:rPr lang="en-US" dirty="0"/>
              <a:t>Build solid life skills</a:t>
            </a:r>
          </a:p>
        </p:txBody>
      </p:sp>
      <p:pic>
        <p:nvPicPr>
          <p:cNvPr id="8" name="Audio 7">
            <a:hlinkClick r:id="" action="ppaction://media"/>
            <a:extLst>
              <a:ext uri="{FF2B5EF4-FFF2-40B4-BE49-F238E27FC236}">
                <a16:creationId xmlns:a16="http://schemas.microsoft.com/office/drawing/2014/main" id="{CFE0D648-1238-4DCD-BFDA-C09DDA6EAA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19904124"/>
      </p:ext>
    </p:extLst>
  </p:cSld>
  <p:clrMapOvr>
    <a:masterClrMapping/>
  </p:clrMapOvr>
  <mc:AlternateContent xmlns:mc="http://schemas.openxmlformats.org/markup-compatibility/2006" xmlns:p14="http://schemas.microsoft.com/office/powerpoint/2010/main">
    <mc:Choice Requires="p14">
      <p:transition spd="slow" p14:dur="2000" advTm="95764"/>
    </mc:Choice>
    <mc:Fallback xmlns="">
      <p:transition spd="slow" advTm="95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grpSp>
        <p:nvGrpSpPr>
          <p:cNvPr id="24" name="Group 12">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FAC29B2-5BDF-4F9E-9090-F7D372304CCE}"/>
              </a:ext>
            </a:extLst>
          </p:cNvPr>
          <p:cNvSpPr>
            <a:spLocks noGrp="1"/>
          </p:cNvSpPr>
          <p:nvPr>
            <p:ph type="title"/>
          </p:nvPr>
        </p:nvSpPr>
        <p:spPr>
          <a:xfrm>
            <a:off x="6094412" y="982132"/>
            <a:ext cx="4802185" cy="1303867"/>
          </a:xfrm>
        </p:spPr>
        <p:txBody>
          <a:bodyPr>
            <a:noAutofit/>
          </a:bodyPr>
          <a:lstStyle/>
          <a:p>
            <a:pPr>
              <a:lnSpc>
                <a:spcPct val="90000"/>
              </a:lnSpc>
            </a:pPr>
            <a:r>
              <a:rPr lang="en-US" sz="3200" b="1" dirty="0"/>
              <a:t>WHERE DO EMS/PARAMEDICS WORK?</a:t>
            </a:r>
          </a:p>
        </p:txBody>
      </p:sp>
      <p:sp>
        <p:nvSpPr>
          <p:cNvPr id="25" name="Rectangle 18">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5" name="Picture 4" descr="A person standing on a cart&#10;&#10;Description automatically generated">
            <a:extLst>
              <a:ext uri="{FF2B5EF4-FFF2-40B4-BE49-F238E27FC236}">
                <a16:creationId xmlns:a16="http://schemas.microsoft.com/office/drawing/2014/main" id="{B1B7312D-773B-4715-B501-7A7281A35D8B}"/>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4844" r="27841" b="-3"/>
          <a:stretch/>
        </p:blipFill>
        <p:spPr>
          <a:xfrm>
            <a:off x="1412683" y="1410208"/>
            <a:ext cx="3876801" cy="3858780"/>
          </a:xfrm>
          <a:prstGeom prst="rect">
            <a:avLst/>
          </a:prstGeom>
        </p:spPr>
      </p:pic>
      <p:cxnSp>
        <p:nvCxnSpPr>
          <p:cNvPr id="26" name="Straight Connector 20">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FF315A0A-B6F4-4D9E-BD04-0BB9E0BDC9B9}"/>
              </a:ext>
            </a:extLst>
          </p:cNvPr>
          <p:cNvSpPr>
            <a:spLocks noGrp="1"/>
          </p:cNvSpPr>
          <p:nvPr>
            <p:ph sz="quarter" idx="13"/>
          </p:nvPr>
        </p:nvSpPr>
        <p:spPr>
          <a:xfrm>
            <a:off x="6094412" y="2556932"/>
            <a:ext cx="4802184" cy="3318936"/>
          </a:xfrm>
        </p:spPr>
        <p:txBody>
          <a:bodyPr>
            <a:normAutofit/>
          </a:bodyPr>
          <a:lstStyle/>
          <a:p>
            <a:pPr marL="0" indent="0">
              <a:lnSpc>
                <a:spcPct val="90000"/>
              </a:lnSpc>
              <a:buNone/>
            </a:pPr>
            <a:r>
              <a:rPr lang="en-US" sz="2200" dirty="0"/>
              <a:t>Urban &amp; rural settings</a:t>
            </a:r>
          </a:p>
          <a:p>
            <a:pPr marL="0" indent="0">
              <a:lnSpc>
                <a:spcPct val="90000"/>
              </a:lnSpc>
              <a:buNone/>
            </a:pPr>
            <a:r>
              <a:rPr lang="en-US" sz="2200" dirty="0"/>
              <a:t>Wilderness</a:t>
            </a:r>
          </a:p>
          <a:p>
            <a:pPr marL="0" indent="0">
              <a:lnSpc>
                <a:spcPct val="90000"/>
              </a:lnSpc>
              <a:buNone/>
            </a:pPr>
            <a:r>
              <a:rPr lang="en-US" sz="2200" dirty="0"/>
              <a:t>Private ambulance services</a:t>
            </a:r>
          </a:p>
          <a:p>
            <a:pPr marL="0" indent="0">
              <a:lnSpc>
                <a:spcPct val="90000"/>
              </a:lnSpc>
              <a:buNone/>
            </a:pPr>
            <a:r>
              <a:rPr lang="en-US" sz="2200" dirty="0"/>
              <a:t>Fire departments</a:t>
            </a:r>
          </a:p>
          <a:p>
            <a:pPr marL="0" indent="0">
              <a:lnSpc>
                <a:spcPct val="90000"/>
              </a:lnSpc>
              <a:buNone/>
            </a:pPr>
            <a:r>
              <a:rPr lang="en-US" sz="2200" dirty="0"/>
              <a:t>Hospitals</a:t>
            </a:r>
          </a:p>
          <a:p>
            <a:pPr marL="0" indent="0">
              <a:lnSpc>
                <a:spcPct val="90000"/>
              </a:lnSpc>
              <a:buNone/>
            </a:pPr>
            <a:r>
              <a:rPr lang="en-US" sz="2200" dirty="0"/>
              <a:t>Other rescue services</a:t>
            </a:r>
          </a:p>
          <a:p>
            <a:pPr marL="0" indent="0">
              <a:lnSpc>
                <a:spcPct val="90000"/>
              </a:lnSpc>
              <a:buNone/>
            </a:pPr>
            <a:r>
              <a:rPr lang="en-US" sz="2200" dirty="0"/>
              <a:t>Special operations</a:t>
            </a:r>
          </a:p>
          <a:p>
            <a:pPr>
              <a:lnSpc>
                <a:spcPct val="90000"/>
              </a:lnSpc>
            </a:pPr>
            <a:endParaRPr lang="en-US" sz="2200" dirty="0"/>
          </a:p>
        </p:txBody>
      </p:sp>
      <p:sp>
        <p:nvSpPr>
          <p:cNvPr id="6" name="TextBox 5">
            <a:extLst>
              <a:ext uri="{FF2B5EF4-FFF2-40B4-BE49-F238E27FC236}">
                <a16:creationId xmlns:a16="http://schemas.microsoft.com/office/drawing/2014/main" id="{30713D48-81C2-4166-866F-E0470A092B06}"/>
              </a:ext>
            </a:extLst>
          </p:cNvPr>
          <p:cNvSpPr txBox="1"/>
          <p:nvPr/>
        </p:nvSpPr>
        <p:spPr>
          <a:xfrm>
            <a:off x="2929543" y="5068933"/>
            <a:ext cx="235994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8" tooltip="https://inuvikphil.wordpress.com/category/fire-and-ambulanc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9"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pic>
        <p:nvPicPr>
          <p:cNvPr id="7" name="Audio 6">
            <a:hlinkClick r:id="" action="ppaction://media"/>
            <a:extLst>
              <a:ext uri="{FF2B5EF4-FFF2-40B4-BE49-F238E27FC236}">
                <a16:creationId xmlns:a16="http://schemas.microsoft.com/office/drawing/2014/main" id="{5E02395D-6651-4F76-84FF-1C0AE23196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218331"/>
      </p:ext>
    </p:extLst>
  </p:cSld>
  <p:clrMapOvr>
    <a:masterClrMapping/>
  </p:clrMapOvr>
  <mc:AlternateContent xmlns:mc="http://schemas.openxmlformats.org/markup-compatibility/2006" xmlns:p14="http://schemas.microsoft.com/office/powerpoint/2010/main">
    <mc:Choice Requires="p14">
      <p:transition spd="slow" p14:dur="2000" advTm="21732"/>
    </mc:Choice>
    <mc:Fallback xmlns="">
      <p:transition spd="slow" advTm="2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helicopter flying in the air&#10;&#10;Description automatically generated">
            <a:extLst>
              <a:ext uri="{FF2B5EF4-FFF2-40B4-BE49-F238E27FC236}">
                <a16:creationId xmlns:a16="http://schemas.microsoft.com/office/drawing/2014/main" id="{459A0972-2C99-4C15-B290-B32802734C8E}"/>
              </a:ext>
            </a:extLst>
          </p:cNvPr>
          <p:cNvPicPr>
            <a:picLocks noGrp="1" noChangeAspect="1"/>
          </p:cNvPicPr>
          <p:nvPr>
            <p:ph sz="quarter" idx="13"/>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6745" b="8669"/>
          <a:stretch/>
        </p:blipFill>
        <p:spPr>
          <a:xfrm>
            <a:off x="20" y="10"/>
            <a:ext cx="12191980" cy="6857990"/>
          </a:xfrm>
          <a:prstGeom prst="rect">
            <a:avLst/>
          </a:prstGeom>
        </p:spPr>
      </p:pic>
      <p:sp>
        <p:nvSpPr>
          <p:cNvPr id="2" name="TextBox 1">
            <a:extLst>
              <a:ext uri="{FF2B5EF4-FFF2-40B4-BE49-F238E27FC236}">
                <a16:creationId xmlns:a16="http://schemas.microsoft.com/office/drawing/2014/main" id="{E5659455-B4AF-440B-9AFF-E577D5101D15}"/>
              </a:ext>
            </a:extLst>
          </p:cNvPr>
          <p:cNvSpPr txBox="1"/>
          <p:nvPr/>
        </p:nvSpPr>
        <p:spPr>
          <a:xfrm>
            <a:off x="1744394" y="5452475"/>
            <a:ext cx="9990406" cy="79357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TRANSPORTATION</a:t>
            </a:r>
          </a:p>
        </p:txBody>
      </p:sp>
      <p:sp>
        <p:nvSpPr>
          <p:cNvPr id="8" name="TextBox 7">
            <a:extLst>
              <a:ext uri="{FF2B5EF4-FFF2-40B4-BE49-F238E27FC236}">
                <a16:creationId xmlns:a16="http://schemas.microsoft.com/office/drawing/2014/main" id="{DF908BDD-2D34-408D-975D-9495E9488E69}"/>
              </a:ext>
            </a:extLst>
          </p:cNvPr>
          <p:cNvSpPr txBox="1"/>
          <p:nvPr/>
        </p:nvSpPr>
        <p:spPr>
          <a:xfrm>
            <a:off x="9732672" y="6657945"/>
            <a:ext cx="2459328"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6" tooltip="http://trauma.memorialhermann.org/life-flight/photo-galler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7"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pic>
        <p:nvPicPr>
          <p:cNvPr id="11" name="Audio 10">
            <a:hlinkClick r:id="" action="ppaction://media"/>
            <a:extLst>
              <a:ext uri="{FF2B5EF4-FFF2-40B4-BE49-F238E27FC236}">
                <a16:creationId xmlns:a16="http://schemas.microsoft.com/office/drawing/2014/main" id="{C01D67F4-D704-4DB9-9354-AB3089195C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8420142"/>
      </p:ext>
    </p:extLst>
  </p:cSld>
  <p:clrMapOvr>
    <a:masterClrMapping/>
  </p:clrMapOvr>
  <mc:AlternateContent xmlns:mc="http://schemas.openxmlformats.org/markup-compatibility/2006" xmlns:p14="http://schemas.microsoft.com/office/powerpoint/2010/main">
    <mc:Choice Requires="p14">
      <p:transition spd="slow" p14:dur="2000" advTm="42818"/>
    </mc:Choice>
    <mc:Fallback xmlns="">
      <p:transition spd="slow" advTm="42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B7D9-264C-40CD-B525-2778A45E2082}"/>
              </a:ext>
            </a:extLst>
          </p:cNvPr>
          <p:cNvSpPr>
            <a:spLocks noGrp="1"/>
          </p:cNvSpPr>
          <p:nvPr>
            <p:ph type="title"/>
          </p:nvPr>
        </p:nvSpPr>
        <p:spPr>
          <a:xfrm>
            <a:off x="1295402" y="982132"/>
            <a:ext cx="9601196" cy="1303867"/>
          </a:xfrm>
        </p:spPr>
        <p:txBody>
          <a:bodyPr>
            <a:normAutofit/>
          </a:bodyPr>
          <a:lstStyle/>
          <a:p>
            <a:pPr>
              <a:lnSpc>
                <a:spcPct val="90000"/>
              </a:lnSpc>
            </a:pPr>
            <a:r>
              <a:rPr lang="en-US" sz="2800" b="1" dirty="0"/>
              <a:t>The National Registry of Emergency Medical Technician’s (NREMT) provides national certification of EMT’s &amp; Paramedics at 4 levels.</a:t>
            </a:r>
          </a:p>
        </p:txBody>
      </p:sp>
      <p:pic>
        <p:nvPicPr>
          <p:cNvPr id="6" name="Picture 5" descr="A close up of a sign&#10;&#10;Description automatically generated">
            <a:extLst>
              <a:ext uri="{FF2B5EF4-FFF2-40B4-BE49-F238E27FC236}">
                <a16:creationId xmlns:a16="http://schemas.microsoft.com/office/drawing/2014/main" id="{6932EF38-C05B-4EA2-8D12-5360D7992A47}"/>
              </a:ext>
            </a:extLst>
          </p:cNvPr>
          <p:cNvPicPr>
            <a:picLocks noChangeAspect="1"/>
          </p:cNvPicPr>
          <p:nvPr/>
        </p:nvPicPr>
        <p:blipFill rotWithShape="1">
          <a:blip r:embed="rId5"/>
          <a:srcRect t="1179" b="6595"/>
          <a:stretch/>
        </p:blipFill>
        <p:spPr>
          <a:xfrm>
            <a:off x="9985486" y="5840017"/>
            <a:ext cx="1462088" cy="444980"/>
          </a:xfrm>
          <a:prstGeom prst="rect">
            <a:avLst/>
          </a:prstGeom>
        </p:spPr>
      </p:pic>
      <p:graphicFrame>
        <p:nvGraphicFramePr>
          <p:cNvPr id="4" name="Diagram 3">
            <a:extLst>
              <a:ext uri="{FF2B5EF4-FFF2-40B4-BE49-F238E27FC236}">
                <a16:creationId xmlns:a16="http://schemas.microsoft.com/office/drawing/2014/main" id="{C48BFA7C-B613-419B-8ECC-37A3BE2C44EB}"/>
              </a:ext>
            </a:extLst>
          </p:cNvPr>
          <p:cNvGraphicFramePr/>
          <p:nvPr/>
        </p:nvGraphicFramePr>
        <p:xfrm>
          <a:off x="2716239" y="2405234"/>
          <a:ext cx="6256866" cy="33155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BAD5A105-4DCB-4FBF-8D82-E41D9BC9596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0447516"/>
      </p:ext>
    </p:extLst>
  </p:cSld>
  <p:clrMapOvr>
    <a:masterClrMapping/>
  </p:clrMapOvr>
  <mc:AlternateContent xmlns:mc="http://schemas.openxmlformats.org/markup-compatibility/2006" xmlns:p14="http://schemas.microsoft.com/office/powerpoint/2010/main">
    <mc:Choice Requires="p14">
      <p:transition spd="slow" p14:dur="2000" advTm="39624"/>
    </mc:Choice>
    <mc:Fallback xmlns="">
      <p:transition spd="slow" advTm="39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3037</Words>
  <Application>Microsoft Macintosh PowerPoint</Application>
  <PresentationFormat>Widescreen</PresentationFormat>
  <Paragraphs>285</Paragraphs>
  <Slides>29</Slides>
  <Notes>26</Notes>
  <HiddenSlides>0</HiddenSlides>
  <MMClips>32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Book Antiqua</vt:lpstr>
      <vt:lpstr>Calibri</vt:lpstr>
      <vt:lpstr>Garamond</vt:lpstr>
      <vt:lpstr>Lucida Sans</vt:lpstr>
      <vt:lpstr>Times New Roman</vt:lpstr>
      <vt:lpstr>Wingdings</vt:lpstr>
      <vt:lpstr>Wingdings 2</vt:lpstr>
      <vt:lpstr>Wingdings 3</vt:lpstr>
      <vt:lpstr>Organic</vt:lpstr>
      <vt:lpstr>Apex</vt:lpstr>
      <vt:lpstr>PowerPoint Presentation</vt:lpstr>
      <vt:lpstr>OVERVIEW</vt:lpstr>
      <vt:lpstr>OBJECTIVES After viewing this presentation students will be able to:</vt:lpstr>
      <vt:lpstr>HISTORY  The birth of modern EMS</vt:lpstr>
      <vt:lpstr>PowerPoint Presentation</vt:lpstr>
      <vt:lpstr>THE BEST REASONS TO WORK IN EMS </vt:lpstr>
      <vt:lpstr>WHERE DO EMS/PARAMEDICS WORK?</vt:lpstr>
      <vt:lpstr>PowerPoint Presentation</vt:lpstr>
      <vt:lpstr>The National Registry of Emergency Medical Technician’s (NREMT) provides national certification of EMT’s &amp; Paramedics at 4 levels.</vt:lpstr>
      <vt:lpstr>EMERGENCY MEDICAL RESPONDER (EMR)</vt:lpstr>
      <vt:lpstr>EMERGENCY MEDICAL TECHNICIAN (EMT) BASIC</vt:lpstr>
      <vt:lpstr>ADVANCED EMERGENCY TECHNICIAN (EMT) Also known as an EMT - Intermediate</vt:lpstr>
      <vt:lpstr>PARAMEDIC</vt:lpstr>
      <vt:lpstr>FIREFIGHTER PARAMEDIC</vt:lpstr>
      <vt:lpstr>FIREFIGHTER PARAMEDIC RESCUE VIDEO</vt:lpstr>
      <vt:lpstr>EMT/PARAMEDIC LARGEST EMPLOYERS</vt:lpstr>
      <vt:lpstr>SCHOOLS &amp; PROGRAMS IN OREGON </vt:lpstr>
      <vt:lpstr>EMS/EMT/PARAMEDIC PROGRAMS IN OREGON</vt:lpstr>
      <vt:lpstr>LET’S WATCH A HEALTH &amp; SAFETY  AWARENESS VIDEO</vt:lpstr>
      <vt:lpstr>INJURIES &amp; ILLNESSES FACTS FOR EMT’S &amp; PARAMEDICS</vt:lpstr>
      <vt:lpstr>PowerPoint Presentation</vt:lpstr>
      <vt:lpstr>GPA, VOLUNTEERING, &amp; CLUBS</vt:lpstr>
      <vt:lpstr>VOLUNTEER FIREFIGHTER/EMS OPPORTUNITIES</vt:lpstr>
      <vt:lpstr>VOLUNTEERS &amp; INTERNS IN EMS!</vt:lpstr>
      <vt:lpstr>NOW IS THE TIME TO ASK ANY QUESTIONS</vt:lpstr>
      <vt:lpstr>TEST YOUR KNOWLEDGE!</vt:lpstr>
      <vt:lpstr>PowerPoint Presentation</vt:lpstr>
      <vt:lpstr>Thank you for viewing this presentation about EMS/Paramedic Careers!</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Labahn</dc:creator>
  <cp:lastModifiedBy>Petra Gutierrez</cp:lastModifiedBy>
  <cp:revision>15</cp:revision>
  <dcterms:created xsi:type="dcterms:W3CDTF">2020-08-03T20:10:01Z</dcterms:created>
  <dcterms:modified xsi:type="dcterms:W3CDTF">2020-08-24T21:42:26Z</dcterms:modified>
</cp:coreProperties>
</file>